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330" r:id="rId3"/>
    <p:sldId id="322" r:id="rId4"/>
    <p:sldId id="323" r:id="rId5"/>
    <p:sldId id="328" r:id="rId6"/>
    <p:sldId id="329" r:id="rId7"/>
    <p:sldId id="320" r:id="rId8"/>
    <p:sldId id="259" r:id="rId9"/>
    <p:sldId id="262" r:id="rId10"/>
    <p:sldId id="258" r:id="rId11"/>
    <p:sldId id="289" r:id="rId12"/>
    <p:sldId id="257" r:id="rId13"/>
    <p:sldId id="311" r:id="rId14"/>
    <p:sldId id="308" r:id="rId15"/>
    <p:sldId id="316" r:id="rId16"/>
    <p:sldId id="263" r:id="rId17"/>
  </p:sldIdLst>
  <p:sldSz cx="9144000" cy="5143500" type="screen16x9"/>
  <p:notesSz cx="6858000" cy="9144000"/>
  <p:embeddedFontLst>
    <p:embeddedFont>
      <p:font typeface="Signika Negative Light" panose="020B060402020202020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Eras Demi ITC" panose="020B0604020202020204" charset="0"/>
      <p:regular r:id="rId25"/>
    </p:embeddedFont>
    <p:embeddedFont>
      <p:font typeface="Gill Sans MT" panose="020B0604020202020204" charset="0"/>
      <p:regular r:id="rId26"/>
      <p:bold r:id="rId27"/>
      <p:italic r:id="rId28"/>
      <p:boldItalic r:id="rId29"/>
    </p:embeddedFont>
    <p:embeddedFont>
      <p:font typeface="Paytone One" panose="020B0604020202020204" charset="0"/>
      <p:regular r:id="rId30"/>
    </p:embeddedFont>
    <p:embeddedFont>
      <p:font typeface="Roboto Condensed Light" panose="020B0604020202020204" charset="0"/>
      <p:regular r:id="rId31"/>
      <p:italic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Kristen ITC" panose="03050502040202030202" pitchFamily="66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itka Small" panose="02000505000000020004" pitchFamily="2" charset="0"/>
      <p:regular r:id="rId42"/>
      <p:bold r:id="rId43"/>
      <p:italic r:id="rId44"/>
      <p:boldItalic r:id="rId45"/>
    </p:embeddedFont>
    <p:embeddedFont>
      <p:font typeface="Chelsea Market" panose="020B0604020202020204" charset="0"/>
      <p:regular r:id="rId46"/>
    </p:embeddedFont>
    <p:embeddedFont>
      <p:font typeface="Nunito Light" panose="020B0604020202020204" charset="0"/>
      <p:regular r:id="rId47"/>
      <p:italic r:id="rId48"/>
    </p:embeddedFont>
    <p:embeddedFont>
      <p:font typeface="Raleway Thin" panose="020B0604020202020204" charset="0"/>
      <p:regular r:id="rId49"/>
      <p:italic r:id="rId50"/>
    </p:embeddedFont>
    <p:embeddedFont>
      <p:font typeface="Arial Rounded MT Bold" panose="020B0604020202020204" charset="0"/>
      <p:regular r:id="rId51"/>
    </p:embeddedFont>
    <p:embeddedFont>
      <p:font typeface="Comfortaa" panose="020B0604020202020204" charset="0"/>
      <p:regular r:id="rId52"/>
      <p:bold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103"/>
    <a:srgbClr val="FFF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004779-A768-4744-9A5E-7BCCA3CFC7CD}">
  <a:tblStyle styleId="{31004779-A768-4744-9A5E-7BCCA3CFC7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font" Target="fonts/font35.fntdata"/><Relationship Id="rId5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font" Target="fonts/font3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EAB2C-6A81-C049-AC84-5651DF63115E}" type="doc">
      <dgm:prSet loTypeId="urn:microsoft.com/office/officeart/2005/8/layout/vList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50AF20-82F8-B84E-8AB9-DCD89E01DE28}">
      <dgm:prSet phldrT="[Texto]" custT="1"/>
      <dgm:spPr>
        <a:xfrm rot="10800000">
          <a:off x="1156668" y="15749"/>
          <a:ext cx="4040678" cy="653262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s-ES" sz="1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Guías para el tutor, para la familias, de soporte socio emocional y de LSP</a:t>
          </a:r>
        </a:p>
      </dgm:t>
    </dgm:pt>
    <dgm:pt modelId="{92CFEB54-5263-6D4E-ABF7-66209A81C193}" type="parTrans" cxnId="{9D817A0E-7D2F-0642-A3C7-7A97570CD281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5D4F0082-144C-FC43-88BA-5E783B33BBDB}" type="sibTrans" cxnId="{9D817A0E-7D2F-0642-A3C7-7A97570CD281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CFCB6EE3-2482-634C-AB3C-2DDBB2244430}">
      <dgm:prSet phldrT="[Texto]" custT="1"/>
      <dgm:spPr>
        <a:xfrm rot="10800000">
          <a:off x="1138815" y="739291"/>
          <a:ext cx="4040678" cy="564724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s-ES" sz="1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Orientaciones por tipo de discapacidad y para la crianza positiva</a:t>
          </a:r>
        </a:p>
      </dgm:t>
    </dgm:pt>
    <dgm:pt modelId="{B63D6479-8F32-3645-8126-8C9E1E513060}" type="parTrans" cxnId="{29182122-3EC5-D442-A84A-569CFDE2AFED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042CCEAA-0D67-A543-8671-A6B5664AB46C}" type="sibTrans" cxnId="{29182122-3EC5-D442-A84A-569CFDE2AFED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2B223139-F817-6D4B-BB30-670C9EFC5EFD}">
      <dgm:prSet phldrT="[Texto]" custT="1"/>
      <dgm:spPr>
        <a:xfrm rot="10800000">
          <a:off x="1174211" y="1388573"/>
          <a:ext cx="4040678" cy="510799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s-ES" sz="1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Canciones, cuentos, juegos. </a:t>
          </a:r>
        </a:p>
      </dgm:t>
    </dgm:pt>
    <dgm:pt modelId="{A6251571-B017-264C-81D9-48ADDA7D7786}" type="parTrans" cxnId="{56338FF6-D799-C34D-AC2E-6763159AB71C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CC44BCEE-AD03-6C43-A907-8152C7B23995}" type="sibTrans" cxnId="{56338FF6-D799-C34D-AC2E-6763159AB71C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DD699BC9-3B0C-AF48-BED8-0250E1633930}">
      <dgm:prSet custT="1"/>
      <dgm:spPr>
        <a:xfrm rot="10800000">
          <a:off x="1166075" y="1983929"/>
          <a:ext cx="4040678" cy="630581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s-ES" sz="1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Material adaptado</a:t>
          </a:r>
        </a:p>
      </dgm:t>
    </dgm:pt>
    <dgm:pt modelId="{B7E5282B-0B5A-9B48-99C8-A9BA3E3E7765}" type="parTrans" cxnId="{040CB63B-0034-C543-AACC-EEAEEFDC510E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4C8CAAA4-D23F-6648-8C91-CF87A4854A87}" type="sibTrans" cxnId="{040CB63B-0034-C543-AACC-EEAEEFDC510E}">
      <dgm:prSet/>
      <dgm:spPr/>
      <dgm:t>
        <a:bodyPr/>
        <a:lstStyle/>
        <a:p>
          <a:pPr algn="l"/>
          <a:endParaRPr lang="es-ES" sz="2000">
            <a:latin typeface="Arial Rounded MT Bold" panose="020F0704030504030204" pitchFamily="34" charset="0"/>
          </a:endParaRPr>
        </a:p>
      </dgm:t>
    </dgm:pt>
    <dgm:pt modelId="{090C9259-77C7-A344-A44A-406AB8B13D7E}" type="pres">
      <dgm:prSet presAssocID="{215EAB2C-6A81-C049-AC84-5651DF63115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28A0AAB-6B78-5C49-A1DF-7A6894ABEF47}" type="pres">
      <dgm:prSet presAssocID="{8750AF20-82F8-B84E-8AB9-DCD89E01DE28}" presName="composite" presStyleCnt="0"/>
      <dgm:spPr/>
    </dgm:pt>
    <dgm:pt modelId="{611A234F-2366-6C4E-A0D8-E1C5CF6F0AFE}" type="pres">
      <dgm:prSet presAssocID="{8750AF20-82F8-B84E-8AB9-DCD89E01DE28}" presName="imgShp" presStyleLbl="fgImgPlace1" presStyleIdx="0" presStyleCnt="4" custScaleX="214348" custScaleY="180609" custLinFactX="-9635" custLinFactY="100000" custLinFactNeighborX="-100000" custLinFactNeighborY="133928"/>
      <dgm:spPr>
        <a:xfrm>
          <a:off x="593536" y="74793"/>
          <a:ext cx="607172" cy="5178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8FFB055E-F7B0-7D41-A506-DE3B9C9EF88B}" type="pres">
      <dgm:prSet presAssocID="{8750AF20-82F8-B84E-8AB9-DCD89E01DE28}" presName="txShp" presStyleLbl="node1" presStyleIdx="0" presStyleCnt="4" custScaleY="230619" custLinFactNeighborX="-654" custLinFactNeighborY="-5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EB2F96-7072-2344-8EBD-70579844659A}" type="pres">
      <dgm:prSet presAssocID="{5D4F0082-144C-FC43-88BA-5E783B33BBDB}" presName="spacing" presStyleCnt="0"/>
      <dgm:spPr/>
    </dgm:pt>
    <dgm:pt modelId="{CC8B7CDE-935C-FD4F-A377-F56DCA28D0A7}" type="pres">
      <dgm:prSet presAssocID="{CFCB6EE3-2482-634C-AB3C-2DDBB2244430}" presName="composite" presStyleCnt="0"/>
      <dgm:spPr/>
    </dgm:pt>
    <dgm:pt modelId="{882B97AC-9FCC-D04F-838B-1952AD7CB511}" type="pres">
      <dgm:prSet presAssocID="{CFCB6EE3-2482-634C-AB3C-2DDBB2244430}" presName="imgShp" presStyleLbl="fgImgPlace1" presStyleIdx="1" presStyleCnt="4" custScaleX="170936" custScaleY="170555" custLinFactY="200000" custLinFactNeighborX="-65492" custLinFactNeighborY="254504"/>
      <dgm:spPr>
        <a:xfrm>
          <a:off x="671941" y="2114955"/>
          <a:ext cx="484201" cy="4831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33F5176F-CA6B-3341-AD42-5A4113DED8BA}" type="pres">
      <dgm:prSet presAssocID="{CFCB6EE3-2482-634C-AB3C-2DDBB2244430}" presName="txShp" presStyleLbl="node1" presStyleIdx="1" presStyleCnt="4" custScaleY="19936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7DA972-2FD9-814D-AB70-4CA98CC8B190}" type="pres">
      <dgm:prSet presAssocID="{042CCEAA-0D67-A543-8671-A6B5664AB46C}" presName="spacing" presStyleCnt="0"/>
      <dgm:spPr/>
    </dgm:pt>
    <dgm:pt modelId="{04E6A48B-E330-1C48-A765-198BF0D54FC5}" type="pres">
      <dgm:prSet presAssocID="{2B223139-F817-6D4B-BB30-670C9EFC5EFD}" presName="composite" presStyleCnt="0"/>
      <dgm:spPr/>
    </dgm:pt>
    <dgm:pt modelId="{4EF7C78A-B0FC-764E-BD51-8B6ED738E9CF}" type="pres">
      <dgm:prSet presAssocID="{2B223139-F817-6D4B-BB30-670C9EFC5EFD}" presName="imgShp" presStyleLbl="fgImgPlace1" presStyleIdx="2" presStyleCnt="4" custScaleX="220919" custScaleY="146195" custLinFactX="-22340" custLinFactNeighborX="-100000" custLinFactNeighborY="-1346"/>
      <dgm:spPr>
        <a:xfrm>
          <a:off x="615277" y="1521156"/>
          <a:ext cx="625785" cy="4141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390975E9-2A2D-324E-9C57-BE6AD9A47822}" type="pres">
      <dgm:prSet presAssocID="{2B223139-F817-6D4B-BB30-670C9EFC5EFD}" presName="txShp" presStyleLbl="node1" presStyleIdx="2" presStyleCnt="4" custScaleY="1803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CDC93B-06D8-4840-AE9F-AE8328F206A9}" type="pres">
      <dgm:prSet presAssocID="{CC44BCEE-AD03-6C43-A907-8152C7B23995}" presName="spacing" presStyleCnt="0"/>
      <dgm:spPr/>
    </dgm:pt>
    <dgm:pt modelId="{77AE4A98-F755-A94C-8EA4-323609038032}" type="pres">
      <dgm:prSet presAssocID="{DD699BC9-3B0C-AF48-BED8-0250E1633930}" presName="composite" presStyleCnt="0"/>
      <dgm:spPr/>
    </dgm:pt>
    <dgm:pt modelId="{E3EB8BF1-2C62-1343-AE72-DCE94C92A66E}" type="pres">
      <dgm:prSet presAssocID="{DD699BC9-3B0C-AF48-BED8-0250E1633930}" presName="imgShp" presStyleLbl="fgImgPlace1" presStyleIdx="3" presStyleCnt="4" custScaleX="209430" custScaleY="222313" custLinFactX="-7344" custLinFactY="-300000" custLinFactNeighborX="-100000" custLinFactNeighborY="-390649"/>
      <dgm:spPr>
        <a:xfrm>
          <a:off x="572159" y="732414"/>
          <a:ext cx="593241" cy="62973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2E385991-3070-6A4F-88BD-15A133A9646A}" type="pres">
      <dgm:prSet presAssocID="{DD699BC9-3B0C-AF48-BED8-0250E1633930}" presName="txShp" presStyleLbl="node1" presStyleIdx="3" presStyleCnt="4" custScaleY="2226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F4DB0F3-3441-42B9-8F14-4CF70F391999}" type="presOf" srcId="{8750AF20-82F8-B84E-8AB9-DCD89E01DE28}" destId="{8FFB055E-F7B0-7D41-A506-DE3B9C9EF88B}" srcOrd="0" destOrd="0" presId="urn:microsoft.com/office/officeart/2005/8/layout/vList3"/>
    <dgm:cxn modelId="{040CB63B-0034-C543-AACC-EEAEEFDC510E}" srcId="{215EAB2C-6A81-C049-AC84-5651DF63115E}" destId="{DD699BC9-3B0C-AF48-BED8-0250E1633930}" srcOrd="3" destOrd="0" parTransId="{B7E5282B-0B5A-9B48-99C8-A9BA3E3E7765}" sibTransId="{4C8CAAA4-D23F-6648-8C91-CF87A4854A87}"/>
    <dgm:cxn modelId="{F0CB868E-94BA-444D-9AC5-414E4F81877E}" type="presOf" srcId="{CFCB6EE3-2482-634C-AB3C-2DDBB2244430}" destId="{33F5176F-CA6B-3341-AD42-5A4113DED8BA}" srcOrd="0" destOrd="0" presId="urn:microsoft.com/office/officeart/2005/8/layout/vList3"/>
    <dgm:cxn modelId="{9D817A0E-7D2F-0642-A3C7-7A97570CD281}" srcId="{215EAB2C-6A81-C049-AC84-5651DF63115E}" destId="{8750AF20-82F8-B84E-8AB9-DCD89E01DE28}" srcOrd="0" destOrd="0" parTransId="{92CFEB54-5263-6D4E-ABF7-66209A81C193}" sibTransId="{5D4F0082-144C-FC43-88BA-5E783B33BBDB}"/>
    <dgm:cxn modelId="{D8FF6471-E47B-4E06-9E75-8D57DAFB64CB}" type="presOf" srcId="{215EAB2C-6A81-C049-AC84-5651DF63115E}" destId="{090C9259-77C7-A344-A44A-406AB8B13D7E}" srcOrd="0" destOrd="0" presId="urn:microsoft.com/office/officeart/2005/8/layout/vList3"/>
    <dgm:cxn modelId="{56338FF6-D799-C34D-AC2E-6763159AB71C}" srcId="{215EAB2C-6A81-C049-AC84-5651DF63115E}" destId="{2B223139-F817-6D4B-BB30-670C9EFC5EFD}" srcOrd="2" destOrd="0" parTransId="{A6251571-B017-264C-81D9-48ADDA7D7786}" sibTransId="{CC44BCEE-AD03-6C43-A907-8152C7B23995}"/>
    <dgm:cxn modelId="{29182122-3EC5-D442-A84A-569CFDE2AFED}" srcId="{215EAB2C-6A81-C049-AC84-5651DF63115E}" destId="{CFCB6EE3-2482-634C-AB3C-2DDBB2244430}" srcOrd="1" destOrd="0" parTransId="{B63D6479-8F32-3645-8126-8C9E1E513060}" sibTransId="{042CCEAA-0D67-A543-8671-A6B5664AB46C}"/>
    <dgm:cxn modelId="{147DDB5E-0029-4799-90C7-CE6D178BDDE9}" type="presOf" srcId="{2B223139-F817-6D4B-BB30-670C9EFC5EFD}" destId="{390975E9-2A2D-324E-9C57-BE6AD9A47822}" srcOrd="0" destOrd="0" presId="urn:microsoft.com/office/officeart/2005/8/layout/vList3"/>
    <dgm:cxn modelId="{5C53D082-2F80-4B5B-9C8A-A58D9C8FAD6E}" type="presOf" srcId="{DD699BC9-3B0C-AF48-BED8-0250E1633930}" destId="{2E385991-3070-6A4F-88BD-15A133A9646A}" srcOrd="0" destOrd="0" presId="urn:microsoft.com/office/officeart/2005/8/layout/vList3"/>
    <dgm:cxn modelId="{61364932-E45C-42AA-AA6E-465F4845EB0D}" type="presParOf" srcId="{090C9259-77C7-A344-A44A-406AB8B13D7E}" destId="{C28A0AAB-6B78-5C49-A1DF-7A6894ABEF47}" srcOrd="0" destOrd="0" presId="urn:microsoft.com/office/officeart/2005/8/layout/vList3"/>
    <dgm:cxn modelId="{5C6491B7-F668-494A-BD20-852C53ADF5D0}" type="presParOf" srcId="{C28A0AAB-6B78-5C49-A1DF-7A6894ABEF47}" destId="{611A234F-2366-6C4E-A0D8-E1C5CF6F0AFE}" srcOrd="0" destOrd="0" presId="urn:microsoft.com/office/officeart/2005/8/layout/vList3"/>
    <dgm:cxn modelId="{540795D2-5BBE-437B-86AB-FD16473DAF75}" type="presParOf" srcId="{C28A0AAB-6B78-5C49-A1DF-7A6894ABEF47}" destId="{8FFB055E-F7B0-7D41-A506-DE3B9C9EF88B}" srcOrd="1" destOrd="0" presId="urn:microsoft.com/office/officeart/2005/8/layout/vList3"/>
    <dgm:cxn modelId="{F2EE79B2-092B-492D-93A7-FEF18FB33CB0}" type="presParOf" srcId="{090C9259-77C7-A344-A44A-406AB8B13D7E}" destId="{5CEB2F96-7072-2344-8EBD-70579844659A}" srcOrd="1" destOrd="0" presId="urn:microsoft.com/office/officeart/2005/8/layout/vList3"/>
    <dgm:cxn modelId="{5EF7EC26-8207-4EEC-A4B2-59B3FC330C66}" type="presParOf" srcId="{090C9259-77C7-A344-A44A-406AB8B13D7E}" destId="{CC8B7CDE-935C-FD4F-A377-F56DCA28D0A7}" srcOrd="2" destOrd="0" presId="urn:microsoft.com/office/officeart/2005/8/layout/vList3"/>
    <dgm:cxn modelId="{46FE8E6C-9DAD-4BFF-A892-B9453EAAA62A}" type="presParOf" srcId="{CC8B7CDE-935C-FD4F-A377-F56DCA28D0A7}" destId="{882B97AC-9FCC-D04F-838B-1952AD7CB511}" srcOrd="0" destOrd="0" presId="urn:microsoft.com/office/officeart/2005/8/layout/vList3"/>
    <dgm:cxn modelId="{0B5A0E62-9E00-4510-AA44-DB8CA1960533}" type="presParOf" srcId="{CC8B7CDE-935C-FD4F-A377-F56DCA28D0A7}" destId="{33F5176F-CA6B-3341-AD42-5A4113DED8BA}" srcOrd="1" destOrd="0" presId="urn:microsoft.com/office/officeart/2005/8/layout/vList3"/>
    <dgm:cxn modelId="{9C9859FB-B5E9-4359-9BA3-46D2718FABF0}" type="presParOf" srcId="{090C9259-77C7-A344-A44A-406AB8B13D7E}" destId="{877DA972-2FD9-814D-AB70-4CA98CC8B190}" srcOrd="3" destOrd="0" presId="urn:microsoft.com/office/officeart/2005/8/layout/vList3"/>
    <dgm:cxn modelId="{E28A21CF-5FC8-40B8-98DA-B956FD890081}" type="presParOf" srcId="{090C9259-77C7-A344-A44A-406AB8B13D7E}" destId="{04E6A48B-E330-1C48-A765-198BF0D54FC5}" srcOrd="4" destOrd="0" presId="urn:microsoft.com/office/officeart/2005/8/layout/vList3"/>
    <dgm:cxn modelId="{62B568AC-F4BC-4C81-B890-79CFFCA4C8DD}" type="presParOf" srcId="{04E6A48B-E330-1C48-A765-198BF0D54FC5}" destId="{4EF7C78A-B0FC-764E-BD51-8B6ED738E9CF}" srcOrd="0" destOrd="0" presId="urn:microsoft.com/office/officeart/2005/8/layout/vList3"/>
    <dgm:cxn modelId="{255895B1-36FC-4C75-BDBC-D3161654DFC1}" type="presParOf" srcId="{04E6A48B-E330-1C48-A765-198BF0D54FC5}" destId="{390975E9-2A2D-324E-9C57-BE6AD9A47822}" srcOrd="1" destOrd="0" presId="urn:microsoft.com/office/officeart/2005/8/layout/vList3"/>
    <dgm:cxn modelId="{98665270-B0AB-4097-BA3E-88B788F4E348}" type="presParOf" srcId="{090C9259-77C7-A344-A44A-406AB8B13D7E}" destId="{F4CDC93B-06D8-4840-AE9F-AE8328F206A9}" srcOrd="5" destOrd="0" presId="urn:microsoft.com/office/officeart/2005/8/layout/vList3"/>
    <dgm:cxn modelId="{612A9438-9248-493E-A693-FC89356D80F6}" type="presParOf" srcId="{090C9259-77C7-A344-A44A-406AB8B13D7E}" destId="{77AE4A98-F755-A94C-8EA4-323609038032}" srcOrd="6" destOrd="0" presId="urn:microsoft.com/office/officeart/2005/8/layout/vList3"/>
    <dgm:cxn modelId="{670E63C6-546B-4222-932C-9D57E51C8EED}" type="presParOf" srcId="{77AE4A98-F755-A94C-8EA4-323609038032}" destId="{E3EB8BF1-2C62-1343-AE72-DCE94C92A66E}" srcOrd="0" destOrd="0" presId="urn:microsoft.com/office/officeart/2005/8/layout/vList3"/>
    <dgm:cxn modelId="{36EA0BCC-A2BB-4B31-8F65-715DCF03A105}" type="presParOf" srcId="{77AE4A98-F755-A94C-8EA4-323609038032}" destId="{2E385991-3070-6A4F-88BD-15A133A9646A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11:09:43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11:09:4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11:09:4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11:11:11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 24575,'0'-1'0,"0"0"0,1 0 0,-1 0 0,1 0 0,-1 0 0,1 0 0,-1 1 0,1-1 0,0 0 0,-1 0 0,1 1 0,0-1 0,0 0 0,-1 1 0,1-1 0,0 1 0,0-1 0,0 1 0,0-1 0,0 1 0,0 0 0,0 0 0,0-1 0,1 1 0,30-7 0,-29 7 0,81-8 0,2 4 0,87 7 0,-31 0 0,-127-3 0,18-2 0,0 3 0,0 0 0,0 2 0,-1 2 0,61 16 0,-40-7 0,-1-2 0,101 10 0,-102-16 0,52 1 0,142-7 0,-97-2 0,-129 0 0,0 0 0,-1-1 0,1-1 0,-1 0 0,26-11 0,-23 8 0,-1 0 0,2 2 0,36-5 0,52-4 0,-64 6 0,54 0 0,433 7 0,-242 3 0,-272-1 0,1 1 0,-1 1 0,0 1 0,1 1 0,22 9 0,-21-6 0,1-2 0,0 0 0,40 4 0,343-7 0,-203-6 0,2444 3 0,-2599-3 0,1-3 0,90-21 0,131-21 0,-191 41 0,1 3 0,83 7 0,-28 0 0,246-4-1365,-346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450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87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30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57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92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73a0764869_7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81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48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24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80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8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991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970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990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35386" y="1274087"/>
            <a:ext cx="3466772" cy="1673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0"/>
            <a:ext cx="2825256" cy="7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6348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93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0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27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57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49721" y="1355763"/>
            <a:ext cx="4093358" cy="1540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0764" y="2814667"/>
            <a:ext cx="3420822" cy="1029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00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994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ctrTitle"/>
          </p:nvPr>
        </p:nvSpPr>
        <p:spPr>
          <a:xfrm flipH="1">
            <a:off x="1324526" y="1711303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 flipH="1">
            <a:off x="10474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ctrTitle" idx="2"/>
          </p:nvPr>
        </p:nvSpPr>
        <p:spPr>
          <a:xfrm flipH="1">
            <a:off x="3632989" y="1711300"/>
            <a:ext cx="18780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ctrTitle" idx="4"/>
          </p:nvPr>
        </p:nvSpPr>
        <p:spPr>
          <a:xfrm flipH="1">
            <a:off x="6252500" y="1711303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subTitle" idx="5"/>
          </p:nvPr>
        </p:nvSpPr>
        <p:spPr>
          <a:xfrm flipH="1">
            <a:off x="59754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ctrTitle" idx="6"/>
          </p:nvPr>
        </p:nvSpPr>
        <p:spPr>
          <a:xfrm flipH="1">
            <a:off x="1324526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subTitle" idx="7"/>
          </p:nvPr>
        </p:nvSpPr>
        <p:spPr>
          <a:xfrm flipH="1">
            <a:off x="10474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ctrTitle" idx="8"/>
          </p:nvPr>
        </p:nvSpPr>
        <p:spPr>
          <a:xfrm flipH="1">
            <a:off x="3791700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ctrTitle" idx="13"/>
          </p:nvPr>
        </p:nvSpPr>
        <p:spPr>
          <a:xfrm flipH="1">
            <a:off x="6252500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subTitle" idx="14"/>
          </p:nvPr>
        </p:nvSpPr>
        <p:spPr>
          <a:xfrm flipH="1">
            <a:off x="59754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0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89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434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749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142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145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882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0524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8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1196642" y="1981990"/>
            <a:ext cx="7000867" cy="1565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/>
            </a:r>
            <a:br>
              <a:rPr lang="e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</a:br>
            <a:r>
              <a:rPr lang="e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/>
            </a:r>
            <a:br>
              <a:rPr lang="e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</a:br>
            <a:r>
              <a:rPr lang="e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PROGRAMA DE INTERVENCIÓN TEMPRANA</a:t>
            </a:r>
            <a:r>
              <a:rPr lang="en" sz="2800" b="1" dirty="0">
                <a:solidFill>
                  <a:srgbClr val="C00000"/>
                </a:solidFill>
                <a:latin typeface="Sitka Small" panose="02000505000000020004" pitchFamily="2" charset="0"/>
              </a:rPr>
              <a:t/>
            </a:r>
            <a:br>
              <a:rPr lang="en" sz="2800" b="1" dirty="0">
                <a:solidFill>
                  <a:srgbClr val="C00000"/>
                </a:solidFill>
                <a:latin typeface="Sitka Small" panose="02000505000000020004" pitchFamily="2" charset="0"/>
              </a:rPr>
            </a:br>
            <a:r>
              <a:rPr lang="en" sz="28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PRITE</a:t>
            </a:r>
            <a:endParaRPr sz="2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</p:txBody>
      </p:sp>
      <p:sp>
        <p:nvSpPr>
          <p:cNvPr id="709" name="Google Shape;709;p32"/>
          <p:cNvSpPr/>
          <p:nvPr/>
        </p:nvSpPr>
        <p:spPr>
          <a:xfrm rot="5920567">
            <a:off x="7926507" y="2938191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xmlns="" id="{F6483970-2071-4CD4-9C09-3CBB472B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25" y="555197"/>
            <a:ext cx="7000866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s-ES" sz="1800" b="1" dirty="0">
              <a:solidFill>
                <a:srgbClr val="AA2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Times New Roman" pitchFamily="18" charset="0"/>
            </a:endParaRPr>
          </a:p>
          <a:p>
            <a:pPr algn="ctr">
              <a:defRPr/>
            </a:pPr>
            <a:endParaRPr lang="es-ES" sz="1800" b="1" dirty="0">
              <a:solidFill>
                <a:srgbClr val="AA2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Times New Roman" pitchFamily="18" charset="0"/>
            </a:endParaRPr>
          </a:p>
          <a:p>
            <a:pPr algn="ctr">
              <a:defRPr/>
            </a:pPr>
            <a:r>
              <a:rPr lang="es-ES" sz="1800" b="1" dirty="0">
                <a:solidFill>
                  <a:srgbClr val="AA2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Times New Roman" pitchFamily="18" charset="0"/>
              </a:rPr>
              <a:t>MINISTERIO DE EDUCACIÓN</a:t>
            </a:r>
          </a:p>
          <a:p>
            <a:pPr algn="ctr">
              <a:defRPr/>
            </a:pPr>
            <a:r>
              <a:rPr lang="es-ES" sz="1800" b="1" dirty="0">
                <a:solidFill>
                  <a:srgbClr val="AA2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DIRECCIÓN DE EDUCACIÓN BÁSICA ESPECIAL</a:t>
            </a:r>
            <a:endParaRPr lang="es-ES" sz="1800" dirty="0">
              <a:solidFill>
                <a:srgbClr val="AA2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53318" y="3423339"/>
            <a:ext cx="5868331" cy="1183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grpSp>
        <p:nvGrpSpPr>
          <p:cNvPr id="702" name="Google Shape;702;p32"/>
          <p:cNvGrpSpPr/>
          <p:nvPr/>
        </p:nvGrpSpPr>
        <p:grpSpPr>
          <a:xfrm>
            <a:off x="6841929" y="3086013"/>
            <a:ext cx="1605204" cy="1624787"/>
            <a:chOff x="7061352" y="943511"/>
            <a:chExt cx="1605204" cy="1624787"/>
          </a:xfrm>
        </p:grpSpPr>
        <p:grpSp>
          <p:nvGrpSpPr>
            <p:cNvPr id="703" name="Google Shape;703;p32"/>
            <p:cNvGrpSpPr/>
            <p:nvPr/>
          </p:nvGrpSpPr>
          <p:grpSpPr>
            <a:xfrm rot="475911">
              <a:off x="7061352" y="943511"/>
              <a:ext cx="1605204" cy="1604459"/>
              <a:chOff x="1161176" y="212205"/>
              <a:chExt cx="5236649" cy="523422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61176" y="212205"/>
                <a:ext cx="5208299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2"/>
          <p:cNvGrpSpPr/>
          <p:nvPr/>
        </p:nvGrpSpPr>
        <p:grpSpPr>
          <a:xfrm flipH="1">
            <a:off x="7547796" y="2960237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6"/>
                </a:solidFill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6"/>
                </a:solidFill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594703">
            <a:off x="7117079" y="3653680"/>
            <a:ext cx="1038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2021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Google Shape;1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715" y="535280"/>
            <a:ext cx="2920768" cy="49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/>
          <p:nvPr/>
        </p:nvPicPr>
        <p:blipFill rotWithShape="1">
          <a:blip r:embed="rId4"/>
          <a:srcRect l="35238" t="8528" r="34322" b="10743"/>
          <a:stretch/>
        </p:blipFill>
        <p:spPr bwMode="auto">
          <a:xfrm>
            <a:off x="1247669" y="3114870"/>
            <a:ext cx="913025" cy="1492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 rotWithShape="1">
          <a:blip r:embed="rId5"/>
          <a:srcRect l="38092" t="10266" r="38025" b="10030"/>
          <a:stretch/>
        </p:blipFill>
        <p:spPr bwMode="auto">
          <a:xfrm>
            <a:off x="2086370" y="3197842"/>
            <a:ext cx="882121" cy="1394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4"/>
          <p:cNvSpPr/>
          <p:nvPr/>
        </p:nvSpPr>
        <p:spPr>
          <a:xfrm rot="20488226">
            <a:off x="94125" y="675223"/>
            <a:ext cx="3502026" cy="1163632"/>
          </a:xfrm>
          <a:custGeom>
            <a:avLst/>
            <a:gdLst/>
            <a:ahLst/>
            <a:cxnLst/>
            <a:rect l="l" t="t" r="r" b="b"/>
            <a:pathLst>
              <a:path w="239674" h="208795" extrusionOk="0">
                <a:moveTo>
                  <a:pt x="178764" y="0"/>
                </a:moveTo>
                <a:lnTo>
                  <a:pt x="58927" y="1228"/>
                </a:lnTo>
                <a:lnTo>
                  <a:pt x="0" y="105578"/>
                </a:lnTo>
                <a:lnTo>
                  <a:pt x="60910" y="208795"/>
                </a:lnTo>
                <a:lnTo>
                  <a:pt x="180841" y="207567"/>
                </a:lnTo>
                <a:lnTo>
                  <a:pt x="239674" y="103217"/>
                </a:lnTo>
                <a:lnTo>
                  <a:pt x="178764" y="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71450" dist="28575" dir="3000000" algn="bl" rotWithShape="0">
              <a:srgbClr val="783F04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20430076">
            <a:off x="217050" y="489278"/>
            <a:ext cx="3347172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/>
              <a:t>Enfoque</a:t>
            </a:r>
            <a:r>
              <a:rPr lang="en" sz="2400" dirty="0"/>
              <a:t> transdisciplinario</a:t>
            </a:r>
            <a:endParaRPr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2082">
            <a:off x="923625" y="565164"/>
            <a:ext cx="768163" cy="755970"/>
          </a:xfrm>
          <a:prstGeom prst="rect">
            <a:avLst/>
          </a:prstGeom>
        </p:spPr>
      </p:pic>
      <p:sp>
        <p:nvSpPr>
          <p:cNvPr id="13" name="Google Shape;183;p2"/>
          <p:cNvSpPr txBox="1">
            <a:spLocks/>
          </p:cNvSpPr>
          <p:nvPr/>
        </p:nvSpPr>
        <p:spPr>
          <a:xfrm rot="243785">
            <a:off x="2062515" y="1929595"/>
            <a:ext cx="5798770" cy="230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 algn="just"/>
            <a:r>
              <a:rPr lang="es-PE" sz="1600">
                <a:latin typeface="Calibri"/>
                <a:ea typeface="Calibri"/>
                <a:cs typeface="Calibri"/>
                <a:sym typeface="Calibri"/>
              </a:rPr>
              <a:t>La intervención temprana implica una mirada transdisciplinaria (docente, psicólogo, terapista físico, ocupacional y de lenguaje) para favorecer el desarrollo integral del menor, en una etapa trascendental en la vida del ser humano. </a:t>
            </a:r>
            <a:endParaRPr lang="es-PE" sz="1600"/>
          </a:p>
          <a:p>
            <a:pPr marL="0" indent="0" algn="just"/>
            <a:r>
              <a:rPr lang="es-PE" sz="1600">
                <a:latin typeface="Calibri"/>
                <a:ea typeface="Calibri"/>
                <a:cs typeface="Calibri"/>
                <a:sym typeface="Calibri"/>
              </a:rPr>
              <a:t>La atención oportuna busca reducir el riesgo de adquirir una deficiencia, y que ésta, al no ser atendida, pueda convertirse en una discapacidad permanente.</a:t>
            </a:r>
            <a:endParaRPr lang="es-PE" sz="1600"/>
          </a:p>
          <a:p>
            <a:pPr marL="0" indent="0" algn="just"/>
            <a:r>
              <a:rPr lang="es-PE" sz="1600">
                <a:latin typeface="Calibri"/>
                <a:ea typeface="Calibri"/>
                <a:cs typeface="Calibri"/>
                <a:sym typeface="Calibri"/>
              </a:rPr>
              <a:t>Esta mirada interdisciplinaria se ofrece en el marco del Currículo Nacional de Educación Básica.</a:t>
            </a:r>
            <a:endParaRPr lang="es-PE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7183">
            <a:off x="6967287" y="1043093"/>
            <a:ext cx="1134898" cy="1022633"/>
          </a:xfrm>
          <a:prstGeom prst="rect">
            <a:avLst/>
          </a:prstGeom>
        </p:spPr>
      </p:pic>
      <p:grpSp>
        <p:nvGrpSpPr>
          <p:cNvPr id="15" name="Google Shape;702;p32"/>
          <p:cNvGrpSpPr/>
          <p:nvPr/>
        </p:nvGrpSpPr>
        <p:grpSpPr>
          <a:xfrm rot="20453867">
            <a:off x="285432" y="3338133"/>
            <a:ext cx="1605204" cy="1624787"/>
            <a:chOff x="7061352" y="943511"/>
            <a:chExt cx="1605204" cy="1624787"/>
          </a:xfrm>
        </p:grpSpPr>
        <p:grpSp>
          <p:nvGrpSpPr>
            <p:cNvPr id="16" name="Google Shape;703;p32"/>
            <p:cNvGrpSpPr/>
            <p:nvPr/>
          </p:nvGrpSpPr>
          <p:grpSpPr>
            <a:xfrm rot="475911">
              <a:off x="7061352" y="943511"/>
              <a:ext cx="1605204" cy="1604459"/>
              <a:chOff x="1161176" y="212205"/>
              <a:chExt cx="5236649" cy="5234220"/>
            </a:xfrm>
          </p:grpSpPr>
          <p:sp>
            <p:nvSpPr>
              <p:cNvPr id="18" name="Google Shape;704;p32"/>
              <p:cNvSpPr/>
              <p:nvPr/>
            </p:nvSpPr>
            <p:spPr>
              <a:xfrm>
                <a:off x="1161176" y="212205"/>
                <a:ext cx="5208299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34"/>
          <p:cNvSpPr/>
          <p:nvPr/>
        </p:nvSpPr>
        <p:spPr>
          <a:xfrm rot="1128067">
            <a:off x="518605" y="2852923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 rot="20826143">
            <a:off x="351673" y="3636233"/>
            <a:ext cx="1551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100" b="1" dirty="0"/>
              <a:t>Docente</a:t>
            </a:r>
          </a:p>
          <a:p>
            <a:pPr marL="285750" indent="-285750">
              <a:buFontTx/>
              <a:buChar char="-"/>
            </a:pPr>
            <a:r>
              <a:rPr lang="es-PE" sz="1100" b="1" dirty="0"/>
              <a:t>Psicólogo</a:t>
            </a:r>
          </a:p>
          <a:p>
            <a:pPr marL="285750" indent="-285750">
              <a:buFontTx/>
              <a:buChar char="-"/>
            </a:pPr>
            <a:r>
              <a:rPr lang="es-PE" sz="1100" b="1" dirty="0"/>
              <a:t>Terapista Físico</a:t>
            </a:r>
          </a:p>
          <a:p>
            <a:pPr marL="285750" indent="-285750">
              <a:buFontTx/>
              <a:buChar char="-"/>
            </a:pPr>
            <a:r>
              <a:rPr lang="es-PE" sz="1100" b="1" dirty="0"/>
              <a:t>Terapista ocupacional</a:t>
            </a:r>
          </a:p>
          <a:p>
            <a:pPr marL="285750" indent="-285750">
              <a:buFontTx/>
              <a:buChar char="-"/>
            </a:pPr>
            <a:r>
              <a:rPr lang="es-PE" sz="1100" b="1" dirty="0"/>
              <a:t>Terapista de lenguaje </a:t>
            </a:r>
          </a:p>
        </p:txBody>
      </p:sp>
      <p:sp>
        <p:nvSpPr>
          <p:cNvPr id="3" name="CuadroTexto 2"/>
          <p:cNvSpPr txBox="1"/>
          <p:nvPr/>
        </p:nvSpPr>
        <p:spPr>
          <a:xfrm rot="19906917">
            <a:off x="539720" y="316459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65"/>
          <p:cNvSpPr/>
          <p:nvPr/>
        </p:nvSpPr>
        <p:spPr>
          <a:xfrm>
            <a:off x="5220072" y="4371950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2 Marcador de número de diapositiva"/>
          <p:cNvSpPr txBox="1">
            <a:spLocks/>
          </p:cNvSpPr>
          <p:nvPr/>
        </p:nvSpPr>
        <p:spPr bwMode="auto">
          <a:xfrm>
            <a:off x="6991903" y="5253819"/>
            <a:ext cx="395287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56A4AF4-B659-4D05-BEAF-57BD20F420F0}" type="slidenum">
              <a:rPr kumimoji="0" lang="es-ES" altLang="es-PE" sz="1400" b="0" i="0" u="none" strike="noStrike" kern="0" cap="none" spc="0" normalizeH="0" baseline="0" noProof="0" smtClean="0">
                <a:ln>
                  <a:noFill/>
                </a:ln>
                <a:solidFill>
                  <a:srgbClr val="B05C05"/>
                </a:solidFill>
                <a:effectLst/>
                <a:uLnTx/>
                <a:uFillTx/>
                <a:latin typeface="Verdana" pitchFamily="34" charset="0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s-ES" altLang="es-PE" sz="1400" b="0" i="0" u="none" strike="noStrike" kern="0" cap="none" spc="0" normalizeH="0" baseline="0" noProof="0">
              <a:ln>
                <a:noFill/>
              </a:ln>
              <a:solidFill>
                <a:srgbClr val="B05C05"/>
              </a:solidFill>
              <a:effectLst/>
              <a:uLnTx/>
              <a:uFillTx/>
              <a:latin typeface="Verdana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1146;p44"/>
          <p:cNvSpPr txBox="1"/>
          <p:nvPr/>
        </p:nvSpPr>
        <p:spPr>
          <a:xfrm>
            <a:off x="3658761" y="1711640"/>
            <a:ext cx="3012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8" name="Google Shape;1147;p44"/>
          <p:cNvSpPr txBox="1"/>
          <p:nvPr/>
        </p:nvSpPr>
        <p:spPr>
          <a:xfrm>
            <a:off x="3992324" y="1711540"/>
            <a:ext cx="3012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1163;p44"/>
          <p:cNvSpPr/>
          <p:nvPr/>
        </p:nvSpPr>
        <p:spPr>
          <a:xfrm>
            <a:off x="3380136" y="4458736"/>
            <a:ext cx="202573" cy="200753"/>
          </a:xfrm>
          <a:custGeom>
            <a:avLst/>
            <a:gdLst/>
            <a:ahLst/>
            <a:cxnLst/>
            <a:rect l="l" t="t" r="r" b="b"/>
            <a:pathLst>
              <a:path w="1662" h="1647" fill="none" extrusionOk="0">
                <a:moveTo>
                  <a:pt x="1661" y="824"/>
                </a:moveTo>
                <a:cubicBezTo>
                  <a:pt x="1661" y="1275"/>
                  <a:pt x="1290" y="1646"/>
                  <a:pt x="823" y="1646"/>
                </a:cubicBezTo>
                <a:cubicBezTo>
                  <a:pt x="371" y="1646"/>
                  <a:pt x="0" y="1275"/>
                  <a:pt x="0" y="824"/>
                </a:cubicBezTo>
                <a:cubicBezTo>
                  <a:pt x="0" y="372"/>
                  <a:pt x="371" y="1"/>
                  <a:pt x="823" y="1"/>
                </a:cubicBezTo>
                <a:cubicBezTo>
                  <a:pt x="1290" y="1"/>
                  <a:pt x="1661" y="372"/>
                  <a:pt x="1661" y="824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2802114" y="575734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del Tutor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042976" y="1140055"/>
            <a:ext cx="7803312" cy="320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Realizar la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</a:rPr>
              <a:t>evaluación e informe psicopedagógico y el informe de progreso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del aprendizaje de los doce (12) niñas y niños menores de tres (3) años de edad a su cargo. 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Elaborar el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</a:rPr>
              <a:t>PIA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considerando los procesos de adecuación o adaptación curricular, con  enfoque  inclusivo e intercultural en el marco del ciclo I del CNEB.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Emplear metodologías y estrategias desde su especialización o área de trabajo, según se requiera, en favor del desarrollo integral de las niñas y niños menores de tres (3) años de edad con discapacidad o riesgo de adquirirla. 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Elaborar y/o adaptar los materiales educativos y otros de carácter específico de acuerdo a las características y necesidades educativas de las niñas y niños menores de tres (3) años de edad con discapacidad o riesgo de adquirirla. 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Realizar sesiones individuales y grupales considerando la especialización del profesional y las necesidades de las niñas y niños menores de tres (3) años de edad con discapacidad o riesgo de adquirirla, sean éstos de carácter motor, de lenguaje, intelectual o socio emocional. 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257175" marR="0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Realizar acciones de información, capacitación, apoyo, acompañamiento y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</a:rPr>
              <a:t>visitas domiciliarias a las familias de las niñas y niños menores de tres </a:t>
            </a:r>
            <a:r>
              <a:rPr kumimoji="0" lang="es-PE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(3) años de edad con discapacidad o riesgo de adquirirla. </a:t>
            </a: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127" y="235955"/>
            <a:ext cx="576465" cy="617540"/>
          </a:xfrm>
          <a:prstGeom prst="rect">
            <a:avLst/>
          </a:prstGeom>
        </p:spPr>
      </p:pic>
      <p:sp>
        <p:nvSpPr>
          <p:cNvPr id="64" name="CuadroTexto 63"/>
          <p:cNvSpPr txBox="1"/>
          <p:nvPr/>
        </p:nvSpPr>
        <p:spPr>
          <a:xfrm rot="665662">
            <a:off x="-55546" y="330574"/>
            <a:ext cx="1170252" cy="1923604"/>
          </a:xfrm>
          <a:prstGeom prst="rect">
            <a:avLst/>
          </a:prstGeom>
          <a:solidFill>
            <a:srgbClr val="FFF1CD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394 TUTORES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45 psicólogos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terapistas de lenguaje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95 terapistas físicos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13 terapistas ocupacionales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219 docentes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70" y="134453"/>
            <a:ext cx="506012" cy="560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8747" y="524934"/>
            <a:ext cx="7515014" cy="41418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2" name="Imagen 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499" t="20468" r="30858" b="11168"/>
          <a:stretch/>
        </p:blipFill>
        <p:spPr bwMode="auto">
          <a:xfrm>
            <a:off x="4444067" y="2085793"/>
            <a:ext cx="2728893" cy="2363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8225" t="11675" r="17870" b="20504"/>
          <a:stretch/>
        </p:blipFill>
        <p:spPr>
          <a:xfrm>
            <a:off x="978746" y="524934"/>
            <a:ext cx="1957493" cy="819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3608" y="1283879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ln>
                  <a:solidFill>
                    <a:srgbClr val="FAD3D3">
                      <a:lumMod val="25000"/>
                    </a:srgbClr>
                  </a:solidFill>
                </a:ln>
                <a:solidFill>
                  <a:srgbClr val="FAD3D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Multicanal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17FB2C-3A7D-7B48-A9B7-BCAC6EF72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807" t="10085" r="17468" b="69712"/>
          <a:stretch/>
        </p:blipFill>
        <p:spPr>
          <a:xfrm>
            <a:off x="3047504" y="417187"/>
            <a:ext cx="5127909" cy="145146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46293" y="2107699"/>
            <a:ext cx="254677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PROGRAMAS DE RADIO: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Lunes: 14:30 a 15:00 horas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Miércoles :14:30 a 15:00 horas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Lunes: 18:30 a 19:00 horas (</a:t>
            </a:r>
            <a:r>
              <a:rPr lang="es-P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</a:t>
            </a: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PROGRAMAS DE TV: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Sábados: 10:00 a 10:30</a:t>
            </a:r>
          </a:p>
          <a:p>
            <a:endParaRPr lang="es-PE" dirty="0"/>
          </a:p>
        </p:txBody>
      </p:sp>
      <p:grpSp>
        <p:nvGrpSpPr>
          <p:cNvPr id="9" name="Google Shape;756;p35"/>
          <p:cNvGrpSpPr/>
          <p:nvPr/>
        </p:nvGrpSpPr>
        <p:grpSpPr>
          <a:xfrm>
            <a:off x="3497366" y="3054144"/>
            <a:ext cx="355973" cy="427192"/>
            <a:chOff x="2279900" y="1356008"/>
            <a:chExt cx="355973" cy="427192"/>
          </a:xfrm>
        </p:grpSpPr>
        <p:sp>
          <p:nvSpPr>
            <p:cNvPr id="10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2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solidFill>
                  <a:schemeClr val="accent5">
                    <a:lumMod val="25000"/>
                  </a:schemeClr>
                </a:solidFill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solidFill>
                  <a:schemeClr val="accent5">
                    <a:lumMod val="25000"/>
                  </a:schemeClr>
                </a:solidFill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756;p35"/>
          <p:cNvGrpSpPr/>
          <p:nvPr/>
        </p:nvGrpSpPr>
        <p:grpSpPr>
          <a:xfrm>
            <a:off x="1195694" y="1867128"/>
            <a:ext cx="355973" cy="427192"/>
            <a:chOff x="2279900" y="1356008"/>
            <a:chExt cx="355973" cy="427192"/>
          </a:xfrm>
        </p:grpSpPr>
        <p:sp>
          <p:nvSpPr>
            <p:cNvPr id="16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8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solidFill>
                  <a:schemeClr val="accent5">
                    <a:lumMod val="25000"/>
                  </a:schemeClr>
                </a:solidFill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solidFill>
                  <a:schemeClr val="accent5">
                    <a:lumMod val="25000"/>
                  </a:schemeClr>
                </a:solidFill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44"/>
          <p:cNvGrpSpPr/>
          <p:nvPr/>
        </p:nvGrpSpPr>
        <p:grpSpPr>
          <a:xfrm>
            <a:off x="4544907" y="444691"/>
            <a:ext cx="4427641" cy="3633787"/>
            <a:chOff x="2720704" y="666751"/>
            <a:chExt cx="5734470" cy="3565753"/>
          </a:xfrm>
        </p:grpSpPr>
        <p:grpSp>
          <p:nvGrpSpPr>
            <p:cNvPr id="1199" name="Google Shape;1199;p44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00" name="Google Shape;1200;p44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1" name="Google Shape;1201;p44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02" name="Google Shape;1202;p44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4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4" name="Google Shape;1204;p44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05" name="Google Shape;1205;p44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4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4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4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4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44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44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4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3" name="Google Shape;1213;p44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217;p44"/>
          <p:cNvSpPr/>
          <p:nvPr/>
        </p:nvSpPr>
        <p:spPr>
          <a:xfrm rot="10190941">
            <a:off x="4866943" y="727915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 rot="263382">
            <a:off x="5314639" y="1242835"/>
            <a:ext cx="30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APRENDO EN CASA VACACIONES</a:t>
            </a: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5118"/>
              </p:ext>
            </p:extLst>
          </p:nvPr>
        </p:nvGraphicFramePr>
        <p:xfrm>
          <a:off x="327524" y="3658990"/>
          <a:ext cx="6519925" cy="1294694"/>
        </p:xfrm>
        <a:graphic>
          <a:graphicData uri="http://schemas.openxmlformats.org/drawingml/2006/table">
            <a:tbl>
              <a:tblPr/>
              <a:tblGrid>
                <a:gridCol w="152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4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9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46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200" b="0" dirty="0">
                          <a:solidFill>
                            <a:schemeClr val="tx1"/>
                          </a:solidFill>
                          <a:effectLst/>
                        </a:rPr>
                        <a:t>N° de niños atendidos a la fecha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288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8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8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200" b="0" dirty="0">
                          <a:solidFill>
                            <a:schemeClr val="tx1"/>
                          </a:solidFill>
                          <a:effectLst/>
                        </a:rPr>
                        <a:t>N° de profesionales atendiendo a la fecha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688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8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8B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200" b="0" dirty="0">
                          <a:solidFill>
                            <a:schemeClr val="tx1"/>
                          </a:solidFill>
                          <a:effectLst/>
                        </a:rPr>
                        <a:t>Número de voluntarios atendiendo a la fecha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688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8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8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PE" sz="1200" b="0" dirty="0">
                          <a:solidFill>
                            <a:schemeClr val="tx1"/>
                          </a:solidFill>
                          <a:effectLst/>
                        </a:rPr>
                        <a:t>Número de PRITE monitoreado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88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8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8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0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r" rtl="0" fontAlgn="b"/>
                      <a:endParaRPr lang="es-PE" sz="1400" b="1" dirty="0">
                        <a:effectLst/>
                      </a:endParaRPr>
                    </a:p>
                    <a:p>
                      <a:pPr algn="r" rtl="0" fontAlgn="b"/>
                      <a:endParaRPr lang="es-PE" sz="1400" b="1" dirty="0">
                        <a:effectLst/>
                      </a:endParaRPr>
                    </a:p>
                    <a:p>
                      <a:pPr algn="r" rtl="0" fontAlgn="b"/>
                      <a:r>
                        <a:rPr lang="es-PE" sz="1400" b="1" dirty="0">
                          <a:effectLst/>
                        </a:rPr>
                        <a:t>1658</a:t>
                      </a:r>
                    </a:p>
                  </a:txBody>
                  <a:tcPr marL="21431" marR="2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r" rtl="0" fontAlgn="b"/>
                      <a:r>
                        <a:rPr lang="es-PE" sz="1400" b="1" dirty="0">
                          <a:effectLst/>
                        </a:rPr>
                        <a:t>136</a:t>
                      </a:r>
                    </a:p>
                  </a:txBody>
                  <a:tcPr marL="21431" marR="2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r" rtl="0" fontAlgn="b"/>
                      <a:r>
                        <a:rPr lang="es-PE" sz="1400" b="1" dirty="0">
                          <a:effectLst/>
                        </a:rPr>
                        <a:t>39</a:t>
                      </a:r>
                    </a:p>
                  </a:txBody>
                  <a:tcPr marL="21431" marR="2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r" rtl="0" fontAlgn="b"/>
                      <a:r>
                        <a:rPr lang="es-PE" sz="1400" b="1" dirty="0">
                          <a:effectLst/>
                        </a:rPr>
                        <a:t>97</a:t>
                      </a:r>
                    </a:p>
                  </a:txBody>
                  <a:tcPr marL="21431" marR="2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6" name="Google Shape;184;p2" descr="Silueta Bebé: Imágenes, fotos de stock y vectores | Shutterstock"/>
          <p:cNvPicPr preferRelativeResize="0"/>
          <p:nvPr/>
        </p:nvPicPr>
        <p:blipFill rotWithShape="1">
          <a:blip r:embed="rId3">
            <a:alphaModFix/>
          </a:blip>
          <a:srcRect t="14041" r="3862" b="15989"/>
          <a:stretch/>
        </p:blipFill>
        <p:spPr>
          <a:xfrm>
            <a:off x="331045" y="4531358"/>
            <a:ext cx="969435" cy="36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88;p2" descr="Circuito comunitario."/>
          <p:cNvPicPr preferRelativeResize="0"/>
          <p:nvPr/>
        </p:nvPicPr>
        <p:blipFill rotWithShape="1">
          <a:blip r:embed="rId4">
            <a:alphaModFix/>
          </a:blip>
          <a:srcRect b="9553"/>
          <a:stretch/>
        </p:blipFill>
        <p:spPr>
          <a:xfrm>
            <a:off x="3869307" y="4357547"/>
            <a:ext cx="650081" cy="55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88;p2" descr="Circuito comunitario."/>
          <p:cNvPicPr preferRelativeResize="0"/>
          <p:nvPr/>
        </p:nvPicPr>
        <p:blipFill rotWithShape="1">
          <a:blip r:embed="rId4">
            <a:alphaModFix/>
          </a:blip>
          <a:srcRect b="9553"/>
          <a:stretch/>
        </p:blipFill>
        <p:spPr>
          <a:xfrm>
            <a:off x="2143767" y="4331828"/>
            <a:ext cx="650081" cy="55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5527" y="4241077"/>
            <a:ext cx="705272" cy="79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/>
          <a:srcRect l="8225" t="11675" r="17870" b="20504"/>
          <a:stretch/>
        </p:blipFill>
        <p:spPr>
          <a:xfrm>
            <a:off x="534614" y="1151467"/>
            <a:ext cx="3211558" cy="1344633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499" t="20468" r="51959" b="35642"/>
          <a:stretch/>
        </p:blipFill>
        <p:spPr bwMode="auto">
          <a:xfrm rot="353235">
            <a:off x="6064451" y="1991501"/>
            <a:ext cx="1238759" cy="1517620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490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D631178-3E24-4344-B809-D73A8A94B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14302"/>
              </p:ext>
            </p:extLst>
          </p:nvPr>
        </p:nvGraphicFramePr>
        <p:xfrm>
          <a:off x="3067791" y="412245"/>
          <a:ext cx="6076209" cy="261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9169">
            <a:off x="885732" y="262247"/>
            <a:ext cx="2177780" cy="316544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75" name="Google Shape;775;p36"/>
          <p:cNvSpPr/>
          <p:nvPr/>
        </p:nvSpPr>
        <p:spPr>
          <a:xfrm rot="548498">
            <a:off x="510570" y="193511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l="5886" t="23789" r="3427" b="5364"/>
          <a:stretch/>
        </p:blipFill>
        <p:spPr>
          <a:xfrm>
            <a:off x="2658257" y="3445617"/>
            <a:ext cx="1887217" cy="1165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/>
          <p:nvPr/>
        </p:nvPicPr>
        <p:blipFill rotWithShape="1">
          <a:blip r:embed="rId10"/>
          <a:srcRect l="30257" t="31318" r="31150" b="23769"/>
          <a:stretch/>
        </p:blipFill>
        <p:spPr bwMode="auto">
          <a:xfrm>
            <a:off x="885621" y="3469513"/>
            <a:ext cx="1589088" cy="1089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11"/>
          <a:srcRect l="12435" t="17059" r="32770" b="21857"/>
          <a:stretch/>
        </p:blipFill>
        <p:spPr bwMode="auto">
          <a:xfrm>
            <a:off x="4729022" y="3469513"/>
            <a:ext cx="1785490" cy="1168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12"/>
          <a:srcRect l="7050" t="19139" r="45257" b="14543"/>
          <a:stretch/>
        </p:blipFill>
        <p:spPr bwMode="auto">
          <a:xfrm>
            <a:off x="6698063" y="3407157"/>
            <a:ext cx="1690582" cy="1318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Google Shape;2464;p65"/>
          <p:cNvSpPr/>
          <p:nvPr/>
        </p:nvSpPr>
        <p:spPr>
          <a:xfrm>
            <a:off x="892662" y="4411531"/>
            <a:ext cx="509958" cy="49064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chemeClr val="accent4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464;p65"/>
          <p:cNvSpPr/>
          <p:nvPr/>
        </p:nvSpPr>
        <p:spPr>
          <a:xfrm rot="20081788">
            <a:off x="6779887" y="4411531"/>
            <a:ext cx="509958" cy="49064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chemeClr val="accent4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464;p65"/>
          <p:cNvSpPr/>
          <p:nvPr/>
        </p:nvSpPr>
        <p:spPr>
          <a:xfrm>
            <a:off x="4627298" y="4365310"/>
            <a:ext cx="509958" cy="49064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chemeClr val="accent4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464;p65"/>
          <p:cNvSpPr/>
          <p:nvPr/>
        </p:nvSpPr>
        <p:spPr>
          <a:xfrm rot="17791232">
            <a:off x="2750728" y="4392297"/>
            <a:ext cx="509958" cy="49064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chemeClr val="accent4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68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15"/>
          </p:nvPr>
        </p:nvSpPr>
        <p:spPr>
          <a:xfrm>
            <a:off x="922443" y="365717"/>
            <a:ext cx="7353300" cy="635100"/>
          </a:xfrm>
          <a:solidFill>
            <a:schemeClr val="bg1"/>
          </a:solidFill>
        </p:spPr>
        <p:txBody>
          <a:bodyPr/>
          <a:lstStyle/>
          <a:p>
            <a:r>
              <a:rPr lang="es-PE" sz="2400" dirty="0">
                <a:latin typeface="Arial Rounded"/>
              </a:rPr>
              <a:t>Monitoreo a los PRITE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4297" y="3492884"/>
            <a:ext cx="750254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Otros aspectos: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Reajuste a la Norma Técnica: Cargo del Director, Creación de los PRITE, Enfoque interdisciplinario, entre otros.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SIAGIE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Matrícula</a:t>
            </a:r>
          </a:p>
        </p:txBody>
      </p:sp>
      <p:pic>
        <p:nvPicPr>
          <p:cNvPr id="4" name="Google Shape;2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96" y="2014588"/>
            <a:ext cx="1173137" cy="133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9;p6"/>
          <p:cNvPicPr preferRelativeResize="0"/>
          <p:nvPr/>
        </p:nvPicPr>
        <p:blipFill rotWithShape="1">
          <a:blip r:embed="rId4">
            <a:alphaModFix/>
          </a:blip>
          <a:srcRect l="17825" t="6845" r="12462" b="12069"/>
          <a:stretch/>
        </p:blipFill>
        <p:spPr>
          <a:xfrm>
            <a:off x="2226212" y="1401595"/>
            <a:ext cx="571165" cy="7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0;p6"/>
          <p:cNvPicPr preferRelativeResize="0"/>
          <p:nvPr/>
        </p:nvPicPr>
        <p:blipFill rotWithShape="1">
          <a:blip r:embed="rId5">
            <a:alphaModFix/>
          </a:blip>
          <a:srcRect l="29448" r="25684"/>
          <a:stretch/>
        </p:blipFill>
        <p:spPr>
          <a:xfrm>
            <a:off x="2260959" y="2670846"/>
            <a:ext cx="686676" cy="68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1471">
            <a:off x="2297906" y="2154079"/>
            <a:ext cx="701101" cy="487722"/>
          </a:xfrm>
          <a:prstGeom prst="rect">
            <a:avLst/>
          </a:prstGeom>
        </p:spPr>
      </p:pic>
      <p:sp>
        <p:nvSpPr>
          <p:cNvPr id="9" name="Google Shape;271;p6"/>
          <p:cNvSpPr/>
          <p:nvPr/>
        </p:nvSpPr>
        <p:spPr>
          <a:xfrm>
            <a:off x="4500839" y="2123710"/>
            <a:ext cx="685327" cy="4207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6;p6"/>
          <p:cNvSpPr/>
          <p:nvPr/>
        </p:nvSpPr>
        <p:spPr>
          <a:xfrm>
            <a:off x="3060271" y="1916636"/>
            <a:ext cx="1475637" cy="96260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instrumento de monitoreo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6"/>
          <p:cNvSpPr/>
          <p:nvPr/>
        </p:nvSpPr>
        <p:spPr>
          <a:xfrm>
            <a:off x="5186166" y="1760715"/>
            <a:ext cx="1428314" cy="1202903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Cantidad de PRITE a cargo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2;p6"/>
          <p:cNvSpPr/>
          <p:nvPr/>
        </p:nvSpPr>
        <p:spPr>
          <a:xfrm>
            <a:off x="7072173" y="1769564"/>
            <a:ext cx="1474672" cy="110967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EVALUACIÓN DE DESEMPEÑO DEL SERVICIO LOS PRITE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1;p6"/>
          <p:cNvSpPr/>
          <p:nvPr/>
        </p:nvSpPr>
        <p:spPr>
          <a:xfrm>
            <a:off x="6625059" y="2123710"/>
            <a:ext cx="685327" cy="4207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77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15"/>
          </p:nvPr>
        </p:nvSpPr>
        <p:spPr>
          <a:xfrm>
            <a:off x="922443" y="365717"/>
            <a:ext cx="7353300" cy="635100"/>
          </a:xfrm>
          <a:solidFill>
            <a:schemeClr val="bg1"/>
          </a:solidFill>
        </p:spPr>
        <p:txBody>
          <a:bodyPr/>
          <a:lstStyle/>
          <a:p>
            <a:r>
              <a:rPr lang="es-PE" sz="2400" dirty="0">
                <a:latin typeface="Arial Rounded"/>
              </a:rPr>
              <a:t>Principales dificultades en este contexto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13794" y="1000817"/>
            <a:ext cx="7598410" cy="3569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4" name="Google Shape;2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96" y="2014588"/>
            <a:ext cx="1173137" cy="133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9;p6"/>
          <p:cNvPicPr preferRelativeResize="0"/>
          <p:nvPr/>
        </p:nvPicPr>
        <p:blipFill rotWithShape="1">
          <a:blip r:embed="rId4">
            <a:alphaModFix/>
          </a:blip>
          <a:srcRect l="17825" t="6845" r="12462" b="12069"/>
          <a:stretch/>
        </p:blipFill>
        <p:spPr>
          <a:xfrm>
            <a:off x="2427686" y="1401595"/>
            <a:ext cx="571165" cy="7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0;p6"/>
          <p:cNvPicPr preferRelativeResize="0"/>
          <p:nvPr/>
        </p:nvPicPr>
        <p:blipFill rotWithShape="1">
          <a:blip r:embed="rId5">
            <a:alphaModFix/>
          </a:blip>
          <a:srcRect l="29448" r="25684"/>
          <a:stretch/>
        </p:blipFill>
        <p:spPr>
          <a:xfrm>
            <a:off x="2369930" y="2683989"/>
            <a:ext cx="686676" cy="6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1;p6"/>
          <p:cNvSpPr/>
          <p:nvPr/>
        </p:nvSpPr>
        <p:spPr>
          <a:xfrm rot="20395364">
            <a:off x="2971793" y="1987060"/>
            <a:ext cx="685327" cy="4207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15667">
            <a:off x="2963906" y="2490251"/>
            <a:ext cx="701101" cy="487722"/>
          </a:xfrm>
          <a:prstGeom prst="rect">
            <a:avLst/>
          </a:prstGeom>
        </p:spPr>
      </p:pic>
      <p:sp>
        <p:nvSpPr>
          <p:cNvPr id="9" name="Google Shape;271;p6"/>
          <p:cNvSpPr/>
          <p:nvPr/>
        </p:nvSpPr>
        <p:spPr>
          <a:xfrm>
            <a:off x="5598644" y="2308723"/>
            <a:ext cx="685327" cy="4207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6;p6"/>
          <p:cNvSpPr/>
          <p:nvPr/>
        </p:nvSpPr>
        <p:spPr>
          <a:xfrm>
            <a:off x="3666146" y="1481434"/>
            <a:ext cx="2093706" cy="96260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"/>
                <a:cs typeface="Calibri"/>
                <a:sym typeface="Calibri"/>
              </a:rPr>
              <a:t>Recojo y registro oportuno de la atención educativa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"/>
              <a:cs typeface="Calibri"/>
              <a:sym typeface="Calibri"/>
            </a:endParaRPr>
          </a:p>
        </p:txBody>
      </p:sp>
      <p:sp>
        <p:nvSpPr>
          <p:cNvPr id="11" name="Google Shape;266;p6">
            <a:extLst>
              <a:ext uri="{FF2B5EF4-FFF2-40B4-BE49-F238E27FC236}">
                <a16:creationId xmlns:a16="http://schemas.microsoft.com/office/drawing/2014/main" xmlns="" id="{B9A12276-B11C-4045-876A-1331BCDE8012}"/>
              </a:ext>
            </a:extLst>
          </p:cNvPr>
          <p:cNvSpPr/>
          <p:nvPr/>
        </p:nvSpPr>
        <p:spPr>
          <a:xfrm>
            <a:off x="3599541" y="2844132"/>
            <a:ext cx="1999103" cy="96260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ysClr val="windowText" lastClr="000000"/>
                </a:solidFill>
                <a:latin typeface="Arial Rounded"/>
                <a:cs typeface="Calibri"/>
                <a:sym typeface="Calibri"/>
              </a:rPr>
              <a:t>Validación y consistencia de la información reportada </a:t>
            </a:r>
            <a:endParaRPr sz="1200" dirty="0">
              <a:solidFill>
                <a:sysClr val="windowText" lastClr="000000"/>
              </a:solidFill>
              <a:latin typeface="Arial Rounded"/>
              <a:cs typeface="Calibri"/>
              <a:sym typeface="Calibri"/>
            </a:endParaRPr>
          </a:p>
        </p:txBody>
      </p:sp>
      <p:sp>
        <p:nvSpPr>
          <p:cNvPr id="12" name="Google Shape;266;p6">
            <a:extLst>
              <a:ext uri="{FF2B5EF4-FFF2-40B4-BE49-F238E27FC236}">
                <a16:creationId xmlns:a16="http://schemas.microsoft.com/office/drawing/2014/main" xmlns="" id="{116BC94B-922A-4DF0-B968-23B2361E200B}"/>
              </a:ext>
            </a:extLst>
          </p:cNvPr>
          <p:cNvSpPr/>
          <p:nvPr/>
        </p:nvSpPr>
        <p:spPr>
          <a:xfrm>
            <a:off x="6344395" y="2014588"/>
            <a:ext cx="1999103" cy="96260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Tx/>
              <a:buFontTx/>
              <a:buNone/>
            </a:pPr>
            <a:r>
              <a:rPr lang="es-MX" sz="1200" dirty="0">
                <a:solidFill>
                  <a:sysClr val="windowText" lastClr="000000"/>
                </a:solidFill>
                <a:latin typeface="Arial Rounded"/>
                <a:cs typeface="Calibri"/>
                <a:sym typeface="Calibri"/>
              </a:rPr>
              <a:t>Implementación de acciones de mejora</a:t>
            </a:r>
            <a:endParaRPr sz="1200" dirty="0">
              <a:solidFill>
                <a:sysClr val="windowText" lastClr="000000"/>
              </a:solidFill>
              <a:latin typeface="Arial Rounded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87D517-9AC8-4290-8C4D-74C6A1EA6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014" y="413805"/>
            <a:ext cx="7676707" cy="1872195"/>
          </a:xfrm>
        </p:spPr>
        <p:txBody>
          <a:bodyPr/>
          <a:lstStyle/>
          <a:p>
            <a:r>
              <a:rPr lang="es-PE" sz="2800" dirty="0"/>
              <a:t>REGIONES:</a:t>
            </a:r>
            <a:br>
              <a:rPr lang="es-PE" sz="2800" dirty="0"/>
            </a:br>
            <a:r>
              <a:rPr lang="es-PE" sz="2800" dirty="0" err="1"/>
              <a:t>cUSCO</a:t>
            </a:r>
            <a:r>
              <a:rPr lang="es-PE" sz="2800" dirty="0"/>
              <a:t>, Ayacucho, Lima (</a:t>
            </a:r>
            <a:r>
              <a:rPr lang="es-PE" sz="2800" dirty="0" err="1"/>
              <a:t>Ugel</a:t>
            </a:r>
            <a:r>
              <a:rPr lang="es-PE" sz="2800" dirty="0"/>
              <a:t> 4 y 6 )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5975A5-08EA-4E5A-A635-F2628493B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327" y="2571750"/>
            <a:ext cx="3583171" cy="734976"/>
          </a:xfrm>
        </p:spPr>
        <p:txBody>
          <a:bodyPr/>
          <a:lstStyle/>
          <a:p>
            <a:r>
              <a:rPr lang="es-PE" sz="2400" dirty="0">
                <a:solidFill>
                  <a:schemeClr val="accent2">
                    <a:lumMod val="75000"/>
                  </a:schemeClr>
                </a:solidFill>
              </a:rPr>
              <a:t>Octubre- Diciembre</a:t>
            </a:r>
          </a:p>
        </p:txBody>
      </p:sp>
    </p:spTree>
    <p:extLst>
      <p:ext uri="{BB962C8B-B14F-4D97-AF65-F5344CB8AC3E}">
        <p14:creationId xmlns:p14="http://schemas.microsoft.com/office/powerpoint/2010/main" val="342291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A4DD25E-2E8A-492A-A1FB-9F98A09C3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7" r="2631"/>
          <a:stretch/>
        </p:blipFill>
        <p:spPr>
          <a:xfrm>
            <a:off x="574158" y="1377518"/>
            <a:ext cx="3275547" cy="31200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A8A1015-E404-4A3B-8635-E3D03057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78" y="925733"/>
            <a:ext cx="4912242" cy="40396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895297C-D85E-4477-B505-322A48BA38ED}"/>
              </a:ext>
            </a:extLst>
          </p:cNvPr>
          <p:cNvSpPr/>
          <p:nvPr/>
        </p:nvSpPr>
        <p:spPr>
          <a:xfrm>
            <a:off x="1881963" y="350874"/>
            <a:ext cx="5199321" cy="486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Autoridades comprometidas con su comunidad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1D0571A-C896-4C07-BBB3-7DCBC87D7E4A}"/>
              </a:ext>
            </a:extLst>
          </p:cNvPr>
          <p:cNvSpPr/>
          <p:nvPr/>
        </p:nvSpPr>
        <p:spPr>
          <a:xfrm>
            <a:off x="978196" y="933007"/>
            <a:ext cx="2434856" cy="390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PEN 2007 al 2021</a:t>
            </a:r>
          </a:p>
        </p:txBody>
      </p:sp>
    </p:spTree>
    <p:extLst>
      <p:ext uri="{BB962C8B-B14F-4D97-AF65-F5344CB8AC3E}">
        <p14:creationId xmlns:p14="http://schemas.microsoft.com/office/powerpoint/2010/main" val="15059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A53BA1C-84A1-4720-BD1B-49A2BFFE5BA3}"/>
              </a:ext>
            </a:extLst>
          </p:cNvPr>
          <p:cNvSpPr txBox="1"/>
          <p:nvPr/>
        </p:nvSpPr>
        <p:spPr>
          <a:xfrm>
            <a:off x="4667695" y="694312"/>
            <a:ext cx="423175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sz="1600" b="1" dirty="0"/>
              <a:t>Objetivo estratégico 6</a:t>
            </a:r>
            <a:r>
              <a:rPr lang="es-MX" sz="1600" dirty="0"/>
              <a:t>: </a:t>
            </a:r>
            <a:r>
              <a:rPr lang="es-MX" sz="1600" b="1" dirty="0"/>
              <a:t>Sociedad educadora</a:t>
            </a:r>
          </a:p>
          <a:p>
            <a:endParaRPr lang="es-MX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 Construir, con el concurso de autoridades locales y padres de familia, consensos sobre el sentido y la </a:t>
            </a:r>
            <a:r>
              <a:rPr lang="es-MX" sz="1600" b="1" dirty="0"/>
              <a:t>importancia de la educación para la convivencia democrática, incluido el reporte de los casos de violencia dentro del sistema y ante la administración de justicia.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 Incentivar el rol educativo de los </a:t>
            </a:r>
            <a:r>
              <a:rPr lang="es-MX" sz="1600" b="1" dirty="0"/>
              <a:t>medios de comunicación en cumplimiento del artículo 14</a:t>
            </a:r>
            <a:r>
              <a:rPr lang="es-MX" sz="1600" dirty="0"/>
              <a:t>.° de la Constitución Política del Perú.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D4CCCF4-8C73-425D-BCA8-4E520415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1" y="925033"/>
            <a:ext cx="4104166" cy="39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7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6C4A367-0A9F-4FA7-A7C4-6BB6053E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" y="818707"/>
            <a:ext cx="7591647" cy="396594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0CAC484-EDB9-4423-8164-74ECECD2F331}"/>
              </a:ext>
            </a:extLst>
          </p:cNvPr>
          <p:cNvSpPr/>
          <p:nvPr/>
        </p:nvSpPr>
        <p:spPr>
          <a:xfrm>
            <a:off x="2248785" y="271252"/>
            <a:ext cx="4774019" cy="489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PEN 2021 al 2036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0DBBC199-4F44-45C1-B50F-6FE4385FED2A}"/>
                  </a:ext>
                </a:extLst>
              </p14:cNvPr>
              <p14:cNvContentPartPr/>
              <p14:nvPr/>
            </p14:nvContentPartPr>
            <p14:xfrm>
              <a:off x="3816980" y="3316864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DBBC199-4F44-45C1-B50F-6FE4385FE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980" y="33082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FB42021-FD57-444A-AD1B-1B35D1CEE4FA}"/>
                  </a:ext>
                </a:extLst>
              </p14:cNvPr>
              <p14:cNvContentPartPr/>
              <p14:nvPr/>
            </p14:nvContentPartPr>
            <p14:xfrm>
              <a:off x="3816980" y="3370144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FB42021-FD57-444A-AD1B-1B35D1CEE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980" y="33611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xmlns="" id="{92CC2855-5521-468B-992A-5824D6EA7A81}"/>
                  </a:ext>
                </a:extLst>
              </p14:cNvPr>
              <p14:cNvContentPartPr/>
              <p14:nvPr/>
            </p14:nvContentPartPr>
            <p14:xfrm>
              <a:off x="3806180" y="3412624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2CC2855-5521-468B-992A-5824D6EA7A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7180" y="34039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A9411462-731C-468F-947B-A6C02323554F}"/>
                  </a:ext>
                </a:extLst>
              </p14:cNvPr>
              <p14:cNvContentPartPr/>
              <p14:nvPr/>
            </p14:nvContentPartPr>
            <p14:xfrm>
              <a:off x="5135300" y="3676144"/>
              <a:ext cx="2823480" cy="457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9411462-731C-468F-947B-A6C0232355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6660" y="3667504"/>
                <a:ext cx="284112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92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D84F2F2-0C70-4DC3-99FC-082C7116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6" y="901300"/>
            <a:ext cx="7251405" cy="40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4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2EDC3E1-4AF3-4E5B-8CDF-4A6B88D1EE46}"/>
              </a:ext>
            </a:extLst>
          </p:cNvPr>
          <p:cNvSpPr/>
          <p:nvPr/>
        </p:nvSpPr>
        <p:spPr>
          <a:xfrm>
            <a:off x="1701209" y="159488"/>
            <a:ext cx="4805917" cy="446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/>
              <a:t>Autoridades comprometidas con su comunidad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7E24EDA-6EB8-431E-A09B-FEE27C29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1" y="1141021"/>
            <a:ext cx="3551275" cy="36223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86790B-9650-4B55-A16A-E676D438411C}"/>
              </a:ext>
            </a:extLst>
          </p:cNvPr>
          <p:cNvSpPr txBox="1"/>
          <p:nvPr/>
        </p:nvSpPr>
        <p:spPr>
          <a:xfrm>
            <a:off x="4231757" y="776176"/>
            <a:ext cx="48059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Incluye  17 Objetivos de Desarrollo Sostenible para garantizar tres metas globales : </a:t>
            </a:r>
            <a:r>
              <a:rPr lang="es-MX" sz="1600" b="1" dirty="0"/>
              <a:t>erradicar la pobreza extrema, combatir la desigualdad y la injusticia, y luchar contra el cambio climático. </a:t>
            </a:r>
          </a:p>
          <a:p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Estos objetivos se vinculan a la educación y plantea </a:t>
            </a:r>
            <a:r>
              <a:rPr lang="es-MX" sz="1600" b="1" dirty="0"/>
              <a:t>garantizar una educación inclusiva, equitativa y de calidad, y promover oportunidades de aprendizaje durante toda la vida para todos;</a:t>
            </a:r>
            <a:r>
              <a:rPr lang="es-MX" sz="1600" dirty="0"/>
              <a:t> de él se desprenden siete metas educativas referidas a garantizar la culminación universal de la educación obligatoria con resultados escolares pertinentes, garantizar el acceso a servicios de atención y </a:t>
            </a:r>
            <a:r>
              <a:rPr lang="es-MX" sz="1600" b="1" dirty="0"/>
              <a:t>desarrollo en la primera infancia.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3AE853-54BD-437F-9D60-D84779062E86}"/>
              </a:ext>
            </a:extLst>
          </p:cNvPr>
          <p:cNvSpPr/>
          <p:nvPr/>
        </p:nvSpPr>
        <p:spPr>
          <a:xfrm>
            <a:off x="988828" y="741622"/>
            <a:ext cx="2424223" cy="263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2021 al 2036</a:t>
            </a:r>
          </a:p>
        </p:txBody>
      </p:sp>
    </p:spTree>
    <p:extLst>
      <p:ext uri="{BB962C8B-B14F-4D97-AF65-F5344CB8AC3E}">
        <p14:creationId xmlns:p14="http://schemas.microsoft.com/office/powerpoint/2010/main" val="24988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8164" y="802485"/>
            <a:ext cx="7606453" cy="3962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grpSp>
        <p:nvGrpSpPr>
          <p:cNvPr id="739" name="Google Shape;739;p35"/>
          <p:cNvGrpSpPr/>
          <p:nvPr/>
        </p:nvGrpSpPr>
        <p:grpSpPr>
          <a:xfrm rot="-3913">
            <a:off x="1215336" y="876648"/>
            <a:ext cx="2176464" cy="657832"/>
            <a:chOff x="1626000" y="605300"/>
            <a:chExt cx="4068375" cy="4132125"/>
          </a:xfrm>
        </p:grpSpPr>
        <p:sp>
          <p:nvSpPr>
            <p:cNvPr id="74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5"/>
          <p:cNvGrpSpPr/>
          <p:nvPr/>
        </p:nvGrpSpPr>
        <p:grpSpPr>
          <a:xfrm rot="-557282" flipH="1">
            <a:off x="5868781" y="400315"/>
            <a:ext cx="2114489" cy="1101629"/>
            <a:chOff x="1626000" y="605300"/>
            <a:chExt cx="4068375" cy="4132125"/>
          </a:xfrm>
        </p:grpSpPr>
        <p:sp>
          <p:nvSpPr>
            <p:cNvPr id="752" name="Google Shape;752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82;p2"/>
          <p:cNvSpPr txBox="1"/>
          <p:nvPr/>
        </p:nvSpPr>
        <p:spPr>
          <a:xfrm>
            <a:off x="5217106" y="1610789"/>
            <a:ext cx="3115261" cy="2862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 eaLnBrk="1" fontAlgn="auto" latinLnBrk="0" hangingPunct="1">
              <a:buSzTx/>
              <a:tabLst/>
              <a:defRPr/>
            </a:pPr>
            <a:r>
              <a:rPr lang="es-PE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En el servicio PRITE fueron atendidos en el año 2020, 3814 niñas y niños menores de tres años con discapacidad o riesgo de adquirirla a través de la estrategia Aprendo en Casa.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just" defTabSz="914400" eaLnBrk="1" fontAlgn="auto" latinLnBrk="0" hangingPunct="1">
              <a:buSzTx/>
              <a:tabLst/>
              <a:defRPr/>
            </a:pPr>
            <a:r>
              <a:rPr lang="es-PE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Según la normativa </a:t>
            </a:r>
            <a:r>
              <a:rPr lang="es-P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RVM N°188-2019 MINEDU, </a:t>
            </a:r>
            <a:r>
              <a:rPr lang="es-PE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los niños deben ser atendidos tres veces por semana: 2 atenciones individuales y 1 grupal, cada una de 45 minutos.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81;p2"/>
          <p:cNvSpPr txBox="1"/>
          <p:nvPr/>
        </p:nvSpPr>
        <p:spPr>
          <a:xfrm>
            <a:off x="1117090" y="1710473"/>
            <a:ext cx="3079112" cy="3016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servicio educativo que brinda atención especializada, </a:t>
            </a:r>
            <a:r>
              <a:rPr lang="es-P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escolarizada, de prevención, detección y atención oportuna, intercultural y de calidad a las niñas y</a:t>
            </a:r>
            <a:r>
              <a:rPr lang="es-P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niños menores de tres años con discapacidad o riesgo de adquirirla</a:t>
            </a:r>
            <a:r>
              <a:rPr lang="es-P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 participación activa de sus familias en función del contexto socio cultural en que se desenvuelven.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54" name="Google Shape;754;p35"/>
          <p:cNvSpPr txBox="1">
            <a:spLocks noGrp="1"/>
          </p:cNvSpPr>
          <p:nvPr>
            <p:ph type="title"/>
          </p:nvPr>
        </p:nvSpPr>
        <p:spPr>
          <a:xfrm rot="21440396" flipH="1">
            <a:off x="6053295" y="236612"/>
            <a:ext cx="1671667" cy="1235161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</a:t>
            </a:r>
            <a:r>
              <a:rPr lang="en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atiende?</a:t>
            </a:r>
            <a:endParaRPr sz="20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5" name="Google Shape;755;p35"/>
          <p:cNvSpPr txBox="1">
            <a:spLocks noGrp="1"/>
          </p:cNvSpPr>
          <p:nvPr>
            <p:ph type="title" idx="7"/>
          </p:nvPr>
        </p:nvSpPr>
        <p:spPr>
          <a:xfrm>
            <a:off x="1391500" y="571264"/>
            <a:ext cx="1759025" cy="91828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PE" sz="2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" sz="2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es?</a:t>
            </a:r>
            <a:endParaRPr sz="24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6" name="Google Shape;756;p35"/>
          <p:cNvGrpSpPr/>
          <p:nvPr/>
        </p:nvGrpSpPr>
        <p:grpSpPr>
          <a:xfrm>
            <a:off x="3150525" y="930926"/>
            <a:ext cx="355973" cy="427192"/>
            <a:chOff x="2279900" y="1356008"/>
            <a:chExt cx="355973" cy="427192"/>
          </a:xfrm>
        </p:grpSpPr>
        <p:sp>
          <p:nvSpPr>
            <p:cNvPr id="757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9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solidFill>
                  <a:schemeClr val="accent6"/>
                </a:solidFill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solidFill>
                  <a:schemeClr val="accent6"/>
                </a:solidFill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35"/>
          <p:cNvGrpSpPr/>
          <p:nvPr/>
        </p:nvGrpSpPr>
        <p:grpSpPr>
          <a:xfrm flipH="1">
            <a:off x="7515987" y="795038"/>
            <a:ext cx="351683" cy="395687"/>
            <a:chOff x="2279900" y="1387513"/>
            <a:chExt cx="351683" cy="395687"/>
          </a:xfrm>
        </p:grpSpPr>
        <p:sp>
          <p:nvSpPr>
            <p:cNvPr id="764" name="Google Shape;76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35"/>
            <p:cNvGrpSpPr/>
            <p:nvPr/>
          </p:nvGrpSpPr>
          <p:grpSpPr>
            <a:xfrm>
              <a:off x="2395070" y="1387513"/>
              <a:ext cx="236513" cy="295081"/>
              <a:chOff x="1847775" y="714028"/>
              <a:chExt cx="3572711" cy="4457422"/>
            </a:xfrm>
          </p:grpSpPr>
          <p:sp>
            <p:nvSpPr>
              <p:cNvPr id="766" name="Google Shape;76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2625239" y="714028"/>
                <a:ext cx="2795247" cy="2674927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03" y="571264"/>
            <a:ext cx="1380901" cy="7665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B808345-05E2-4078-B20E-6037B7AEA902}"/>
              </a:ext>
            </a:extLst>
          </p:cNvPr>
          <p:cNvSpPr/>
          <p:nvPr/>
        </p:nvSpPr>
        <p:spPr>
          <a:xfrm>
            <a:off x="1061598" y="255522"/>
            <a:ext cx="2732568" cy="528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PRITE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221;p3"/>
          <p:cNvGraphicFramePr/>
          <p:nvPr>
            <p:extLst>
              <p:ext uri="{D42A27DB-BD31-4B8C-83A1-F6EECF244321}">
                <p14:modId xmlns:p14="http://schemas.microsoft.com/office/powerpoint/2010/main" val="3088329756"/>
              </p:ext>
            </p:extLst>
          </p:nvPr>
        </p:nvGraphicFramePr>
        <p:xfrm>
          <a:off x="0" y="0"/>
          <a:ext cx="2349795" cy="474837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777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800" b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DRE11</a:t>
                      </a:r>
                      <a:endParaRPr sz="800" b="1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800" b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</a:t>
                      </a:r>
                      <a:endParaRPr sz="800" b="1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AMAZONAS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ANCASH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APURIMAC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AREQUIPA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DRE AYACUCHO</a:t>
                      </a:r>
                      <a:endParaRPr sz="105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5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CAJAMARCA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CALLAO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DRE CUSCO</a:t>
                      </a:r>
                      <a:endParaRPr sz="105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</a:t>
                      </a:r>
                      <a:endParaRPr sz="105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HUANCAVEL.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HUANUCO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ICA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JUNIN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LA LIBERTAD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3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LAMBAYEQ.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LIMA METR.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18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LIMA  PROV.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LORETO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MOQUEGUA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15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DRE M DE DIOS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PASCO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PIURA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PUNO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SAN MARTIN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TACNA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TUMBES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>
                          <a:solidFill>
                            <a:schemeClr val="dk1"/>
                          </a:solidFill>
                        </a:rPr>
                        <a:t>DRE UCAYALI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u="none" strike="noStrike" cap="none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3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b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sz="1050" b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050" b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</a:t>
                      </a:r>
                      <a:endParaRPr sz="1050" b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2131" marR="421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808" name="Google Shape;808;p38"/>
          <p:cNvSpPr txBox="1">
            <a:spLocks noGrp="1"/>
          </p:cNvSpPr>
          <p:nvPr>
            <p:ph type="title" idx="2"/>
          </p:nvPr>
        </p:nvSpPr>
        <p:spPr>
          <a:xfrm rot="-532199">
            <a:off x="2065195" y="1930207"/>
            <a:ext cx="1332227" cy="92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¿Dónde están?</a:t>
            </a:r>
            <a:endParaRPr sz="2400" dirty="0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48363" t="25925" r="18447" b="14887"/>
          <a:stretch/>
        </p:blipFill>
        <p:spPr bwMode="auto">
          <a:xfrm rot="181735">
            <a:off x="3477658" y="958366"/>
            <a:ext cx="3537207" cy="3607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1598</TotalTime>
  <Words>954</Words>
  <Application>Microsoft Office PowerPoint</Application>
  <PresentationFormat>Presentación en pantalla (16:9)</PresentationFormat>
  <Paragraphs>144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6" baseType="lpstr">
      <vt:lpstr>Signika Negative Light</vt:lpstr>
      <vt:lpstr>Wingdings</vt:lpstr>
      <vt:lpstr>Arial Rounded</vt:lpstr>
      <vt:lpstr>Verdana</vt:lpstr>
      <vt:lpstr>Eras Demi ITC</vt:lpstr>
      <vt:lpstr>Gill Sans MT</vt:lpstr>
      <vt:lpstr>Paytone One</vt:lpstr>
      <vt:lpstr>Roboto Condensed Light</vt:lpstr>
      <vt:lpstr>Fira Sans Extra Condensed Medium</vt:lpstr>
      <vt:lpstr>Kristen ITC</vt:lpstr>
      <vt:lpstr>Calibri</vt:lpstr>
      <vt:lpstr>Sitka Small</vt:lpstr>
      <vt:lpstr>Chelsea Market</vt:lpstr>
      <vt:lpstr>Times New Roman</vt:lpstr>
      <vt:lpstr>Nunito Light</vt:lpstr>
      <vt:lpstr>Raleway Thin</vt:lpstr>
      <vt:lpstr>Arial Rounded MT Bold</vt:lpstr>
      <vt:lpstr>Comfortaa</vt:lpstr>
      <vt:lpstr>Arial</vt:lpstr>
      <vt:lpstr>Galería</vt:lpstr>
      <vt:lpstr>  PROGRAMA DE INTERVENCIÓN TEMPRANA PRITE</vt:lpstr>
      <vt:lpstr>REGIONES: cUSCO, Ayacucho, Lima (Ugel 4 y 6 )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los atiende?</vt:lpstr>
      <vt:lpstr>¿Dónde están?</vt:lpstr>
      <vt:lpstr>Enfoque transdisciplinario</vt:lpstr>
      <vt:lpstr>Presentación de PowerPoint</vt:lpstr>
      <vt:lpstr>Presentación de PowerPoint</vt:lpstr>
      <vt:lpstr>Presentación de PowerPoint</vt:lpstr>
      <vt:lpstr>Presentación de PowerPoint</vt:lpstr>
      <vt:lpstr>Monitoreo a los PRITE</vt:lpstr>
      <vt:lpstr>Principales dificultades en este contexto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programas eduacativos y Diversificación curricular</dc:title>
  <dc:creator>ZULMA QUISPE</dc:creator>
  <cp:lastModifiedBy>AXELL ÑACARI VALVERDE</cp:lastModifiedBy>
  <cp:revision>81</cp:revision>
  <dcterms:modified xsi:type="dcterms:W3CDTF">2021-11-12T16:43:50Z</dcterms:modified>
</cp:coreProperties>
</file>