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4"/>
  </p:notesMasterIdLst>
  <p:sldIdLst>
    <p:sldId id="268" r:id="rId2"/>
    <p:sldId id="300" r:id="rId3"/>
    <p:sldId id="298" r:id="rId4"/>
    <p:sldId id="296" r:id="rId5"/>
    <p:sldId id="299" r:id="rId6"/>
    <p:sldId id="270" r:id="rId7"/>
    <p:sldId id="277" r:id="rId8"/>
    <p:sldId id="271" r:id="rId9"/>
    <p:sldId id="272" r:id="rId10"/>
    <p:sldId id="260" r:id="rId11"/>
    <p:sldId id="278" r:id="rId12"/>
    <p:sldId id="267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E426"/>
    <a:srgbClr val="0000CC"/>
    <a:srgbClr val="AE9812"/>
    <a:srgbClr val="CC642A"/>
    <a:srgbClr val="66FFFF"/>
    <a:srgbClr val="FFFF99"/>
    <a:srgbClr val="EEF5F6"/>
    <a:srgbClr val="9999FF"/>
    <a:srgbClr val="6666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9C1A3-3615-4DD3-B98E-CEB601D68AB5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A1376-C072-4444-AF80-B53939FE3E4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83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91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69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533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053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807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25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911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20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497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83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78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495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7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0472-E6E2-49D9-B730-87F7AF4AC65E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E5C0-71F1-47D2-AE23-DB0E46174C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38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12834" y="651603"/>
            <a:ext cx="7173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Orientaciones para  la mediación de los aprendizajes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8E484DF9-D63E-4961-8624-3E617C0A952A}"/>
              </a:ext>
            </a:extLst>
          </p:cNvPr>
          <p:cNvSpPr txBox="1"/>
          <p:nvPr/>
        </p:nvSpPr>
        <p:spPr>
          <a:xfrm>
            <a:off x="337039" y="2215170"/>
            <a:ext cx="332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ea typeface="Tahoma" panose="020B0604030504040204" pitchFamily="34" charset="0"/>
                <a:cs typeface="Times New Roman" panose="02020603050405020304" pitchFamily="18" charset="0"/>
              </a:rPr>
              <a:t>GOBIERNO REGIONAL </a:t>
            </a:r>
          </a:p>
          <a:p>
            <a:pPr algn="ctr"/>
            <a:r>
              <a:rPr lang="es-ES" sz="2000" b="1" dirty="0">
                <a:ea typeface="Tahoma" panose="020B0604030504040204" pitchFamily="34" charset="0"/>
                <a:cs typeface="Times New Roman" panose="02020603050405020304" pitchFamily="18" charset="0"/>
              </a:rPr>
              <a:t>DE AYACUCHO</a:t>
            </a:r>
            <a:endParaRPr lang="es-PE" sz="2000" b="1" strike="sngStrike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1" descr="http://upload.wikimedia.org/wikipedia/en/d/d6/Logo_Ayacucho_Region_in_Peru.png">
            <a:extLst>
              <a:ext uri="{FF2B5EF4-FFF2-40B4-BE49-F238E27FC236}">
                <a16:creationId xmlns:a16="http://schemas.microsoft.com/office/drawing/2014/main" id="{079699C9-40BE-4CE3-AB73-0F31572438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61" y="565881"/>
            <a:ext cx="1241182" cy="159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3D33E486-BF66-4B23-98E3-284F8597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5" t="6249" r="5673" b="64972"/>
          <a:stretch/>
        </p:blipFill>
        <p:spPr>
          <a:xfrm>
            <a:off x="1101223" y="3302290"/>
            <a:ext cx="1467811" cy="1743608"/>
          </a:xfrm>
          <a:prstGeom prst="rect">
            <a:avLst/>
          </a:prstGeom>
        </p:spPr>
      </p:pic>
      <p:sp>
        <p:nvSpPr>
          <p:cNvPr id="10" name="CuadroTexto 2">
            <a:extLst>
              <a:ext uri="{FF2B5EF4-FFF2-40B4-BE49-F238E27FC236}">
                <a16:creationId xmlns:a16="http://schemas.microsoft.com/office/drawing/2014/main" id="{76F26EA6-D528-4A35-8268-BA58A9DD6785}"/>
              </a:ext>
            </a:extLst>
          </p:cNvPr>
          <p:cNvSpPr txBox="1"/>
          <p:nvPr/>
        </p:nvSpPr>
        <p:spPr>
          <a:xfrm>
            <a:off x="-46300" y="5247711"/>
            <a:ext cx="3931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DIRECCIÓN REGIONAL DE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EDUCACIÓN DE AYACUCHO</a:t>
            </a:r>
          </a:p>
          <a:p>
            <a:pPr algn="ctr"/>
            <a:r>
              <a:rPr lang="es-ES" sz="1600" b="1" dirty="0">
                <a:latin typeface="Arial Narrow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DIRECCIÓN DE GESTIÓN PEDAGÓGICA</a:t>
            </a:r>
            <a:endParaRPr lang="es-PE" sz="1600" b="1" dirty="0">
              <a:latin typeface="Arial Narrow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4BD00F4-62EA-42FB-BAFA-15F6AC3FF84E}"/>
              </a:ext>
            </a:extLst>
          </p:cNvPr>
          <p:cNvCxnSpPr/>
          <p:nvPr/>
        </p:nvCxnSpPr>
        <p:spPr>
          <a:xfrm>
            <a:off x="4112836" y="485506"/>
            <a:ext cx="0" cy="58869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CC18612-3874-493A-A363-12B71E3CD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39" y="2215170"/>
            <a:ext cx="4984853" cy="34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80826" y="411998"/>
            <a:ext cx="10295371" cy="5563897"/>
            <a:chOff x="756838" y="-4289"/>
            <a:chExt cx="9393701" cy="5564354"/>
          </a:xfrm>
        </p:grpSpPr>
        <p:sp>
          <p:nvSpPr>
            <p:cNvPr id="6" name="Rectángulo 5"/>
            <p:cNvSpPr/>
            <p:nvPr/>
          </p:nvSpPr>
          <p:spPr>
            <a:xfrm>
              <a:off x="1467865" y="-4289"/>
              <a:ext cx="8130680" cy="618565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PE" sz="2600" b="1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Acciones del docente para la </a:t>
              </a:r>
              <a:r>
                <a:rPr lang="es-PE" sz="26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mediación </a:t>
              </a:r>
              <a:r>
                <a:rPr lang="es-PE" sz="2600" b="1" dirty="0" smtClean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aprendizajes </a:t>
              </a:r>
              <a:endParaRPr lang="es-PE" sz="11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756838" y="1083761"/>
              <a:ext cx="1581975" cy="4245839"/>
              <a:chOff x="751638" y="8503"/>
              <a:chExt cx="1581975" cy="4245839"/>
            </a:xfrm>
          </p:grpSpPr>
          <p:sp>
            <p:nvSpPr>
              <p:cNvPr id="13" name="Flecha derecha 12"/>
              <p:cNvSpPr/>
              <p:nvPr/>
            </p:nvSpPr>
            <p:spPr>
              <a:xfrm>
                <a:off x="799140" y="8503"/>
                <a:ext cx="1332865" cy="968375"/>
              </a:xfrm>
              <a:prstGeom prst="rightArrow">
                <a:avLst/>
              </a:prstGeom>
              <a:solidFill>
                <a:srgbClr val="66FF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PE" sz="2000" b="1" kern="1200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ANTES</a:t>
                </a:r>
                <a:endParaRPr lang="es-PE" sz="1400" dirty="0"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Flecha derecha 15"/>
              <p:cNvSpPr/>
              <p:nvPr/>
            </p:nvSpPr>
            <p:spPr>
              <a:xfrm>
                <a:off x="751638" y="1728773"/>
                <a:ext cx="1581975" cy="925830"/>
              </a:xfrm>
              <a:prstGeom prst="rightArrow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PE" sz="1800" b="1" kern="1200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DURANTE</a:t>
                </a:r>
                <a:endParaRPr lang="es-PE" sz="1200" dirty="0"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Flecha derecha 17"/>
              <p:cNvSpPr/>
              <p:nvPr/>
            </p:nvSpPr>
            <p:spPr>
              <a:xfrm>
                <a:off x="775389" y="3353912"/>
                <a:ext cx="1558224" cy="900430"/>
              </a:xfrm>
              <a:prstGeom prst="rightArrow">
                <a:avLst/>
              </a:prstGeom>
              <a:solidFill>
                <a:srgbClr val="FF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PE" sz="1800" b="1" kern="1200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DESPUÉS</a:t>
                </a:r>
                <a:endParaRPr lang="es-PE" sz="1200" dirty="0"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2614046" y="764494"/>
              <a:ext cx="7536493" cy="4795571"/>
              <a:chOff x="-2228445" y="-300190"/>
              <a:chExt cx="7536493" cy="4795571"/>
            </a:xfrm>
          </p:grpSpPr>
          <p:sp>
            <p:nvSpPr>
              <p:cNvPr id="9" name="CuadroTexto 17"/>
              <p:cNvSpPr txBox="1"/>
              <p:nvPr/>
            </p:nvSpPr>
            <p:spPr>
              <a:xfrm rot="16200000">
                <a:off x="-4276109" y="1804075"/>
                <a:ext cx="4544644" cy="449315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s-PE" sz="2600" b="1" dirty="0">
                    <a:solidFill>
                      <a:srgbClr val="000000"/>
                    </a:solidFill>
                    <a:latin typeface="Bahnschrift Light SemiCondense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Interacción reflexiva </a:t>
                </a:r>
                <a:endParaRPr lang="es-PE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-1609694" y="-300190"/>
                <a:ext cx="6917742" cy="1596279"/>
              </a:xfrm>
              <a:prstGeom prst="rect">
                <a:avLst/>
              </a:prstGeom>
              <a:solidFill>
                <a:srgbClr val="66FFFF"/>
              </a:solidFill>
              <a:ln w="38100" cap="flat" cmpd="sng" algn="ctr">
                <a:noFill/>
                <a:prstDash val="dashDot"/>
                <a:miter lim="8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144000" tIns="0" rIns="144000" bIns="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prstMaterial="flat"/>
              </a:bodyPr>
              <a:lstStyle/>
              <a:p>
                <a:pPr marL="171450" indent="-171450" algn="just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kern="1200" dirty="0">
                    <a:solidFill>
                      <a:srgbClr val="1F4E79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s-PE" sz="1300" b="1" dirty="0">
                    <a:solidFill>
                      <a:srgbClr val="1F4E79"/>
                    </a:solidFill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Comprender el reto o desafío </a:t>
                </a:r>
              </a:p>
              <a:p>
                <a:pPr marL="171450" indent="-171450" algn="just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b="1" dirty="0">
                    <a:solidFill>
                      <a:srgbClr val="1F4E79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Comprender el propósito de aprendizaje</a:t>
                </a:r>
              </a:p>
              <a:p>
                <a:pPr marL="171450" indent="-171450" algn="just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b="1" dirty="0">
                    <a:solidFill>
                      <a:srgbClr val="1F4E79"/>
                    </a:solidFill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Conocer el producto y los criterios de evaluación </a:t>
                </a:r>
              </a:p>
              <a:p>
                <a:pPr marL="171450" indent="-171450" algn="just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b="1" dirty="0">
                    <a:solidFill>
                      <a:srgbClr val="1F4E79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Planificar y/o retomar las actividad de aprendizaje transmitida por los medios para fortalecer la comprensión del mismo, pudiendo utilizar un esquema, organizador, un resumen, etc.</a:t>
                </a:r>
                <a:endParaRPr lang="es-PE" sz="1300" b="1" dirty="0"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-1609695" y="1392275"/>
                <a:ext cx="6917742" cy="1844449"/>
              </a:xfrm>
              <a:prstGeom prst="rect">
                <a:avLst/>
              </a:prstGeom>
              <a:solidFill>
                <a:srgbClr val="FFFF00"/>
              </a:solidFill>
              <a:ln w="38100" cap="flat" cmpd="sng" algn="ctr">
                <a:noFill/>
                <a:prstDash val="dashDot"/>
                <a:miter lim="800000"/>
              </a:ln>
              <a:effectLst/>
            </p:spPr>
            <p:txBody>
              <a:bodyPr rot="0" spcFirstLastPara="0" vert="horz" wrap="square" lIns="108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 prstMaterial="flat">
                  <a:bevelT w="57150" h="38100" prst="artDeco"/>
                  <a:bevelB h="25400" prst="softRound"/>
                </a:sp3d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s-PE" sz="1300" b="1" kern="1200" dirty="0">
                    <a:solidFill>
                      <a:srgbClr val="00B05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</a:rPr>
                  <a:t> </a:t>
                </a:r>
                <a:r>
                  <a:rPr lang="es-PE" sz="1300" b="1" kern="1200" dirty="0" smtClean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Promover  </a:t>
                </a:r>
                <a:r>
                  <a:rPr lang="es-PE" sz="1300" b="1" kern="1200" dirty="0"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desarrollar los recursos personales internos  (hábitos, habilidades, conocimientos) a partir de actividades sincrónicas  o asincrónicas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b="1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Utilizar recursos externos  y herramientas tecnológicas 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b="1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Generar reflexión </a:t>
                </a:r>
                <a:r>
                  <a:rPr lang="es-PE" sz="1300" b="1" dirty="0"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el estudiante, para que valore el aprendizaje, desarrolle la experiencia de aprendizaje y se promueva el trabajo autónomo.</a:t>
                </a:r>
              </a:p>
              <a:p>
                <a:pPr marL="171450" indent="-1714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s-PE" sz="1300" b="1" dirty="0">
                    <a:effectLst/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Orientar la construcción de la evidencia a partir de preguntas y repreguntas que promuevan el diálogo reflexivo.</a:t>
                </a:r>
                <a:endParaRPr lang="es-PE" sz="1300" b="1" dirty="0"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uadro de texto 34"/>
              <p:cNvSpPr txBox="1"/>
              <p:nvPr/>
            </p:nvSpPr>
            <p:spPr>
              <a:xfrm>
                <a:off x="-1609695" y="3332910"/>
                <a:ext cx="6917742" cy="1162471"/>
              </a:xfrm>
              <a:prstGeom prst="rect">
                <a:avLst/>
              </a:prstGeom>
              <a:solidFill>
                <a:srgbClr val="FFCCFF"/>
              </a:solidFill>
              <a:ln w="6350">
                <a:solidFill>
                  <a:prstClr val="black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PE" sz="1300" kern="1200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PE" sz="1300" dirty="0">
                  <a:effectLst/>
                  <a:latin typeface="Arial Black" panose="020B0A04020102020204" pitchFamily="34" charset="0"/>
                  <a:ea typeface="Times New Roman" panose="02020603050405020304" pitchFamily="18" charset="0"/>
                </a:endParaRPr>
              </a:p>
              <a:p>
                <a:pPr marL="182563" indent="-182563" algn="just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87630" algn="l"/>
                    <a:tab pos="270510" algn="l"/>
                  </a:tabLst>
                </a:pPr>
                <a:r>
                  <a:rPr lang="es-PE" sz="1300" b="1" kern="1200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Evaluar el cumplimiento del propósito , de acuerdo a los criterios de evaluación, identifíquenlas dificultades presentadas y que estrategias lo ayudan a superarlo.</a:t>
                </a:r>
              </a:p>
              <a:p>
                <a:pPr marL="182563" indent="-182563" algn="just">
                  <a:lnSpc>
                    <a:spcPct val="107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87630" algn="l"/>
                    <a:tab pos="270510" algn="l"/>
                  </a:tabLst>
                </a:pPr>
                <a:r>
                  <a:rPr lang="es-PE" sz="1300" b="1" dirty="0">
                    <a:solidFill>
                      <a:srgbClr val="000000"/>
                    </a:solidFill>
                    <a:latin typeface="Arial Black" panose="020B0A040201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Promover la reflexión de qué y cómo lo hizo y los aspectos a mejorar</a:t>
                </a:r>
                <a:r>
                  <a:rPr lang="es-PE" sz="1300" b="1" kern="1200" dirty="0">
                    <a:solidFill>
                      <a:srgbClr val="00000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s-PE" sz="1300" b="1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5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EA6F-5002-479A-9054-4957CAA8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86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Esquema de sesión de </a:t>
            </a:r>
            <a:r>
              <a:rPr lang="es-PE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mediación de aprendizajes en contexto a distancia.</a:t>
            </a:r>
            <a:endParaRPr lang="es-PE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DF55C-3BAF-42D4-ADAA-C973D890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90"/>
            <a:ext cx="10515600" cy="513207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800" dirty="0" smtClean="0">
                <a:latin typeface="Arial Black" panose="020B0A04020102020204" pitchFamily="34" charset="0"/>
              </a:rPr>
              <a:t>I.  DATOS </a:t>
            </a:r>
            <a:r>
              <a:rPr lang="es-PE" sz="1800" dirty="0">
                <a:latin typeface="Arial Black" panose="020B0A04020102020204" pitchFamily="34" charset="0"/>
              </a:rPr>
              <a:t>INFORMATIVOS</a:t>
            </a:r>
          </a:p>
          <a:p>
            <a:pPr marL="0" lvl="0" indent="0">
              <a:buNone/>
            </a:pPr>
            <a:r>
              <a:rPr lang="es-ES" sz="1800" b="1" dirty="0" smtClean="0">
                <a:latin typeface="Arial Black" panose="020B0A04020102020204" pitchFamily="34" charset="0"/>
              </a:rPr>
              <a:t>II. MATRIZ </a:t>
            </a:r>
            <a:r>
              <a:rPr lang="es-ES" sz="1800" b="1" dirty="0">
                <a:latin typeface="Arial Black" panose="020B0A04020102020204" pitchFamily="34" charset="0"/>
              </a:rPr>
              <a:t>DE COMPETENCIAS, DESEMPEÑOS, CRITERIOS Y EVIDENCIAS DE APRENDIZAJE: </a:t>
            </a:r>
            <a:endParaRPr lang="es-PE" sz="1800" dirty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es-PE" sz="1800" dirty="0" smtClean="0">
                <a:latin typeface="Arial Black" panose="020B0A04020102020204" pitchFamily="34" charset="0"/>
              </a:rPr>
              <a:t>III. ENFOQUES TRANSVERSALES</a:t>
            </a:r>
          </a:p>
          <a:p>
            <a:pPr marL="0" lvl="0" indent="0">
              <a:buNone/>
            </a:pPr>
            <a:r>
              <a:rPr lang="es-PE" sz="1800" dirty="0" smtClean="0">
                <a:latin typeface="Arial Black" panose="020B0A04020102020204" pitchFamily="34" charset="0"/>
              </a:rPr>
              <a:t>IV. MOMENTOS </a:t>
            </a:r>
            <a:r>
              <a:rPr lang="es-PE" sz="1800" dirty="0">
                <a:latin typeface="Arial Black" panose="020B0A04020102020204" pitchFamily="34" charset="0"/>
              </a:rPr>
              <a:t>DE LA MEDIACIÓN</a:t>
            </a:r>
          </a:p>
          <a:p>
            <a:pPr marL="514350" indent="-514350">
              <a:buAutoNum type="arabicPeriod"/>
            </a:pPr>
            <a:endParaRPr lang="es-PE" sz="1800" dirty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endParaRPr lang="es-PE" sz="1800" dirty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endParaRPr lang="es-PE" sz="1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PE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s-PE" sz="1800" dirty="0" smtClean="0">
                <a:latin typeface="Arial Black" panose="020B0A04020102020204" pitchFamily="34" charset="0"/>
              </a:rPr>
              <a:t> V. MEDIOS Y MATERIALES</a:t>
            </a:r>
          </a:p>
          <a:p>
            <a:pPr marL="0" indent="0">
              <a:buNone/>
            </a:pPr>
            <a:r>
              <a:rPr lang="es-ES" sz="1800" b="1" dirty="0" smtClean="0">
                <a:latin typeface="Arial Black" panose="020B0A04020102020204" pitchFamily="34" charset="0"/>
              </a:rPr>
              <a:t>VI. REFLEXIONES </a:t>
            </a:r>
            <a:r>
              <a:rPr lang="es-ES" sz="1800" b="1" dirty="0">
                <a:latin typeface="Arial Black" panose="020B0A04020102020204" pitchFamily="34" charset="0"/>
              </a:rPr>
              <a:t>SOBRE EL APRENDIZAJE</a:t>
            </a:r>
            <a:endParaRPr lang="es-PE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PE" sz="1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PE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PE" sz="1800" dirty="0">
              <a:latin typeface="Arial Black" panose="020B0A04020102020204" pitchFamily="34" charset="0"/>
            </a:endParaRPr>
          </a:p>
          <a:p>
            <a:endParaRPr lang="es-PE" sz="1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59F04FB-4CFF-43B5-8166-27887AA13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98521"/>
              </p:ext>
            </p:extLst>
          </p:nvPr>
        </p:nvGraphicFramePr>
        <p:xfrm>
          <a:off x="1266790" y="2834477"/>
          <a:ext cx="9500270" cy="113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150">
                  <a:extLst>
                    <a:ext uri="{9D8B030D-6E8A-4147-A177-3AD203B41FA5}">
                      <a16:colId xmlns:a16="http://schemas.microsoft.com/office/drawing/2014/main" val="3820511487"/>
                    </a:ext>
                  </a:extLst>
                </a:gridCol>
                <a:gridCol w="6921120">
                  <a:extLst>
                    <a:ext uri="{9D8B030D-6E8A-4147-A177-3AD203B41FA5}">
                      <a16:colId xmlns:a16="http://schemas.microsoft.com/office/drawing/2014/main" val="3508819847"/>
                    </a:ext>
                  </a:extLst>
                </a:gridCol>
              </a:tblGrid>
              <a:tr h="382123">
                <a:tc>
                  <a:txBody>
                    <a:bodyPr/>
                    <a:lstStyle/>
                    <a:p>
                      <a:r>
                        <a:rPr lang="es-PE" dirty="0"/>
                        <a:t>MOMENTOS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SECUENCIA DE </a:t>
                      </a:r>
                      <a:r>
                        <a:rPr lang="es-PE" dirty="0" smtClean="0"/>
                        <a:t>ESTRATEGIAS/ACTIVIDADES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23939"/>
                  </a:ext>
                </a:extLst>
              </a:tr>
              <a:tr h="372420">
                <a:tc>
                  <a:txBody>
                    <a:bodyPr/>
                    <a:lstStyle/>
                    <a:p>
                      <a:r>
                        <a:rPr lang="es-PE" dirty="0" smtClean="0"/>
                        <a:t>INICIO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89498"/>
                  </a:ext>
                </a:extLst>
              </a:tr>
              <a:tr h="382123">
                <a:tc>
                  <a:txBody>
                    <a:bodyPr/>
                    <a:lstStyle/>
                    <a:p>
                      <a:r>
                        <a:rPr lang="es-PE" dirty="0" smtClean="0"/>
                        <a:t>DESARROLLO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591936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451AE4E-35C4-4D65-BD19-10D0CD82C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85575"/>
              </p:ext>
            </p:extLst>
          </p:nvPr>
        </p:nvGraphicFramePr>
        <p:xfrm>
          <a:off x="1266790" y="3980847"/>
          <a:ext cx="950026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661">
                  <a:extLst>
                    <a:ext uri="{9D8B030D-6E8A-4147-A177-3AD203B41FA5}">
                      <a16:colId xmlns:a16="http://schemas.microsoft.com/office/drawing/2014/main" val="4282770338"/>
                    </a:ext>
                  </a:extLst>
                </a:gridCol>
                <a:gridCol w="6936608">
                  <a:extLst>
                    <a:ext uri="{9D8B030D-6E8A-4147-A177-3AD203B41FA5}">
                      <a16:colId xmlns:a16="http://schemas.microsoft.com/office/drawing/2014/main" val="93796572"/>
                    </a:ext>
                  </a:extLst>
                </a:gridCol>
              </a:tblGrid>
              <a:tr h="305403">
                <a:tc>
                  <a:txBody>
                    <a:bodyPr/>
                    <a:lstStyle/>
                    <a:p>
                      <a:r>
                        <a:rPr lang="es-PE" dirty="0" smtClean="0"/>
                        <a:t>CIERRE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3000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9649"/>
              </p:ext>
            </p:extLst>
          </p:nvPr>
        </p:nvGraphicFramePr>
        <p:xfrm>
          <a:off x="1266790" y="5131341"/>
          <a:ext cx="9500270" cy="106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0367">
                  <a:extLst>
                    <a:ext uri="{9D8B030D-6E8A-4147-A177-3AD203B41FA5}">
                      <a16:colId xmlns:a16="http://schemas.microsoft.com/office/drawing/2014/main" val="1546239431"/>
                    </a:ext>
                  </a:extLst>
                </a:gridCol>
                <a:gridCol w="4469903">
                  <a:extLst>
                    <a:ext uri="{9D8B030D-6E8A-4147-A177-3AD203B41FA5}">
                      <a16:colId xmlns:a16="http://schemas.microsoft.com/office/drawing/2014/main" val="788540937"/>
                    </a:ext>
                  </a:extLst>
                </a:gridCol>
              </a:tblGrid>
              <a:tr h="650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¿Qué lograron los estudiantes en esta sesión?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¿Qué dificultades se observaron?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907759"/>
                  </a:ext>
                </a:extLst>
              </a:tr>
              <a:tr h="276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 </a:t>
                      </a:r>
                      <a:endParaRPr lang="es-P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68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54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49659" y="317213"/>
            <a:ext cx="6189027" cy="74230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PE" sz="4800" b="1" dirty="0">
                <a:solidFill>
                  <a:srgbClr val="C00000"/>
                </a:solidFill>
              </a:rPr>
              <a:t>Ideas fuerza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10055" y="3388111"/>
            <a:ext cx="3105880" cy="280076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273050" indent="-3175" algn="ctr">
              <a:spcAft>
                <a:spcPts val="0"/>
              </a:spcAft>
            </a:pPr>
            <a:r>
              <a:rPr lang="es-PE" sz="16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escenario sin conectividad, la mediación se hace imprescindible, pudiendo, ser apoyados por </a:t>
            </a:r>
            <a:r>
              <a:rPr lang="es-PE" sz="1600" b="1" dirty="0" smtClean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líderes </a:t>
            </a:r>
            <a:r>
              <a:rPr lang="es-PE" sz="16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comunitarios, profesionales o personas que permitan la interacción con la familia y el estudiante.</a:t>
            </a:r>
            <a:endParaRPr lang="es-PE" sz="11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14417"/>
              </p:ext>
            </p:extLst>
          </p:nvPr>
        </p:nvGraphicFramePr>
        <p:xfrm>
          <a:off x="4364558" y="1408455"/>
          <a:ext cx="2983169" cy="321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1344240" imgH="956880" progId="CorelDraw.Graphic.21">
                  <p:embed/>
                </p:oleObj>
              </mc:Choice>
              <mc:Fallback>
                <p:oleObj r:id="rId3" imgW="1344240" imgH="956880" progId="CorelDraw.Graphic.21">
                  <p:embed/>
                  <p:pic>
                    <p:nvPicPr>
                      <p:cNvPr id="96" name="Objeto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58" y="1408455"/>
                        <a:ext cx="2983169" cy="3219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angular 12"/>
          <p:cNvCxnSpPr/>
          <p:nvPr/>
        </p:nvCxnSpPr>
        <p:spPr>
          <a:xfrm rot="10800000" flipV="1">
            <a:off x="3421803" y="3942312"/>
            <a:ext cx="702327" cy="62763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>
            <a:off x="7427911" y="4034975"/>
            <a:ext cx="701960" cy="523724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/>
          <p:nvPr/>
        </p:nvCxnSpPr>
        <p:spPr>
          <a:xfrm flipV="1">
            <a:off x="7588155" y="1448439"/>
            <a:ext cx="769345" cy="69426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/>
          <p:nvPr/>
        </p:nvCxnSpPr>
        <p:spPr>
          <a:xfrm rot="10800000">
            <a:off x="3332422" y="1675634"/>
            <a:ext cx="791709" cy="62716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877176" y="1131336"/>
            <a:ext cx="2415153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PE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Mediar  implica acompañar el aprendizaje de los estudiantes identificando nivel de </a:t>
            </a:r>
            <a:r>
              <a:rPr lang="es-PE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desarrollo </a:t>
            </a:r>
            <a:r>
              <a:rPr lang="es-PE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de la competencia.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357500" y="1111647"/>
            <a:ext cx="2958435" cy="2062103"/>
          </a:xfrm>
          <a:prstGeom prst="rect">
            <a:avLst/>
          </a:prstGeom>
          <a:solidFill>
            <a:srgbClr val="AE9812"/>
          </a:solidFill>
        </p:spPr>
        <p:txBody>
          <a:bodyPr wrap="square">
            <a:spAutoFit/>
          </a:bodyPr>
          <a:lstStyle/>
          <a:p>
            <a:pPr marL="273050" indent="-3175" algn="ctr">
              <a:spcAft>
                <a:spcPts val="0"/>
              </a:spcAft>
            </a:pPr>
            <a:r>
              <a:rPr lang="es-PE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mediación es planificada a partir de sesiones </a:t>
            </a:r>
            <a:r>
              <a:rPr lang="es-PE" sz="16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actividades de aprendizaje AeC que </a:t>
            </a:r>
            <a:r>
              <a:rPr lang="es-PE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permiten el </a:t>
            </a:r>
            <a:r>
              <a:rPr lang="es-PE" sz="16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acompañamiento </a:t>
            </a:r>
            <a:r>
              <a:rPr lang="es-PE" sz="16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</a:t>
            </a:r>
            <a:r>
              <a:rPr lang="es-PE" sz="16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retroalimentación.</a:t>
            </a:r>
            <a:endParaRPr lang="es-PE" sz="1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72261" y="4089225"/>
            <a:ext cx="2733170" cy="1077218"/>
          </a:xfrm>
          <a:prstGeom prst="rect">
            <a:avLst/>
          </a:prstGeom>
          <a:solidFill>
            <a:srgbClr val="12E42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1600" b="1" dirty="0">
                <a:solidFill>
                  <a:srgbClr val="99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Mediación promueve y refuerza el aprendizaje autónomo de los </a:t>
            </a:r>
            <a:r>
              <a:rPr lang="es-PE" sz="1600" b="1" dirty="0" smtClean="0">
                <a:solidFill>
                  <a:srgbClr val="9900CC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estudiantes. </a:t>
            </a:r>
            <a:endParaRPr lang="es-PE" sz="1600" b="1" dirty="0">
              <a:solidFill>
                <a:srgbClr val="9900CC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385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2460" y="1677035"/>
            <a:ext cx="10515600" cy="4351338"/>
          </a:xfrm>
        </p:spPr>
        <p:txBody>
          <a:bodyPr/>
          <a:lstStyle/>
          <a:p>
            <a:r>
              <a:rPr lang="es-PE" dirty="0" smtClean="0"/>
              <a:t>Jamboard </a:t>
            </a:r>
          </a:p>
          <a:p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1838325" y="726282"/>
            <a:ext cx="5566410" cy="6900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</a:rPr>
              <a:t>¿</a:t>
            </a:r>
            <a:r>
              <a:rPr lang="es-PE" sz="3200" b="1" dirty="0">
                <a:solidFill>
                  <a:srgbClr val="C00000"/>
                </a:solidFill>
              </a:rPr>
              <a:t>Cómo se logra el aprendizaje?</a:t>
            </a:r>
          </a:p>
        </p:txBody>
      </p:sp>
    </p:spTree>
    <p:extLst>
      <p:ext uri="{BB962C8B-B14F-4D97-AF65-F5344CB8AC3E}">
        <p14:creationId xmlns:p14="http://schemas.microsoft.com/office/powerpoint/2010/main" val="3476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194"/>
          <a:stretch/>
        </p:blipFill>
        <p:spPr>
          <a:xfrm>
            <a:off x="8182927" y="1519238"/>
            <a:ext cx="3177130" cy="38528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38325" y="726282"/>
            <a:ext cx="5566410" cy="6900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3200" b="1" dirty="0" smtClean="0">
                <a:solidFill>
                  <a:srgbClr val="C00000"/>
                </a:solidFill>
              </a:rPr>
              <a:t>¿</a:t>
            </a:r>
            <a:r>
              <a:rPr lang="es-PE" sz="3200" b="1" dirty="0">
                <a:solidFill>
                  <a:srgbClr val="C00000"/>
                </a:solidFill>
              </a:rPr>
              <a:t>Cómo se logra el aprendizaje?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82927" y="946786"/>
            <a:ext cx="3177130" cy="469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  <a:p>
            <a:pPr algn="ctr"/>
            <a:r>
              <a:rPr lang="es-PE" b="1" dirty="0" smtClean="0">
                <a:latin typeface="Calibri-Bold"/>
              </a:rPr>
              <a:t>LEV </a:t>
            </a:r>
            <a:r>
              <a:rPr lang="es-PE" b="1" dirty="0">
                <a:latin typeface="Calibri-Bold"/>
              </a:rPr>
              <a:t>VIGOTSKY</a:t>
            </a:r>
          </a:p>
          <a:p>
            <a:pPr algn="ctr"/>
            <a:endParaRPr lang="es-PE" dirty="0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1497330" y="1976438"/>
            <a:ext cx="6366510" cy="1029652"/>
          </a:xfrm>
          <a:prstGeom prst="round2DiagRect">
            <a:avLst/>
          </a:prstGeom>
          <a:solidFill>
            <a:srgbClr val="AE981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dirty="0" smtClean="0">
                <a:latin typeface="Arial Black" panose="020B0A04020102020204" pitchFamily="34" charset="0"/>
              </a:rPr>
              <a:t>Plantea </a:t>
            </a:r>
            <a:r>
              <a:rPr lang="es-PE" sz="2400" dirty="0">
                <a:latin typeface="Arial Black" panose="020B0A04020102020204" pitchFamily="34" charset="0"/>
              </a:rPr>
              <a:t>que el aprendizaje se logra a través de las zonas de desarrollo. </a:t>
            </a:r>
          </a:p>
        </p:txBody>
      </p:sp>
      <p:sp>
        <p:nvSpPr>
          <p:cNvPr id="10" name="Redondear rectángulo de esquina diagonal 9"/>
          <p:cNvSpPr/>
          <p:nvPr/>
        </p:nvSpPr>
        <p:spPr>
          <a:xfrm>
            <a:off x="1611630" y="3268980"/>
            <a:ext cx="6252210" cy="2194560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El 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</a:rPr>
              <a:t>proceso de construcción del conocimiento se logra no solo por el desarrollo individual sino por el desarrollo social, en interacción con otros.</a:t>
            </a:r>
          </a:p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"/>
          <p:cNvSpPr txBox="1"/>
          <p:nvPr/>
        </p:nvSpPr>
        <p:spPr>
          <a:xfrm>
            <a:off x="3048021" y="643207"/>
            <a:ext cx="5932887" cy="52322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Mediación</a:t>
            </a:r>
            <a:r>
              <a:rPr lang="es-PE" sz="2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PE" sz="28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del aprendizaje</a:t>
            </a:r>
            <a:endParaRPr dirty="0"/>
          </a:p>
        </p:txBody>
      </p:sp>
      <p:sp>
        <p:nvSpPr>
          <p:cNvPr id="405" name="Google Shape;405;p14"/>
          <p:cNvSpPr/>
          <p:nvPr/>
        </p:nvSpPr>
        <p:spPr>
          <a:xfrm>
            <a:off x="568674" y="1374950"/>
            <a:ext cx="2479348" cy="6462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Zona </a:t>
            </a:r>
            <a:r>
              <a:rPr lang="es-PE" dirty="0" smtClean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de desarrollo real </a:t>
            </a:r>
            <a:endParaRPr dirty="0">
              <a:solidFill>
                <a:schemeClr val="bg1"/>
              </a:solidFill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8980909" y="1384510"/>
            <a:ext cx="2756717" cy="6462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Zona de desarrollo potencial</a:t>
            </a:r>
            <a:endParaRPr sz="1800" dirty="0">
              <a:solidFill>
                <a:schemeClr val="bg1"/>
              </a:solidFill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4"/>
          <p:cNvSpPr/>
          <p:nvPr/>
        </p:nvSpPr>
        <p:spPr>
          <a:xfrm flipH="1">
            <a:off x="8980908" y="2700180"/>
            <a:ext cx="2756718" cy="28622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lvl="0" algn="ctr"/>
            <a:r>
              <a:rPr lang="es-PE" sz="2000" b="1" dirty="0" smtClean="0">
                <a:ea typeface="Calibri"/>
                <a:cs typeface="Calibri"/>
                <a:sym typeface="Calibri"/>
              </a:rPr>
              <a:t>Es </a:t>
            </a:r>
            <a:r>
              <a:rPr lang="es-PE" sz="2000" b="1" dirty="0">
                <a:ea typeface="Calibri"/>
                <a:cs typeface="Calibri"/>
                <a:sym typeface="Calibri"/>
              </a:rPr>
              <a:t>la zona ideal que el niño o niña debe alcanzar, evidenciando autonomía e independencia. Es decir, lo que puede llegar a hacer el estudiante de forma </a:t>
            </a:r>
            <a:r>
              <a:rPr lang="es-PE" sz="2000" b="1" dirty="0" smtClean="0">
                <a:ea typeface="Calibri"/>
                <a:cs typeface="Calibri"/>
                <a:sym typeface="Calibri"/>
              </a:rPr>
              <a:t>autónoma.</a:t>
            </a:r>
            <a:endParaRPr lang="es-PE" sz="2000" b="1" dirty="0"/>
          </a:p>
          <a:p>
            <a:pPr lvl="0" algn="just">
              <a:buClr>
                <a:srgbClr val="7F7F7F"/>
              </a:buClr>
              <a:buSzPts val="1600"/>
            </a:pPr>
            <a:endParaRPr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4"/>
          <p:cNvSpPr/>
          <p:nvPr/>
        </p:nvSpPr>
        <p:spPr>
          <a:xfrm flipH="1">
            <a:off x="568674" y="2089649"/>
            <a:ext cx="2466830" cy="409338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algn="ctr"/>
            <a:r>
              <a:rPr lang="es-PE" sz="2000" b="1" dirty="0" smtClean="0">
                <a:latin typeface="Calibri" panose="020F0502020204030204" pitchFamily="34" charset="0"/>
              </a:rPr>
              <a:t>Es </a:t>
            </a:r>
            <a:r>
              <a:rPr lang="es-PE" sz="2000" b="1" dirty="0">
                <a:latin typeface="Calibri" panose="020F0502020204030204" pitchFamily="34" charset="0"/>
              </a:rPr>
              <a:t>la zona en la que se</a:t>
            </a:r>
          </a:p>
          <a:p>
            <a:pPr algn="ctr"/>
            <a:r>
              <a:rPr lang="es-PE" sz="2000" b="1" dirty="0">
                <a:latin typeface="Calibri" panose="020F0502020204030204" pitchFamily="34" charset="0"/>
              </a:rPr>
              <a:t>encuentran el niño y la niña</a:t>
            </a:r>
          </a:p>
          <a:p>
            <a:pPr algn="ctr"/>
            <a:r>
              <a:rPr lang="es-PE" sz="2000" b="1" dirty="0">
                <a:latin typeface="Calibri" panose="020F0502020204030204" pitchFamily="34" charset="0"/>
              </a:rPr>
              <a:t>con sus propios conocimientos.</a:t>
            </a:r>
          </a:p>
          <a:p>
            <a:pPr algn="ctr"/>
            <a:r>
              <a:rPr lang="es-PE" sz="2000" b="1" dirty="0">
                <a:latin typeface="Calibri" panose="020F0502020204030204" pitchFamily="34" charset="0"/>
              </a:rPr>
              <a:t>Es decir, lo que puede hacer el</a:t>
            </a:r>
          </a:p>
          <a:p>
            <a:pPr algn="ctr"/>
            <a:r>
              <a:rPr lang="es-PE" sz="2000" b="1" dirty="0">
                <a:latin typeface="Calibri" panose="020F0502020204030204" pitchFamily="34" charset="0"/>
              </a:rPr>
              <a:t>estudiante de forma autónoma</a:t>
            </a:r>
          </a:p>
          <a:p>
            <a:pPr algn="ctr"/>
            <a:r>
              <a:rPr lang="es-PE" sz="2000" b="1" dirty="0">
                <a:latin typeface="Calibri" panose="020F0502020204030204" pitchFamily="34" charset="0"/>
              </a:rPr>
              <a:t>(saberes y experiencias</a:t>
            </a:r>
          </a:p>
          <a:p>
            <a:pPr algn="ctr"/>
            <a:r>
              <a:rPr lang="es-PE" sz="2000" b="1" dirty="0">
                <a:latin typeface="Calibri" panose="020F0502020204030204" pitchFamily="34" charset="0"/>
              </a:rPr>
              <a:t>previas).</a:t>
            </a:r>
            <a:endParaRPr lang="es-PE" sz="2000" b="1" dirty="0"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endParaRPr sz="2000" b="1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05;p14"/>
          <p:cNvSpPr/>
          <p:nvPr/>
        </p:nvSpPr>
        <p:spPr>
          <a:xfrm>
            <a:off x="3366557" y="2392404"/>
            <a:ext cx="3535236" cy="646290"/>
          </a:xfrm>
          <a:prstGeom prst="rect">
            <a:avLst/>
          </a:prstGeom>
          <a:solidFill>
            <a:srgbClr val="CC642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PE" sz="18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Zona </a:t>
            </a:r>
            <a:r>
              <a:rPr lang="es-PE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de desarrollo próximo</a:t>
            </a:r>
            <a:endParaRPr sz="1800" dirty="0">
              <a:solidFill>
                <a:schemeClr val="bg1"/>
              </a:solidFill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257374" y="2285420"/>
            <a:ext cx="5582412" cy="3626060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ea typeface="Calibri"/>
                <a:cs typeface="Calibri"/>
                <a:sym typeface="Calibri"/>
              </a:rPr>
              <a:t>Es la zona donde algún experto (adulto, docente u otros estudiantes) plantean diversas estrategias para ayudar a que el niño o niña pase de la zona real a la zona de desarrollo potencial. Es decir, lo que está en proceso de desarrollar con ayuda y mediación.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391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"/>
          <p:cNvSpPr txBox="1"/>
          <p:nvPr/>
        </p:nvSpPr>
        <p:spPr>
          <a:xfrm>
            <a:off x="454374" y="328168"/>
            <a:ext cx="11378094" cy="584735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Mediación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4374" y="994410"/>
            <a:ext cx="3763296" cy="53149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PE" b="1" dirty="0" smtClean="0">
              <a:solidFill>
                <a:srgbClr val="4F5253"/>
              </a:solidFill>
              <a:ea typeface="Calibri"/>
              <a:cs typeface="Calibri"/>
              <a:sym typeface="Calibri"/>
            </a:endParaRPr>
          </a:p>
          <a:p>
            <a:pPr algn="just"/>
            <a:endParaRPr lang="es-PE" b="1" dirty="0" smtClean="0">
              <a:solidFill>
                <a:srgbClr val="4F5253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s-PE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La </a:t>
            </a:r>
            <a:r>
              <a:rPr lang="es-PE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mediación</a:t>
            </a:r>
            <a:r>
              <a:rPr lang="es-PE" b="1" dirty="0">
                <a:solidFill>
                  <a:srgbClr val="4F525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PE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del docente durante el proceso de aprendizaje supone </a:t>
            </a:r>
            <a:r>
              <a:rPr lang="es-PE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acompañar al estudiante </a:t>
            </a:r>
            <a:r>
              <a:rPr lang="es-PE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hacia un nivel inmediatamente superior de posibilidades (zona de desarrollo próximo) con respecto a su nivel actual (zona real de aprendizaje), por lo menos hasta que el estudiante pueda</a:t>
            </a:r>
            <a:r>
              <a:rPr lang="es-PE" b="1" dirty="0">
                <a:solidFill>
                  <a:srgbClr val="4F525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PE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desempeñarse bien de manera independiente</a:t>
            </a:r>
            <a:r>
              <a:rPr lang="es-PE" b="1" dirty="0">
                <a:solidFill>
                  <a:srgbClr val="4F5253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s-PE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De este modo, es necesaria una conducción cuidadosa del proceso de aprendizaje, en donde la atenta observación del docente permita al estudiante realizar tareas con distintos niveles de dificultad</a:t>
            </a:r>
            <a:r>
              <a:rPr lang="es-PE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algn="just"/>
            <a:endParaRPr lang="es-PE" b="1" dirty="0">
              <a:solidFill>
                <a:srgbClr val="4F5253"/>
              </a:solidFill>
              <a:ea typeface="Calibri"/>
              <a:cs typeface="Calibri"/>
              <a:sym typeface="Calibri"/>
            </a:endParaRPr>
          </a:p>
          <a:p>
            <a:pPr algn="just"/>
            <a:r>
              <a:rPr lang="es-MX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CNEB </a:t>
            </a:r>
            <a:r>
              <a:rPr lang="es-MX" b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VI “Orientaciones pedagógicas para el desarrollo de competencias” pág. 176.</a:t>
            </a:r>
            <a:endParaRPr lang="es-MX" b="1" dirty="0">
              <a:solidFill>
                <a:schemeClr val="tx1"/>
              </a:solidFill>
            </a:endParaRPr>
          </a:p>
          <a:p>
            <a:pPr lvl="0" algn="just"/>
            <a:endParaRPr lang="es-PE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/>
            <a:endParaRPr lang="es-PE" b="1" dirty="0"/>
          </a:p>
        </p:txBody>
      </p:sp>
      <p:sp>
        <p:nvSpPr>
          <p:cNvPr id="4" name="Rectángulo 3"/>
          <p:cNvSpPr/>
          <p:nvPr/>
        </p:nvSpPr>
        <p:spPr>
          <a:xfrm>
            <a:off x="4447479" y="1017270"/>
            <a:ext cx="3589020" cy="531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es-PE" sz="2400" dirty="0" smtClean="0">
                <a:latin typeface="Arial Black" panose="020B0A04020102020204" pitchFamily="34" charset="0"/>
              </a:rPr>
              <a:t>La </a:t>
            </a:r>
            <a:r>
              <a:rPr lang="es-PE" sz="2400" dirty="0">
                <a:latin typeface="Arial Black" panose="020B0A04020102020204" pitchFamily="34" charset="0"/>
              </a:rPr>
              <a:t>mediación pedagógica durante el proceso de aprendizaje de los/las estudiantes es un elemento clave para el desarrollo de las competencias. </a:t>
            </a:r>
            <a:endParaRPr lang="es-PE" sz="2400" dirty="0" smtClean="0">
              <a:latin typeface="Arial Black" panose="020B0A04020102020204" pitchFamily="34" charset="0"/>
            </a:endParaRPr>
          </a:p>
          <a:p>
            <a:pPr algn="ctr"/>
            <a:endParaRPr lang="es-PE" sz="2000" dirty="0">
              <a:latin typeface="Arial Black" panose="020B0A04020102020204" pitchFamily="34" charset="0"/>
            </a:endParaRPr>
          </a:p>
          <a:p>
            <a:pPr algn="ctr"/>
            <a:endParaRPr lang="es-PE" b="1" dirty="0" smtClean="0">
              <a:latin typeface="Arial Black" panose="020B0A04020102020204" pitchFamily="34" charset="0"/>
            </a:endParaRPr>
          </a:p>
          <a:p>
            <a:pPr algn="ctr"/>
            <a:endParaRPr lang="es-PE" b="1" dirty="0">
              <a:latin typeface="Arial Black" panose="020B0A04020102020204" pitchFamily="34" charset="0"/>
            </a:endParaRPr>
          </a:p>
          <a:p>
            <a:pPr algn="ctr"/>
            <a:endParaRPr lang="es-PE" b="1" dirty="0" smtClean="0">
              <a:latin typeface="Arial Black" panose="020B0A04020102020204" pitchFamily="34" charset="0"/>
            </a:endParaRPr>
          </a:p>
          <a:p>
            <a:pPr algn="ctr"/>
            <a:r>
              <a:rPr lang="es-PE" b="1" dirty="0" smtClean="0">
                <a:latin typeface="Arial Black" panose="020B0A04020102020204" pitchFamily="34" charset="0"/>
              </a:rPr>
              <a:t>RM </a:t>
            </a:r>
            <a:r>
              <a:rPr lang="es-PE" b="1" dirty="0">
                <a:latin typeface="Arial Black" panose="020B0A04020102020204" pitchFamily="34" charset="0"/>
              </a:rPr>
              <a:t>121-2021-MINEDU </a:t>
            </a:r>
            <a:endParaRPr lang="es-PE" sz="2000" b="1" dirty="0" smtClean="0">
              <a:latin typeface="Arial Black" panose="020B0A04020102020204" pitchFamily="34" charset="0"/>
            </a:endParaRPr>
          </a:p>
          <a:p>
            <a:pPr algn="ctr"/>
            <a:endParaRPr lang="es-PE" sz="2000" dirty="0">
              <a:latin typeface="Arial Black" panose="020B0A04020102020204" pitchFamily="34" charset="0"/>
            </a:endParaRPr>
          </a:p>
          <a:p>
            <a:pPr algn="ctr"/>
            <a:endParaRPr lang="es-PE" sz="2000" dirty="0"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66308" y="1017270"/>
            <a:ext cx="3566160" cy="5292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atin typeface="Arial Black" panose="020B0A04020102020204" pitchFamily="34" charset="0"/>
              </a:rPr>
              <a:t>Mediador </a:t>
            </a:r>
            <a:r>
              <a:rPr lang="es-PE" dirty="0">
                <a:latin typeface="Arial Black" panose="020B0A04020102020204" pitchFamily="34" charset="0"/>
              </a:rPr>
              <a:t>del </a:t>
            </a:r>
            <a:r>
              <a:rPr lang="es-PE" dirty="0" smtClean="0">
                <a:latin typeface="Arial Black" panose="020B0A04020102020204" pitchFamily="34" charset="0"/>
              </a:rPr>
              <a:t>aprendizaje, persona </a:t>
            </a:r>
            <a:r>
              <a:rPr lang="es-PE" dirty="0">
                <a:latin typeface="Arial Black" panose="020B0A04020102020204" pitchFamily="34" charset="0"/>
              </a:rPr>
              <a:t>que está en interacción con los estudiantes y realiza acciones educativas que favorecen el desarrollo de competencias. No necesariamente es un docente; puede ser un promotor, un auxiliar, un psicólogo, un terapista, un intérprete, un bibliotecario, un sabio de la comunidad, entre otros</a:t>
            </a:r>
            <a:r>
              <a:rPr lang="es-PE" dirty="0" smtClean="0">
                <a:latin typeface="Arial Black" panose="020B0A04020102020204" pitchFamily="34" charset="0"/>
              </a:rPr>
              <a:t>.</a:t>
            </a:r>
          </a:p>
          <a:p>
            <a:pPr algn="ctr"/>
            <a:endParaRPr lang="es-PE" dirty="0" smtClean="0">
              <a:latin typeface="Arial Black" panose="020B0A04020102020204" pitchFamily="34" charset="0"/>
            </a:endParaRPr>
          </a:p>
          <a:p>
            <a:pPr algn="ctr"/>
            <a:r>
              <a:rPr lang="es-PE" dirty="0" smtClean="0">
                <a:latin typeface="Arial Black" panose="020B0A04020102020204" pitchFamily="34" charset="0"/>
              </a:rPr>
              <a:t>RVM </a:t>
            </a:r>
            <a:r>
              <a:rPr lang="es-PE" dirty="0">
                <a:latin typeface="Arial Black" panose="020B0A04020102020204" pitchFamily="34" charset="0"/>
              </a:rPr>
              <a:t>093-2021-MINEDU </a:t>
            </a:r>
          </a:p>
        </p:txBody>
      </p:sp>
    </p:spTree>
    <p:extLst>
      <p:ext uri="{BB962C8B-B14F-4D97-AF65-F5344CB8AC3E}">
        <p14:creationId xmlns:p14="http://schemas.microsoft.com/office/powerpoint/2010/main" val="947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7D687-31D0-4528-96F5-06E57697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  <a:solidFill>
            <a:srgbClr val="12E42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E" sz="2400" dirty="0" smtClean="0">
                <a:latin typeface="Arial Black" panose="020B0A04020102020204" pitchFamily="34" charset="0"/>
              </a:rPr>
              <a:t>¿Qué características debe tener la mediación pedagógica?  </a:t>
            </a:r>
            <a:endParaRPr lang="es-PE" sz="2400" dirty="0">
              <a:latin typeface="Arial Black" panose="020B0A04020102020204" pitchFamily="34" charset="0"/>
            </a:endParaRPr>
          </a:p>
        </p:txBody>
      </p:sp>
      <p:pic>
        <p:nvPicPr>
          <p:cNvPr id="6" name="Imagen 5" descr="Empresario de dibujos animados pensando una nueva idea | Vector ...">
            <a:extLst>
              <a:ext uri="{FF2B5EF4-FFF2-40B4-BE49-F238E27FC236}">
                <a16:creationId xmlns:a16="http://schemas.microsoft.com/office/drawing/2014/main" id="{EA53D7F4-0A0F-4363-B07F-6A34F2477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r="7717"/>
          <a:stretch/>
        </p:blipFill>
        <p:spPr bwMode="auto">
          <a:xfrm>
            <a:off x="154983" y="2035929"/>
            <a:ext cx="2384841" cy="4335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ector 7">
            <a:extLst>
              <a:ext uri="{FF2B5EF4-FFF2-40B4-BE49-F238E27FC236}">
                <a16:creationId xmlns:a16="http://schemas.microsoft.com/office/drawing/2014/main" id="{853B45BF-B881-4BD5-82A8-4E1E43234426}"/>
              </a:ext>
            </a:extLst>
          </p:cNvPr>
          <p:cNvSpPr/>
          <p:nvPr/>
        </p:nvSpPr>
        <p:spPr>
          <a:xfrm>
            <a:off x="637328" y="6371811"/>
            <a:ext cx="1902496" cy="257519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39824" y="1343059"/>
            <a:ext cx="8813976" cy="5028752"/>
          </a:xfrm>
          <a:solidFill>
            <a:srgbClr val="66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Arial Black" panose="020B0A04020102020204" pitchFamily="34" charset="0"/>
              </a:rPr>
              <a:t>Centrada en el desarrollo de competencias de los estudiantes, es decir, promueve el actuar competente.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Arial Black" panose="020B0A04020102020204" pitchFamily="34" charset="0"/>
              </a:rPr>
              <a:t>Considera las características de los estudiantes, su nivel de autonomía, estilo y ritmo de aprendizaje, entre otros.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Arial Black" panose="020B0A04020102020204" pitchFamily="34" charset="0"/>
              </a:rPr>
              <a:t>Busca fortalecer el aprendizaje autónomo de los estudiantes (autoevaluación, autorregulación y metacognición).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Arial Black" panose="020B0A04020102020204" pitchFamily="34" charset="0"/>
              </a:rPr>
              <a:t>Hace uso de diferentes medios, herramientas y recursos para desarrollar aprendizajes significativos en los estudiantes.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Arial Black" panose="020B0A04020102020204" pitchFamily="34" charset="0"/>
              </a:rPr>
              <a:t>Permite recoger y analizar evidencias de aprendizaje de los estudiantes y brindarles retroalimentación adecuada y oportuna.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PE" sz="2000" dirty="0" smtClean="0">
                <a:latin typeface="Arial Black" panose="020B0A04020102020204" pitchFamily="34" charset="0"/>
              </a:rPr>
              <a:t>Se realiza de acuerdo al nivel real en el que se encuentra los aprendizajes de los estudiantes, por eso, se dice que es flexible.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PE" sz="20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PE" sz="2000" dirty="0" smtClean="0">
              <a:latin typeface="Arial Black" panose="020B0A04020102020204" pitchFamily="34" charset="0"/>
            </a:endParaRPr>
          </a:p>
          <a:p>
            <a:endParaRPr lang="es-PE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 flipH="1">
            <a:off x="0" y="747275"/>
            <a:ext cx="4470400" cy="61504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1"/>
          <p:cNvSpPr/>
          <p:nvPr/>
        </p:nvSpPr>
        <p:spPr>
          <a:xfrm rot="10788556">
            <a:off x="8700007" y="4017226"/>
            <a:ext cx="1012083" cy="688502"/>
          </a:xfrm>
          <a:prstGeom prst="roundRect">
            <a:avLst>
              <a:gd name="adj" fmla="val 2172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1"/>
          <p:cNvSpPr txBox="1"/>
          <p:nvPr/>
        </p:nvSpPr>
        <p:spPr>
          <a:xfrm>
            <a:off x="636538" y="341138"/>
            <a:ext cx="10527030" cy="52318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¿Cuáles son los principales retos del docente?</a:t>
            </a:r>
            <a:endParaRPr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6" name="Google Shape;536;p21"/>
          <p:cNvSpPr txBox="1"/>
          <p:nvPr/>
        </p:nvSpPr>
        <p:spPr>
          <a:xfrm>
            <a:off x="636538" y="1110539"/>
            <a:ext cx="10527030" cy="50885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40625" tIns="40625" rIns="40625" bIns="40625" anchor="ctr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❖"/>
            </a:pPr>
            <a:r>
              <a:rPr lang="es-PE" sz="24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Planificar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y organizar actividades y experiencias de aprendizaje, acorde a las </a:t>
            </a:r>
            <a:r>
              <a:rPr lang="es-PE" sz="24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características de los estudiantes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❖"/>
            </a:pP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Hacer un </a:t>
            </a:r>
            <a:r>
              <a:rPr lang="es-PE" sz="24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seguimiento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continuo de las actividades planteadas, ya sea a nivel grupal o individual, para </a:t>
            </a:r>
            <a:r>
              <a:rPr lang="es-PE" sz="24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detectar dificultades 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y acompañar al estudiante.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❖"/>
            </a:pP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Facilitar y </a:t>
            </a:r>
            <a:r>
              <a:rPr lang="es-PE" sz="24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dinamizar el logro de los aprendizajes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31825" marR="0" lvl="0" indent="-3683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✔"/>
            </a:pP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Buscando los medios para comunicarse con el estudiante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31825" marR="0" lvl="0" indent="-3683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✔"/>
            </a:pP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Tener un lenguaje </a:t>
            </a:r>
            <a:r>
              <a:rPr lang="es-PE" sz="24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claro. 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31825" marR="0" lvl="0" indent="-3683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✔"/>
            </a:pP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Usar siempre preguntas para reflexionar sobre los </a:t>
            </a:r>
            <a:r>
              <a:rPr lang="es-PE" sz="24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aprendizajes.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31825" marR="0" lvl="0" indent="-3683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Noto Sans Symbols"/>
              <a:buChar char="✔"/>
            </a:pP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Brindar información complementaria a los estudiantes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❖"/>
            </a:pPr>
            <a:r>
              <a:rPr lang="es-PE" sz="2400" b="1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Gestionar, monitorear y evaluar los aprendizajes</a:t>
            </a:r>
            <a:r>
              <a:rPr lang="es-PE" sz="2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. 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AA5BC-4F54-4D48-B7F8-2F376BC5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8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PE" sz="2400" dirty="0">
                <a:latin typeface="Arial Black" panose="020B0A04020102020204" pitchFamily="34" charset="0"/>
              </a:rPr>
              <a:t>MEDIACIÓN: ELEMENTO CLAVE PARA EL DESARROLLO DE COMPETENCIAS (R.M.121-2021)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666831-CD37-46AF-A7CE-7C67C868E998}"/>
              </a:ext>
            </a:extLst>
          </p:cNvPr>
          <p:cNvSpPr txBox="1"/>
          <p:nvPr/>
        </p:nvSpPr>
        <p:spPr>
          <a:xfrm>
            <a:off x="986971" y="1799771"/>
            <a:ext cx="4310743" cy="101566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000" b="1" dirty="0"/>
              <a:t>Mediar el proceso de aprendizaje de acuerdo con el nivel de logro de desarrollo de sus </a:t>
            </a:r>
            <a:r>
              <a:rPr lang="es-PE" sz="2000" b="1" dirty="0" smtClean="0"/>
              <a:t>competencias.</a:t>
            </a:r>
            <a:endParaRPr lang="es-PE" sz="2000" b="1" dirty="0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2C972CA-8858-4DAF-8C39-836EF0098580}"/>
              </a:ext>
            </a:extLst>
          </p:cNvPr>
          <p:cNvSpPr/>
          <p:nvPr/>
        </p:nvSpPr>
        <p:spPr>
          <a:xfrm>
            <a:off x="6014820" y="1810476"/>
            <a:ext cx="711200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69F879E2-7964-44D2-B378-AAA36FBE6EBF}"/>
              </a:ext>
            </a:extLst>
          </p:cNvPr>
          <p:cNvSpPr/>
          <p:nvPr/>
        </p:nvSpPr>
        <p:spPr>
          <a:xfrm>
            <a:off x="7489371" y="1789223"/>
            <a:ext cx="3715658" cy="8128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000" b="1" dirty="0"/>
              <a:t>Para ello debe hacer uso de los recursos y medios para la </a:t>
            </a:r>
            <a:r>
              <a:rPr lang="es-PE" sz="2000" b="1" dirty="0" smtClean="0"/>
              <a:t>comunicación.</a:t>
            </a:r>
            <a:endParaRPr lang="es-PE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B39AB9-0DF0-4315-83DF-B5C4B11969A5}"/>
              </a:ext>
            </a:extLst>
          </p:cNvPr>
          <p:cNvSpPr txBox="1"/>
          <p:nvPr/>
        </p:nvSpPr>
        <p:spPr>
          <a:xfrm>
            <a:off x="987784" y="3097312"/>
            <a:ext cx="4325257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sz="2000" b="1" dirty="0"/>
              <a:t>Asegurar por parte de los/las  estudiante la comprensión  del propósito de aprendizaje, así como de los criterios de </a:t>
            </a:r>
            <a:r>
              <a:rPr lang="es-PE" sz="2000" b="1" dirty="0" smtClean="0"/>
              <a:t>evaluación. </a:t>
            </a:r>
            <a:endParaRPr lang="es-PE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C2F25-B2B8-4D61-8CCE-F65EEC0A41DA}"/>
              </a:ext>
            </a:extLst>
          </p:cNvPr>
          <p:cNvSpPr txBox="1"/>
          <p:nvPr/>
        </p:nvSpPr>
        <p:spPr>
          <a:xfrm>
            <a:off x="1030514" y="4702629"/>
            <a:ext cx="4325257" cy="1323439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/>
              <a:t>El/la docente propicia que el /la estudiante indague y recolecte información o los recursos para afrontar la situación propuesta. 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C53C927-012F-456E-B58E-08574C576A8E}"/>
              </a:ext>
            </a:extLst>
          </p:cNvPr>
          <p:cNvSpPr/>
          <p:nvPr/>
        </p:nvSpPr>
        <p:spPr>
          <a:xfrm rot="20913974">
            <a:off x="5700689" y="5017585"/>
            <a:ext cx="711200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1A0EC95-A686-4FCE-9C95-B0637D94E7C8}"/>
              </a:ext>
            </a:extLst>
          </p:cNvPr>
          <p:cNvSpPr/>
          <p:nvPr/>
        </p:nvSpPr>
        <p:spPr>
          <a:xfrm>
            <a:off x="6573588" y="4358915"/>
            <a:ext cx="3649936" cy="982761"/>
          </a:xfrm>
          <a:prstGeom prst="roundRect">
            <a:avLst/>
          </a:prstGeom>
          <a:solidFill>
            <a:srgbClr val="CC6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b="1" dirty="0"/>
              <a:t>Hacer uso de recursos: Materiales (guías, cuadernos de trabajo, fichas, videos, entre </a:t>
            </a:r>
            <a:r>
              <a:rPr lang="es-PE" b="1" dirty="0" smtClean="0"/>
              <a:t>otros.</a:t>
            </a:r>
            <a:endParaRPr lang="es-PE" b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BC5011F-3AD0-4CEF-A995-A8780A290EE6}"/>
              </a:ext>
            </a:extLst>
          </p:cNvPr>
          <p:cNvSpPr/>
          <p:nvPr/>
        </p:nvSpPr>
        <p:spPr>
          <a:xfrm rot="678385">
            <a:off x="5659979" y="5677157"/>
            <a:ext cx="724778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0E4CAF7-31EE-44D3-AE14-EB301976EB06}"/>
              </a:ext>
            </a:extLst>
          </p:cNvPr>
          <p:cNvSpPr/>
          <p:nvPr/>
        </p:nvSpPr>
        <p:spPr>
          <a:xfrm>
            <a:off x="6573589" y="5432964"/>
            <a:ext cx="3649935" cy="930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b="1" dirty="0"/>
              <a:t>Medios o herramientas : internet, plataformas, vía telefónica, mensajes de texto o WhatsApp 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25EB95CB-119A-4009-8EBE-FB7AC071B539}"/>
              </a:ext>
            </a:extLst>
          </p:cNvPr>
          <p:cNvSpPr/>
          <p:nvPr/>
        </p:nvSpPr>
        <p:spPr>
          <a:xfrm>
            <a:off x="6014820" y="3679559"/>
            <a:ext cx="980340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6BBC6D9-FB6E-4F52-B466-D3DEFDAED1F9}"/>
              </a:ext>
            </a:extLst>
          </p:cNvPr>
          <p:cNvSpPr/>
          <p:nvPr/>
        </p:nvSpPr>
        <p:spPr>
          <a:xfrm>
            <a:off x="7489371" y="3073813"/>
            <a:ext cx="3715658" cy="1153885"/>
          </a:xfrm>
          <a:prstGeom prst="roundRect">
            <a:avLst/>
          </a:prstGeom>
          <a:solidFill>
            <a:srgbClr val="12E4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000" b="1" dirty="0">
                <a:solidFill>
                  <a:schemeClr val="tx1"/>
                </a:solidFill>
              </a:rPr>
              <a:t>El maestro lee y dialoga con los estudiantes sobre la situación significativa y los propósitos </a:t>
            </a:r>
            <a:r>
              <a:rPr lang="es-PE" sz="2000" b="1" dirty="0" smtClean="0">
                <a:solidFill>
                  <a:schemeClr val="tx1"/>
                </a:solidFill>
              </a:rPr>
              <a:t>planteados.</a:t>
            </a:r>
            <a:endParaRPr lang="es-PE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El Blog para aprender inglés: Cómo aprobar la comprensión lectora ...">
            <a:extLst>
              <a:ext uri="{FF2B5EF4-FFF2-40B4-BE49-F238E27FC236}">
                <a16:creationId xmlns:a16="http://schemas.microsoft.com/office/drawing/2014/main" id="{9BFC3941-E348-4520-B8BC-8FFFB315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89" y="2161172"/>
            <a:ext cx="1810862" cy="15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Educación Digital para Familias - Home | Facebook">
            <a:extLst>
              <a:ext uri="{FF2B5EF4-FFF2-40B4-BE49-F238E27FC236}">
                <a16:creationId xmlns:a16="http://schemas.microsoft.com/office/drawing/2014/main" id="{15B01316-A09B-4B01-9AEB-494F68FB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753" y="4580519"/>
            <a:ext cx="1538579" cy="192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87C0E-B75F-4AB3-8E71-80D392CD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804"/>
            <a:ext cx="10515600" cy="8578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E" sz="2400" dirty="0" smtClean="0">
                <a:latin typeface="Arial Black" panose="020B0A04020102020204" pitchFamily="34" charset="0"/>
              </a:rPr>
              <a:t>ALGUNAS FORMAS DE MEDIACIÓN </a:t>
            </a:r>
            <a:r>
              <a:rPr lang="es-PE" sz="2400" dirty="0">
                <a:latin typeface="Arial Black" panose="020B0A04020102020204" pitchFamily="34" charset="0"/>
              </a:rPr>
              <a:t>DE LOS APRENDIZAJES DE LOS/LAS ESTUDIANTES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B35BCB-797E-4691-A75C-D75D32C93B7D}"/>
              </a:ext>
            </a:extLst>
          </p:cNvPr>
          <p:cNvSpPr txBox="1"/>
          <p:nvPr/>
        </p:nvSpPr>
        <p:spPr>
          <a:xfrm>
            <a:off x="838200" y="1603107"/>
            <a:ext cx="450305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9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 Black" panose="020B0A04020102020204" pitchFamily="34" charset="0"/>
              </a:rPr>
              <a:t>Realizar el acompañamiento y mediación para los estudiantes bilingües de las IIEE de EIB, tanto en </a:t>
            </a:r>
            <a:r>
              <a:rPr lang="es-PE" b="1" dirty="0">
                <a:latin typeface="Arial Black" panose="020B0A04020102020204" pitchFamily="34" charset="0"/>
              </a:rPr>
              <a:t>su lengua materna  como en segunda lengua.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325F45-938C-4864-94C0-98C3798F29BE}"/>
              </a:ext>
            </a:extLst>
          </p:cNvPr>
          <p:cNvSpPr txBox="1"/>
          <p:nvPr/>
        </p:nvSpPr>
        <p:spPr>
          <a:xfrm>
            <a:off x="2931885" y="3335159"/>
            <a:ext cx="6541377" cy="1200329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Arial Black" panose="020B0A04020102020204" pitchFamily="34" charset="0"/>
              </a:rPr>
              <a:t>En EBE, se puede hacer uso de las guías de orientaciones y recursos de apoyo para docentes, tutores y padres de familia, que están disponibles en la web.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7474C-4DDD-43A3-B7B5-69274A2141E8}"/>
              </a:ext>
            </a:extLst>
          </p:cNvPr>
          <p:cNvSpPr txBox="1"/>
          <p:nvPr/>
        </p:nvSpPr>
        <p:spPr>
          <a:xfrm>
            <a:off x="2931885" y="4621171"/>
            <a:ext cx="6541377" cy="1477328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Arial Black" panose="020B0A04020102020204" pitchFamily="34" charset="0"/>
              </a:rPr>
              <a:t>Recuerda : Debemos hacer seguimiento al trabajo autónomo que los/las estudiantes  desarrollan en sus hogares  con apoyo de los materiales impresos, como cuadernos de trabajo, fichas de autoaprendizaje, otros.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9C31A2-92EF-41D9-806D-79D2BB83476C}"/>
              </a:ext>
            </a:extLst>
          </p:cNvPr>
          <p:cNvSpPr txBox="1"/>
          <p:nvPr/>
        </p:nvSpPr>
        <p:spPr>
          <a:xfrm>
            <a:off x="5726430" y="1635760"/>
            <a:ext cx="5627370" cy="147732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Arial Black" panose="020B0A04020102020204" pitchFamily="34" charset="0"/>
              </a:rPr>
              <a:t>En caso de estudiantes que se encuentren en territorios de no conectividad y la no presencia de docentes, </a:t>
            </a:r>
            <a:r>
              <a:rPr lang="es-PE" b="1" dirty="0">
                <a:latin typeface="Arial Black" panose="020B0A04020102020204" pitchFamily="34" charset="0"/>
              </a:rPr>
              <a:t>los gestores comunitarios </a:t>
            </a:r>
            <a:r>
              <a:rPr lang="es-PE" dirty="0">
                <a:latin typeface="Arial Black" panose="020B0A04020102020204" pitchFamily="34" charset="0"/>
              </a:rPr>
              <a:t>ayudan a que el proceso de mediación se pueda realizar.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07D1653B-C7DC-4B07-94D3-B3504F0A7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b="15702"/>
          <a:stretch/>
        </p:blipFill>
        <p:spPr bwMode="auto">
          <a:xfrm>
            <a:off x="351882" y="3656368"/>
            <a:ext cx="2580003" cy="27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t&#10;rabajo autónomo">
            <a:extLst>
              <a:ext uri="{FF2B5EF4-FFF2-40B4-BE49-F238E27FC236}">
                <a16:creationId xmlns:a16="http://schemas.microsoft.com/office/drawing/2014/main" id="{80CC2112-0A81-4A33-8D28-59B82967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262" y="3826271"/>
            <a:ext cx="2366856" cy="237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1059</Words>
  <Application>Microsoft Office PowerPoint</Application>
  <PresentationFormat>Panorámica</PresentationFormat>
  <Paragraphs>115</Paragraphs>
  <Slides>12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Arial</vt:lpstr>
      <vt:lpstr>Arial Black</vt:lpstr>
      <vt:lpstr>Arial Narrow</vt:lpstr>
      <vt:lpstr>Bahnschrift Light SemiCondensed</vt:lpstr>
      <vt:lpstr>Calibri</vt:lpstr>
      <vt:lpstr>Calibri Light</vt:lpstr>
      <vt:lpstr>Calibri-Bold</vt:lpstr>
      <vt:lpstr>Noto Sans Symbols</vt:lpstr>
      <vt:lpstr>Tahoma</vt:lpstr>
      <vt:lpstr>Times New Roman</vt:lpstr>
      <vt:lpstr>Verdana</vt:lpstr>
      <vt:lpstr>Wingdings</vt:lpstr>
      <vt:lpstr>Tema de Office</vt:lpstr>
      <vt:lpstr>CorelDraw.Graphic.21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características debe tener la mediación pedagógica?  </vt:lpstr>
      <vt:lpstr>Presentación de PowerPoint</vt:lpstr>
      <vt:lpstr>MEDIACIÓN: ELEMENTO CLAVE PARA EL DESARROLLO DE COMPETENCIAS (R.M.121-2021) </vt:lpstr>
      <vt:lpstr>ALGUNAS FORMAS DE MEDIACIÓN DE LOS APRENDIZAJES DE LOS/LAS ESTUDIANTES </vt:lpstr>
      <vt:lpstr>Presentación de PowerPoint</vt:lpstr>
      <vt:lpstr>Esquema de sesión de mediación de aprendizajes en contexto a distancia.</vt:lpstr>
      <vt:lpstr>Ideas fuerza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DGP_FOCAP_PC05</dc:creator>
  <cp:lastModifiedBy>ProBook</cp:lastModifiedBy>
  <cp:revision>111</cp:revision>
  <dcterms:created xsi:type="dcterms:W3CDTF">2020-06-15T16:08:43Z</dcterms:created>
  <dcterms:modified xsi:type="dcterms:W3CDTF">2021-05-13T17:50:27Z</dcterms:modified>
</cp:coreProperties>
</file>