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5" r:id="rId2"/>
    <p:sldId id="346" r:id="rId3"/>
    <p:sldId id="437" r:id="rId4"/>
    <p:sldId id="383" r:id="rId5"/>
    <p:sldId id="438" r:id="rId6"/>
    <p:sldId id="439" r:id="rId7"/>
    <p:sldId id="440" r:id="rId8"/>
    <p:sldId id="441" r:id="rId9"/>
    <p:sldId id="432" r:id="rId10"/>
    <p:sldId id="406" r:id="rId11"/>
    <p:sldId id="425" r:id="rId12"/>
    <p:sldId id="443" r:id="rId13"/>
    <p:sldId id="433" r:id="rId14"/>
    <p:sldId id="434" r:id="rId15"/>
    <p:sldId id="393" r:id="rId16"/>
    <p:sldId id="442" r:id="rId17"/>
    <p:sldId id="444" r:id="rId18"/>
    <p:sldId id="445" r:id="rId19"/>
    <p:sldId id="446" r:id="rId20"/>
    <p:sldId id="447" r:id="rId21"/>
    <p:sldId id="448" r:id="rId22"/>
    <p:sldId id="449" r:id="rId23"/>
    <p:sldId id="435" r:id="rId24"/>
    <p:sldId id="399" r:id="rId25"/>
    <p:sldId id="451" r:id="rId26"/>
    <p:sldId id="450" r:id="rId27"/>
    <p:sldId id="401" r:id="rId28"/>
    <p:sldId id="402" r:id="rId29"/>
    <p:sldId id="400" r:id="rId30"/>
    <p:sldId id="436" r:id="rId31"/>
    <p:sldId id="407" r:id="rId32"/>
    <p:sldId id="408" r:id="rId33"/>
    <p:sldId id="421" r:id="rId3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4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010"/>
    <a:srgbClr val="009999"/>
    <a:srgbClr val="FD2323"/>
    <a:srgbClr val="FFFFCC"/>
    <a:srgbClr val="FFFFFF"/>
    <a:srgbClr val="FFCC66"/>
    <a:srgbClr val="FF9999"/>
    <a:srgbClr val="FFFF99"/>
    <a:srgbClr val="15E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5256" autoAdjust="0"/>
  </p:normalViewPr>
  <p:slideViewPr>
    <p:cSldViewPr snapToGrid="0">
      <p:cViewPr>
        <p:scale>
          <a:sx n="80" d="100"/>
          <a:sy n="80" d="100"/>
        </p:scale>
        <p:origin x="113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50749-B0EC-4417-8A40-3885B5D6E1A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75E7266-9E80-4611-88D5-D89B7F68A3A2}">
      <dgm:prSet phldrT="[Texto]" custT="1"/>
      <dgm:spPr>
        <a:ln w="57150">
          <a:solidFill>
            <a:schemeClr val="tx1"/>
          </a:solidFill>
        </a:ln>
      </dgm:spPr>
      <dgm:t>
        <a:bodyPr/>
        <a:lstStyle/>
        <a:p>
          <a:r>
            <a:rPr lang="es-ES" sz="1200" b="1" dirty="0">
              <a:solidFill>
                <a:schemeClr val="tx1"/>
              </a:solidFill>
              <a:latin typeface="Bookman Old Style" panose="02050604050505020204" pitchFamily="18" charset="0"/>
            </a:rPr>
            <a:t>FORMULACIÓN DE CRITERIOS DE EVALUACIÓN</a:t>
          </a:r>
          <a:endParaRPr lang="es-PE" sz="12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26EC2BA-58E2-4737-80F1-68D0939960AB}" type="parTrans" cxnId="{84504E29-A625-44F3-977E-234878F07A5E}">
      <dgm:prSet/>
      <dgm:spPr/>
      <dgm:t>
        <a:bodyPr/>
        <a:lstStyle/>
        <a:p>
          <a:endParaRPr lang="es-PE"/>
        </a:p>
      </dgm:t>
    </dgm:pt>
    <dgm:pt modelId="{822C89F1-C644-4398-B823-F233D6F74F05}" type="sibTrans" cxnId="{84504E29-A625-44F3-977E-234878F07A5E}">
      <dgm:prSet/>
      <dgm:spPr/>
      <dgm:t>
        <a:bodyPr/>
        <a:lstStyle/>
        <a:p>
          <a:endParaRPr lang="es-PE"/>
        </a:p>
      </dgm:t>
    </dgm:pt>
    <dgm:pt modelId="{7F73A237-7389-4494-838C-FC193E93A065}">
      <dgm:prSet phldrT="[Texto]" custT="1"/>
      <dgm:spPr>
        <a:solidFill>
          <a:srgbClr val="FFFF0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ES" sz="1400" dirty="0">
              <a:solidFill>
                <a:schemeClr val="tx1"/>
              </a:solidFill>
              <a:latin typeface="Bookman Old Style" panose="02050604050505020204" pitchFamily="18" charset="0"/>
            </a:rPr>
            <a:t>Identificar y analizar la competencia a desarrollar</a:t>
          </a:r>
          <a:endParaRPr lang="es-PE" sz="14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07577D7-B160-4D22-8F46-A79AEA1946E9}" type="parTrans" cxnId="{99AE9C11-68F5-48B5-8DB5-4EF9A039ED92}">
      <dgm:prSet/>
      <dgm:spPr/>
      <dgm:t>
        <a:bodyPr/>
        <a:lstStyle/>
        <a:p>
          <a:endParaRPr lang="es-PE"/>
        </a:p>
      </dgm:t>
    </dgm:pt>
    <dgm:pt modelId="{FC6E25D1-D098-4191-937A-3FEAD15DBA3D}" type="sibTrans" cxnId="{99AE9C11-68F5-48B5-8DB5-4EF9A039ED92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E5F547DD-45FB-4D5C-85EC-09A26DEEE65D}">
      <dgm:prSet phldrT="[Texto]" custT="1"/>
      <dgm:spPr>
        <a:solidFill>
          <a:srgbClr val="00B05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ES" sz="1100" dirty="0">
              <a:solidFill>
                <a:schemeClr val="tx1"/>
              </a:solidFill>
              <a:latin typeface="Bookman Old Style" panose="02050604050505020204" pitchFamily="18" charset="0"/>
            </a:rPr>
            <a:t>Contrastar el estándar con los desempeños de grado (determinar el nivel de complejidad)</a:t>
          </a:r>
          <a:endParaRPr lang="es-PE" sz="11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E8CDEC6-E30E-401E-B53F-623BD6559F65}" type="parTrans" cxnId="{335DFFEE-AF14-41D7-88E7-7D63E801163F}">
      <dgm:prSet/>
      <dgm:spPr/>
      <dgm:t>
        <a:bodyPr/>
        <a:lstStyle/>
        <a:p>
          <a:endParaRPr lang="es-PE"/>
        </a:p>
      </dgm:t>
    </dgm:pt>
    <dgm:pt modelId="{120A1ADD-2A0A-4AAE-B955-1A79DA5671E9}" type="sibTrans" cxnId="{335DFFEE-AF14-41D7-88E7-7D63E801163F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8714B481-12CB-4471-B08F-AF93ACF69DF2}">
      <dgm:prSet phldrT="[Texto]" custT="1"/>
      <dgm:spPr>
        <a:solidFill>
          <a:srgbClr val="0070C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ES" sz="1100" dirty="0">
              <a:solidFill>
                <a:schemeClr val="tx1"/>
              </a:solidFill>
              <a:latin typeface="Bookman Old Style" panose="02050604050505020204" pitchFamily="18" charset="0"/>
            </a:rPr>
            <a:t>Identificar el propósito, reto (contextualizar los criterios)</a:t>
          </a:r>
          <a:endParaRPr lang="es-PE" sz="11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1A96C8F-A4D5-4173-953E-DE88DECD9FB6}" type="parTrans" cxnId="{9FF63D15-CB00-421C-9216-D6A710E7ED32}">
      <dgm:prSet/>
      <dgm:spPr/>
      <dgm:t>
        <a:bodyPr/>
        <a:lstStyle/>
        <a:p>
          <a:endParaRPr lang="es-PE"/>
        </a:p>
      </dgm:t>
    </dgm:pt>
    <dgm:pt modelId="{203BE5F0-237F-4557-B41E-E2DEDE5616DF}" type="sibTrans" cxnId="{9FF63D15-CB00-421C-9216-D6A710E7ED32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779BFDC9-6028-4B43-8EDF-5C3FE8D85226}">
      <dgm:prSet phldrT="[Texto]"/>
      <dgm:spPr/>
      <dgm:t>
        <a:bodyPr/>
        <a:lstStyle/>
        <a:p>
          <a:endParaRPr lang="es-PE"/>
        </a:p>
      </dgm:t>
    </dgm:pt>
    <dgm:pt modelId="{FA787CBD-E22E-4775-A7BD-3CE4281B6E26}" type="parTrans" cxnId="{BC084469-B069-4B8E-BB58-F43E45592A59}">
      <dgm:prSet/>
      <dgm:spPr/>
      <dgm:t>
        <a:bodyPr/>
        <a:lstStyle/>
        <a:p>
          <a:endParaRPr lang="es-PE"/>
        </a:p>
      </dgm:t>
    </dgm:pt>
    <dgm:pt modelId="{DD0D2D3D-D27F-4D07-AE62-2AFECEB6D3A5}" type="sibTrans" cxnId="{BC084469-B069-4B8E-BB58-F43E45592A59}">
      <dgm:prSet/>
      <dgm:spPr/>
      <dgm:t>
        <a:bodyPr/>
        <a:lstStyle/>
        <a:p>
          <a:endParaRPr lang="es-PE"/>
        </a:p>
      </dgm:t>
    </dgm:pt>
    <dgm:pt modelId="{5BABFB24-87D5-42C0-99CC-6B533CFD33C0}">
      <dgm:prSet custT="1"/>
      <dgm:spPr>
        <a:solidFill>
          <a:srgbClr val="FF6565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ES" sz="1400" dirty="0">
              <a:solidFill>
                <a:schemeClr val="tx1"/>
              </a:solidFill>
              <a:latin typeface="Bookman Old Style" panose="02050604050505020204" pitchFamily="18" charset="0"/>
            </a:rPr>
            <a:t>Describir el criterio de evaluación</a:t>
          </a:r>
          <a:endParaRPr lang="es-PE" sz="14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6877D52-607F-4CEE-AEB3-8C2C5BCB58B2}" type="parTrans" cxnId="{70EDE1B2-9959-4D65-A455-9464D9E697F9}">
      <dgm:prSet/>
      <dgm:spPr/>
      <dgm:t>
        <a:bodyPr/>
        <a:lstStyle/>
        <a:p>
          <a:endParaRPr lang="es-PE"/>
        </a:p>
      </dgm:t>
    </dgm:pt>
    <dgm:pt modelId="{CD47EDCB-91B1-4034-93D5-0A3DC8385106}" type="sibTrans" cxnId="{70EDE1B2-9959-4D65-A455-9464D9E697F9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53D63975-9FCB-424A-A5AB-D2CA5C31731C}">
      <dgm:prSet custT="1"/>
      <dgm:spPr>
        <a:solidFill>
          <a:srgbClr val="00B0F0"/>
        </a:solidFill>
        <a:ln w="57150">
          <a:solidFill>
            <a:schemeClr val="tx1"/>
          </a:solidFill>
        </a:ln>
      </dgm:spPr>
      <dgm:t>
        <a:bodyPr/>
        <a:lstStyle/>
        <a:p>
          <a:pPr algn="ctr"/>
          <a:r>
            <a:rPr lang="es-ES" sz="1100" dirty="0">
              <a:solidFill>
                <a:schemeClr val="tx1"/>
              </a:solidFill>
              <a:latin typeface="Bookman Old Style" panose="02050604050505020204" pitchFamily="18" charset="0"/>
            </a:rPr>
            <a:t>Analizar el estándar de aprendizaje (desempeños complejos)</a:t>
          </a:r>
          <a:endParaRPr lang="es-PE" sz="11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0A2D932-A0C7-4886-A6B7-5B156920B7B1}" type="parTrans" cxnId="{77F7EE15-DD97-418D-9FDB-CE107D3FC4A0}">
      <dgm:prSet/>
      <dgm:spPr/>
      <dgm:t>
        <a:bodyPr/>
        <a:lstStyle/>
        <a:p>
          <a:endParaRPr lang="es-PE"/>
        </a:p>
      </dgm:t>
    </dgm:pt>
    <dgm:pt modelId="{D8AA60D4-AB9E-42F2-9B9A-40297C6C54EB}" type="sibTrans" cxnId="{77F7EE15-DD97-418D-9FDB-CE107D3FC4A0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s-PE"/>
        </a:p>
      </dgm:t>
    </dgm:pt>
    <dgm:pt modelId="{5806AF44-06C7-4736-9DFC-A3B3D16AC2F5}" type="pres">
      <dgm:prSet presAssocID="{3B950749-B0EC-4417-8A40-3885B5D6E1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01EED8-76B1-4BC7-8585-59E3F95FAE9A}" type="pres">
      <dgm:prSet presAssocID="{475E7266-9E80-4611-88D5-D89B7F68A3A2}" presName="centerShape" presStyleLbl="node0" presStyleIdx="0" presStyleCnt="1" custScaleX="114369" custLinFactNeighborX="-712" custLinFactNeighborY="-1495"/>
      <dgm:spPr/>
    </dgm:pt>
    <dgm:pt modelId="{E3BAD36D-2555-4425-94E6-4096114A0B33}" type="pres">
      <dgm:prSet presAssocID="{7F73A237-7389-4494-838C-FC193E93A065}" presName="node" presStyleLbl="node1" presStyleIdx="0" presStyleCnt="5" custScaleX="138130">
        <dgm:presLayoutVars>
          <dgm:bulletEnabled val="1"/>
        </dgm:presLayoutVars>
      </dgm:prSet>
      <dgm:spPr/>
    </dgm:pt>
    <dgm:pt modelId="{A5940A6D-AFA1-429A-BC4A-0738C0E0B8DC}" type="pres">
      <dgm:prSet presAssocID="{7F73A237-7389-4494-838C-FC193E93A065}" presName="dummy" presStyleCnt="0"/>
      <dgm:spPr/>
    </dgm:pt>
    <dgm:pt modelId="{5E2E77FA-76AD-4CE3-98F7-0C9B30B56A64}" type="pres">
      <dgm:prSet presAssocID="{FC6E25D1-D098-4191-937A-3FEAD15DBA3D}" presName="sibTrans" presStyleLbl="sibTrans2D1" presStyleIdx="0" presStyleCnt="5"/>
      <dgm:spPr/>
    </dgm:pt>
    <dgm:pt modelId="{C02342E9-6EE4-421E-96C2-37AEC6AA4A92}" type="pres">
      <dgm:prSet presAssocID="{53D63975-9FCB-424A-A5AB-D2CA5C31731C}" presName="node" presStyleLbl="node1" presStyleIdx="1" presStyleCnt="5" custScaleX="119234" custScaleY="104057">
        <dgm:presLayoutVars>
          <dgm:bulletEnabled val="1"/>
        </dgm:presLayoutVars>
      </dgm:prSet>
      <dgm:spPr/>
    </dgm:pt>
    <dgm:pt modelId="{BECEC44E-8454-400D-85D3-A4A26F3AFF39}" type="pres">
      <dgm:prSet presAssocID="{53D63975-9FCB-424A-A5AB-D2CA5C31731C}" presName="dummy" presStyleCnt="0"/>
      <dgm:spPr/>
    </dgm:pt>
    <dgm:pt modelId="{44EBDCBB-1E3C-4E09-8278-D2AD3F81CAB6}" type="pres">
      <dgm:prSet presAssocID="{D8AA60D4-AB9E-42F2-9B9A-40297C6C54EB}" presName="sibTrans" presStyleLbl="sibTrans2D1" presStyleIdx="1" presStyleCnt="5"/>
      <dgm:spPr/>
    </dgm:pt>
    <dgm:pt modelId="{BD7CD4BE-17D2-44AD-862F-214A03E9C06E}" type="pres">
      <dgm:prSet presAssocID="{E5F547DD-45FB-4D5C-85EC-09A26DEEE65D}" presName="node" presStyleLbl="node1" presStyleIdx="2" presStyleCnt="5" custScaleX="135447" custScaleY="111205">
        <dgm:presLayoutVars>
          <dgm:bulletEnabled val="1"/>
        </dgm:presLayoutVars>
      </dgm:prSet>
      <dgm:spPr/>
    </dgm:pt>
    <dgm:pt modelId="{55CDA3C1-D877-44BD-A127-91AEB30A19C5}" type="pres">
      <dgm:prSet presAssocID="{E5F547DD-45FB-4D5C-85EC-09A26DEEE65D}" presName="dummy" presStyleCnt="0"/>
      <dgm:spPr/>
    </dgm:pt>
    <dgm:pt modelId="{D2FF00A2-44CB-457B-86BE-FEDADCE09675}" type="pres">
      <dgm:prSet presAssocID="{120A1ADD-2A0A-4AAE-B955-1A79DA5671E9}" presName="sibTrans" presStyleLbl="sibTrans2D1" presStyleIdx="2" presStyleCnt="5"/>
      <dgm:spPr/>
    </dgm:pt>
    <dgm:pt modelId="{C1CEA146-C369-463C-B531-AC3DB11B635C}" type="pres">
      <dgm:prSet presAssocID="{8714B481-12CB-4471-B08F-AF93ACF69DF2}" presName="node" presStyleLbl="node1" presStyleIdx="3" presStyleCnt="5" custScaleX="128432" custScaleY="113715">
        <dgm:presLayoutVars>
          <dgm:bulletEnabled val="1"/>
        </dgm:presLayoutVars>
      </dgm:prSet>
      <dgm:spPr/>
    </dgm:pt>
    <dgm:pt modelId="{40F48F52-19B9-471A-938E-A3E67D396FCB}" type="pres">
      <dgm:prSet presAssocID="{8714B481-12CB-4471-B08F-AF93ACF69DF2}" presName="dummy" presStyleCnt="0"/>
      <dgm:spPr/>
    </dgm:pt>
    <dgm:pt modelId="{18AE4D52-1045-4FE9-9D4F-1A9B6E8510AB}" type="pres">
      <dgm:prSet presAssocID="{203BE5F0-237F-4557-B41E-E2DEDE5616DF}" presName="sibTrans" presStyleLbl="sibTrans2D1" presStyleIdx="3" presStyleCnt="5"/>
      <dgm:spPr/>
    </dgm:pt>
    <dgm:pt modelId="{AC31C2B1-7139-4DE0-A73C-D1852355732E}" type="pres">
      <dgm:prSet presAssocID="{5BABFB24-87D5-42C0-99CC-6B533CFD33C0}" presName="node" presStyleLbl="node1" presStyleIdx="4" presStyleCnt="5" custScaleX="117364" custScaleY="95454">
        <dgm:presLayoutVars>
          <dgm:bulletEnabled val="1"/>
        </dgm:presLayoutVars>
      </dgm:prSet>
      <dgm:spPr/>
    </dgm:pt>
    <dgm:pt modelId="{DF5DE811-974C-42B5-9061-8BD7C16D356D}" type="pres">
      <dgm:prSet presAssocID="{5BABFB24-87D5-42C0-99CC-6B533CFD33C0}" presName="dummy" presStyleCnt="0"/>
      <dgm:spPr/>
    </dgm:pt>
    <dgm:pt modelId="{C12A04CD-8E65-4A4A-8CAF-86C164F19E5F}" type="pres">
      <dgm:prSet presAssocID="{CD47EDCB-91B1-4034-93D5-0A3DC8385106}" presName="sibTrans" presStyleLbl="sibTrans2D1" presStyleIdx="4" presStyleCnt="5"/>
      <dgm:spPr/>
    </dgm:pt>
  </dgm:ptLst>
  <dgm:cxnLst>
    <dgm:cxn modelId="{C1CA430B-98E1-4B5B-9D3E-851B97DAC70D}" type="presOf" srcId="{5BABFB24-87D5-42C0-99CC-6B533CFD33C0}" destId="{AC31C2B1-7139-4DE0-A73C-D1852355732E}" srcOrd="0" destOrd="0" presId="urn:microsoft.com/office/officeart/2005/8/layout/radial6"/>
    <dgm:cxn modelId="{3301450E-CE6C-4DD6-A541-CBB5E2802536}" type="presOf" srcId="{FC6E25D1-D098-4191-937A-3FEAD15DBA3D}" destId="{5E2E77FA-76AD-4CE3-98F7-0C9B30B56A64}" srcOrd="0" destOrd="0" presId="urn:microsoft.com/office/officeart/2005/8/layout/radial6"/>
    <dgm:cxn modelId="{4C976511-2934-41D5-B9B9-441C6BDE525A}" type="presOf" srcId="{3B950749-B0EC-4417-8A40-3885B5D6E1A2}" destId="{5806AF44-06C7-4736-9DFC-A3B3D16AC2F5}" srcOrd="0" destOrd="0" presId="urn:microsoft.com/office/officeart/2005/8/layout/radial6"/>
    <dgm:cxn modelId="{99AE9C11-68F5-48B5-8DB5-4EF9A039ED92}" srcId="{475E7266-9E80-4611-88D5-D89B7F68A3A2}" destId="{7F73A237-7389-4494-838C-FC193E93A065}" srcOrd="0" destOrd="0" parTransId="{307577D7-B160-4D22-8F46-A79AEA1946E9}" sibTransId="{FC6E25D1-D098-4191-937A-3FEAD15DBA3D}"/>
    <dgm:cxn modelId="{9FF63D15-CB00-421C-9216-D6A710E7ED32}" srcId="{475E7266-9E80-4611-88D5-D89B7F68A3A2}" destId="{8714B481-12CB-4471-B08F-AF93ACF69DF2}" srcOrd="3" destOrd="0" parTransId="{C1A96C8F-A4D5-4173-953E-DE88DECD9FB6}" sibTransId="{203BE5F0-237F-4557-B41E-E2DEDE5616DF}"/>
    <dgm:cxn modelId="{77F7EE15-DD97-418D-9FDB-CE107D3FC4A0}" srcId="{475E7266-9E80-4611-88D5-D89B7F68A3A2}" destId="{53D63975-9FCB-424A-A5AB-D2CA5C31731C}" srcOrd="1" destOrd="0" parTransId="{C0A2D932-A0C7-4886-A6B7-5B156920B7B1}" sibTransId="{D8AA60D4-AB9E-42F2-9B9A-40297C6C54EB}"/>
    <dgm:cxn modelId="{C00F931C-3710-48A4-B33B-8D9E2880AF49}" type="presOf" srcId="{8714B481-12CB-4471-B08F-AF93ACF69DF2}" destId="{C1CEA146-C369-463C-B531-AC3DB11B635C}" srcOrd="0" destOrd="0" presId="urn:microsoft.com/office/officeart/2005/8/layout/radial6"/>
    <dgm:cxn modelId="{2E9C9827-EA4B-4937-B2B2-D763AE65AA45}" type="presOf" srcId="{CD47EDCB-91B1-4034-93D5-0A3DC8385106}" destId="{C12A04CD-8E65-4A4A-8CAF-86C164F19E5F}" srcOrd="0" destOrd="0" presId="urn:microsoft.com/office/officeart/2005/8/layout/radial6"/>
    <dgm:cxn modelId="{84504E29-A625-44F3-977E-234878F07A5E}" srcId="{3B950749-B0EC-4417-8A40-3885B5D6E1A2}" destId="{475E7266-9E80-4611-88D5-D89B7F68A3A2}" srcOrd="0" destOrd="0" parTransId="{926EC2BA-58E2-4737-80F1-68D0939960AB}" sibTransId="{822C89F1-C644-4398-B823-F233D6F74F05}"/>
    <dgm:cxn modelId="{7ADD3534-7546-428F-8480-48721AF5023E}" type="presOf" srcId="{203BE5F0-237F-4557-B41E-E2DEDE5616DF}" destId="{18AE4D52-1045-4FE9-9D4F-1A9B6E8510AB}" srcOrd="0" destOrd="0" presId="urn:microsoft.com/office/officeart/2005/8/layout/radial6"/>
    <dgm:cxn modelId="{BC084469-B069-4B8E-BB58-F43E45592A59}" srcId="{3B950749-B0EC-4417-8A40-3885B5D6E1A2}" destId="{779BFDC9-6028-4B43-8EDF-5C3FE8D85226}" srcOrd="1" destOrd="0" parTransId="{FA787CBD-E22E-4775-A7BD-3CE4281B6E26}" sibTransId="{DD0D2D3D-D27F-4D07-AE62-2AFECEB6D3A5}"/>
    <dgm:cxn modelId="{C99EC975-1A79-42AB-ADAB-80DC74C40B3C}" type="presOf" srcId="{7F73A237-7389-4494-838C-FC193E93A065}" destId="{E3BAD36D-2555-4425-94E6-4096114A0B33}" srcOrd="0" destOrd="0" presId="urn:microsoft.com/office/officeart/2005/8/layout/radial6"/>
    <dgm:cxn modelId="{70EDE1B2-9959-4D65-A455-9464D9E697F9}" srcId="{475E7266-9E80-4611-88D5-D89B7F68A3A2}" destId="{5BABFB24-87D5-42C0-99CC-6B533CFD33C0}" srcOrd="4" destOrd="0" parTransId="{D6877D52-607F-4CEE-AEB3-8C2C5BCB58B2}" sibTransId="{CD47EDCB-91B1-4034-93D5-0A3DC8385106}"/>
    <dgm:cxn modelId="{38D842CE-1195-4C66-AD63-6E2B2A815902}" type="presOf" srcId="{120A1ADD-2A0A-4AAE-B955-1A79DA5671E9}" destId="{D2FF00A2-44CB-457B-86BE-FEDADCE09675}" srcOrd="0" destOrd="0" presId="urn:microsoft.com/office/officeart/2005/8/layout/radial6"/>
    <dgm:cxn modelId="{024274DA-CD39-424E-B642-58A9B18EC4F4}" type="presOf" srcId="{D8AA60D4-AB9E-42F2-9B9A-40297C6C54EB}" destId="{44EBDCBB-1E3C-4E09-8278-D2AD3F81CAB6}" srcOrd="0" destOrd="0" presId="urn:microsoft.com/office/officeart/2005/8/layout/radial6"/>
    <dgm:cxn modelId="{4142DBDC-E7FB-45F4-9B8F-FA683162F1C9}" type="presOf" srcId="{53D63975-9FCB-424A-A5AB-D2CA5C31731C}" destId="{C02342E9-6EE4-421E-96C2-37AEC6AA4A92}" srcOrd="0" destOrd="0" presId="urn:microsoft.com/office/officeart/2005/8/layout/radial6"/>
    <dgm:cxn modelId="{D42C44E7-690A-4C91-82CE-E683C106E903}" type="presOf" srcId="{E5F547DD-45FB-4D5C-85EC-09A26DEEE65D}" destId="{BD7CD4BE-17D2-44AD-862F-214A03E9C06E}" srcOrd="0" destOrd="0" presId="urn:microsoft.com/office/officeart/2005/8/layout/radial6"/>
    <dgm:cxn modelId="{335DFFEE-AF14-41D7-88E7-7D63E801163F}" srcId="{475E7266-9E80-4611-88D5-D89B7F68A3A2}" destId="{E5F547DD-45FB-4D5C-85EC-09A26DEEE65D}" srcOrd="2" destOrd="0" parTransId="{FE8CDEC6-E30E-401E-B53F-623BD6559F65}" sibTransId="{120A1ADD-2A0A-4AAE-B955-1A79DA5671E9}"/>
    <dgm:cxn modelId="{337C2DF5-C0E0-4783-BC15-3F6038DECC94}" type="presOf" srcId="{475E7266-9E80-4611-88D5-D89B7F68A3A2}" destId="{4C01EED8-76B1-4BC7-8585-59E3F95FAE9A}" srcOrd="0" destOrd="0" presId="urn:microsoft.com/office/officeart/2005/8/layout/radial6"/>
    <dgm:cxn modelId="{E8F84E5F-25A0-4DE1-808A-A0E1375FDD16}" type="presParOf" srcId="{5806AF44-06C7-4736-9DFC-A3B3D16AC2F5}" destId="{4C01EED8-76B1-4BC7-8585-59E3F95FAE9A}" srcOrd="0" destOrd="0" presId="urn:microsoft.com/office/officeart/2005/8/layout/radial6"/>
    <dgm:cxn modelId="{9B4AB77E-CBDF-4C28-BE42-6C712F3AC88C}" type="presParOf" srcId="{5806AF44-06C7-4736-9DFC-A3B3D16AC2F5}" destId="{E3BAD36D-2555-4425-94E6-4096114A0B33}" srcOrd="1" destOrd="0" presId="urn:microsoft.com/office/officeart/2005/8/layout/radial6"/>
    <dgm:cxn modelId="{1FE7E2A4-AE9A-4E86-9409-7449B57A76D5}" type="presParOf" srcId="{5806AF44-06C7-4736-9DFC-A3B3D16AC2F5}" destId="{A5940A6D-AFA1-429A-BC4A-0738C0E0B8DC}" srcOrd="2" destOrd="0" presId="urn:microsoft.com/office/officeart/2005/8/layout/radial6"/>
    <dgm:cxn modelId="{C422D1C7-3F8D-4983-8474-550DB3FB665B}" type="presParOf" srcId="{5806AF44-06C7-4736-9DFC-A3B3D16AC2F5}" destId="{5E2E77FA-76AD-4CE3-98F7-0C9B30B56A64}" srcOrd="3" destOrd="0" presId="urn:microsoft.com/office/officeart/2005/8/layout/radial6"/>
    <dgm:cxn modelId="{56041E01-208F-401C-88B1-40CBE290537F}" type="presParOf" srcId="{5806AF44-06C7-4736-9DFC-A3B3D16AC2F5}" destId="{C02342E9-6EE4-421E-96C2-37AEC6AA4A92}" srcOrd="4" destOrd="0" presId="urn:microsoft.com/office/officeart/2005/8/layout/radial6"/>
    <dgm:cxn modelId="{7AF1B655-E0B3-46EC-AFC6-1C5EA4DC1E46}" type="presParOf" srcId="{5806AF44-06C7-4736-9DFC-A3B3D16AC2F5}" destId="{BECEC44E-8454-400D-85D3-A4A26F3AFF39}" srcOrd="5" destOrd="0" presId="urn:microsoft.com/office/officeart/2005/8/layout/radial6"/>
    <dgm:cxn modelId="{BD6ED10C-66E7-4B25-9FB5-E3C4823C1A1F}" type="presParOf" srcId="{5806AF44-06C7-4736-9DFC-A3B3D16AC2F5}" destId="{44EBDCBB-1E3C-4E09-8278-D2AD3F81CAB6}" srcOrd="6" destOrd="0" presId="urn:microsoft.com/office/officeart/2005/8/layout/radial6"/>
    <dgm:cxn modelId="{47E56B6A-27E6-45C8-9AF6-565BDE4C6CF5}" type="presParOf" srcId="{5806AF44-06C7-4736-9DFC-A3B3D16AC2F5}" destId="{BD7CD4BE-17D2-44AD-862F-214A03E9C06E}" srcOrd="7" destOrd="0" presId="urn:microsoft.com/office/officeart/2005/8/layout/radial6"/>
    <dgm:cxn modelId="{47F1B09D-47E3-4848-99B4-3D7FDF68802F}" type="presParOf" srcId="{5806AF44-06C7-4736-9DFC-A3B3D16AC2F5}" destId="{55CDA3C1-D877-44BD-A127-91AEB30A19C5}" srcOrd="8" destOrd="0" presId="urn:microsoft.com/office/officeart/2005/8/layout/radial6"/>
    <dgm:cxn modelId="{312E6FEB-AC5F-4DE4-BB79-5264A1B8ECC2}" type="presParOf" srcId="{5806AF44-06C7-4736-9DFC-A3B3D16AC2F5}" destId="{D2FF00A2-44CB-457B-86BE-FEDADCE09675}" srcOrd="9" destOrd="0" presId="urn:microsoft.com/office/officeart/2005/8/layout/radial6"/>
    <dgm:cxn modelId="{6D3F64E7-D3D4-440C-AC70-D93C2881B009}" type="presParOf" srcId="{5806AF44-06C7-4736-9DFC-A3B3D16AC2F5}" destId="{C1CEA146-C369-463C-B531-AC3DB11B635C}" srcOrd="10" destOrd="0" presId="urn:microsoft.com/office/officeart/2005/8/layout/radial6"/>
    <dgm:cxn modelId="{8644EBB3-CB5F-4753-9410-DEEC470B1A21}" type="presParOf" srcId="{5806AF44-06C7-4736-9DFC-A3B3D16AC2F5}" destId="{40F48F52-19B9-471A-938E-A3E67D396FCB}" srcOrd="11" destOrd="0" presId="urn:microsoft.com/office/officeart/2005/8/layout/radial6"/>
    <dgm:cxn modelId="{9CEFF61C-D31A-47CF-9DFD-6E2BECA85108}" type="presParOf" srcId="{5806AF44-06C7-4736-9DFC-A3B3D16AC2F5}" destId="{18AE4D52-1045-4FE9-9D4F-1A9B6E8510AB}" srcOrd="12" destOrd="0" presId="urn:microsoft.com/office/officeart/2005/8/layout/radial6"/>
    <dgm:cxn modelId="{036DF72F-032A-4C1E-B0AB-54CE3B091AAD}" type="presParOf" srcId="{5806AF44-06C7-4736-9DFC-A3B3D16AC2F5}" destId="{AC31C2B1-7139-4DE0-A73C-D1852355732E}" srcOrd="13" destOrd="0" presId="urn:microsoft.com/office/officeart/2005/8/layout/radial6"/>
    <dgm:cxn modelId="{D755F293-B624-47A4-B700-5D660B3A11A5}" type="presParOf" srcId="{5806AF44-06C7-4736-9DFC-A3B3D16AC2F5}" destId="{DF5DE811-974C-42B5-9061-8BD7C16D356D}" srcOrd="14" destOrd="0" presId="urn:microsoft.com/office/officeart/2005/8/layout/radial6"/>
    <dgm:cxn modelId="{EAA4F493-25BC-4F62-B290-3636462F6681}" type="presParOf" srcId="{5806AF44-06C7-4736-9DFC-A3B3D16AC2F5}" destId="{C12A04CD-8E65-4A4A-8CAF-86C164F19E5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04CD-8E65-4A4A-8CAF-86C164F19E5F}">
      <dsp:nvSpPr>
        <dsp:cNvPr id="0" name=""/>
        <dsp:cNvSpPr/>
      </dsp:nvSpPr>
      <dsp:spPr>
        <a:xfrm>
          <a:off x="1818355" y="530362"/>
          <a:ext cx="3705427" cy="370542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E4D52-1045-4FE9-9D4F-1A9B6E8510AB}">
      <dsp:nvSpPr>
        <dsp:cNvPr id="0" name=""/>
        <dsp:cNvSpPr/>
      </dsp:nvSpPr>
      <dsp:spPr>
        <a:xfrm>
          <a:off x="1818355" y="530362"/>
          <a:ext cx="3705427" cy="370542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F00A2-44CB-457B-86BE-FEDADCE09675}">
      <dsp:nvSpPr>
        <dsp:cNvPr id="0" name=""/>
        <dsp:cNvSpPr/>
      </dsp:nvSpPr>
      <dsp:spPr>
        <a:xfrm>
          <a:off x="1818355" y="530362"/>
          <a:ext cx="3705427" cy="370542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BDCBB-1E3C-4E09-8278-D2AD3F81CAB6}">
      <dsp:nvSpPr>
        <dsp:cNvPr id="0" name=""/>
        <dsp:cNvSpPr/>
      </dsp:nvSpPr>
      <dsp:spPr>
        <a:xfrm>
          <a:off x="1818355" y="530362"/>
          <a:ext cx="3705427" cy="370542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E77FA-76AD-4CE3-98F7-0C9B30B56A64}">
      <dsp:nvSpPr>
        <dsp:cNvPr id="0" name=""/>
        <dsp:cNvSpPr/>
      </dsp:nvSpPr>
      <dsp:spPr>
        <a:xfrm>
          <a:off x="1818355" y="530362"/>
          <a:ext cx="3705427" cy="370542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71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1EED8-76B1-4BC7-8585-59E3F95FAE9A}">
      <dsp:nvSpPr>
        <dsp:cNvPr id="0" name=""/>
        <dsp:cNvSpPr/>
      </dsp:nvSpPr>
      <dsp:spPr>
        <a:xfrm>
          <a:off x="2670029" y="1476226"/>
          <a:ext cx="1950537" cy="1705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FORMULACIÓN DE CRITERIOS DE EVALUACIÓN</a:t>
          </a:r>
          <a:endParaRPr lang="es-PE" sz="12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955679" y="1725987"/>
        <a:ext cx="1379237" cy="1205955"/>
      </dsp:txXfrm>
    </dsp:sp>
    <dsp:sp modelId="{E3BAD36D-2555-4425-94E6-4096114A0B33}">
      <dsp:nvSpPr>
        <dsp:cNvPr id="0" name=""/>
        <dsp:cNvSpPr/>
      </dsp:nvSpPr>
      <dsp:spPr>
        <a:xfrm>
          <a:off x="2846547" y="-23576"/>
          <a:ext cx="1649043" cy="1193834"/>
        </a:xfrm>
        <a:prstGeom prst="ellipse">
          <a:avLst/>
        </a:prstGeom>
        <a:solidFill>
          <a:srgbClr val="FFFF0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Identificar y analizar la competencia a desarrollar</a:t>
          </a:r>
          <a:endParaRPr lang="es-PE" sz="14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088044" y="151257"/>
        <a:ext cx="1166049" cy="844168"/>
      </dsp:txXfrm>
    </dsp:sp>
    <dsp:sp modelId="{C02342E9-6EE4-421E-96C2-37AEC6AA4A92}">
      <dsp:nvSpPr>
        <dsp:cNvPr id="0" name=""/>
        <dsp:cNvSpPr/>
      </dsp:nvSpPr>
      <dsp:spPr>
        <a:xfrm>
          <a:off x="4680501" y="1202703"/>
          <a:ext cx="1423456" cy="1242267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  <a:latin typeface="Bookman Old Style" panose="02050604050505020204" pitchFamily="18" charset="0"/>
            </a:rPr>
            <a:t>Analizar el estándar de aprendizaje (desempeños complejos)</a:t>
          </a:r>
          <a:endParaRPr lang="es-PE" sz="11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888961" y="1384629"/>
        <a:ext cx="1006536" cy="878415"/>
      </dsp:txXfrm>
    </dsp:sp>
    <dsp:sp modelId="{BD7CD4BE-17D2-44AD-862F-214A03E9C06E}">
      <dsp:nvSpPr>
        <dsp:cNvPr id="0" name=""/>
        <dsp:cNvSpPr/>
      </dsp:nvSpPr>
      <dsp:spPr>
        <a:xfrm>
          <a:off x="3926298" y="3183381"/>
          <a:ext cx="1617012" cy="1327603"/>
        </a:xfrm>
        <a:prstGeom prst="ellipse">
          <a:avLst/>
        </a:prstGeom>
        <a:solidFill>
          <a:srgbClr val="00B05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  <a:latin typeface="Bookman Old Style" panose="02050604050505020204" pitchFamily="18" charset="0"/>
            </a:rPr>
            <a:t>Contrastar el estándar con los desempeños de grado (determinar el nivel de complejidad)</a:t>
          </a:r>
          <a:endParaRPr lang="es-PE" sz="11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163104" y="3377804"/>
        <a:ext cx="1143400" cy="938757"/>
      </dsp:txXfrm>
    </dsp:sp>
    <dsp:sp modelId="{C1CEA146-C369-463C-B531-AC3DB11B635C}">
      <dsp:nvSpPr>
        <dsp:cNvPr id="0" name=""/>
        <dsp:cNvSpPr/>
      </dsp:nvSpPr>
      <dsp:spPr>
        <a:xfrm>
          <a:off x="1840700" y="3168399"/>
          <a:ext cx="1533265" cy="1357568"/>
        </a:xfrm>
        <a:prstGeom prst="ellipse">
          <a:avLst/>
        </a:prstGeom>
        <a:solidFill>
          <a:srgbClr val="0070C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  <a:latin typeface="Bookman Old Style" panose="02050604050505020204" pitchFamily="18" charset="0"/>
            </a:rPr>
            <a:t>Identificar el propósito, reto (contextualizar los criterios)</a:t>
          </a:r>
          <a:endParaRPr lang="es-PE" sz="11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065241" y="3367210"/>
        <a:ext cx="1084183" cy="959946"/>
      </dsp:txXfrm>
    </dsp:sp>
    <dsp:sp modelId="{AC31C2B1-7139-4DE0-A73C-D1852355732E}">
      <dsp:nvSpPr>
        <dsp:cNvPr id="0" name=""/>
        <dsp:cNvSpPr/>
      </dsp:nvSpPr>
      <dsp:spPr>
        <a:xfrm>
          <a:off x="1249342" y="1254055"/>
          <a:ext cx="1401131" cy="1139562"/>
        </a:xfrm>
        <a:prstGeom prst="ellipse">
          <a:avLst/>
        </a:prstGeom>
        <a:solidFill>
          <a:srgbClr val="FF6565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Describir el criterio de evaluación</a:t>
          </a:r>
          <a:endParaRPr lang="es-PE" sz="14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454533" y="1420940"/>
        <a:ext cx="990749" cy="805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78C4-B77D-464E-ACA9-59AEA6D99453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5B46-7E79-4492-BE70-32F1CA7F120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904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341862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4962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838902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37598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15768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81736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231352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670767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9931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843495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78399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75E8-F952-45FF-ACA4-8748BE8E2AF7}" type="datetimeFigureOut">
              <a:rPr lang="es-PE" smtClean="0"/>
              <a:t>13/10/2021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3E56-2B3A-4E27-A65D-1C847A431C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779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E84423A-821E-49A2-8A9F-EC081D6F65F2}"/>
              </a:ext>
            </a:extLst>
          </p:cNvPr>
          <p:cNvSpPr/>
          <p:nvPr/>
        </p:nvSpPr>
        <p:spPr>
          <a:xfrm>
            <a:off x="2440722" y="1854201"/>
            <a:ext cx="8521700" cy="28163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IV TALLER DE FORTALECIMIENTO DE COMPETENCIAS PEDAGÓGICAS DE DOCENTES Y DIRECTIVOS</a:t>
            </a:r>
          </a:p>
          <a:p>
            <a:pPr algn="ctr"/>
            <a:r>
              <a:rPr lang="es-ES" sz="3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 LA UGEL VILCAS HUAMÁN</a:t>
            </a:r>
            <a:endParaRPr lang="es-PE" sz="3200" b="1" dirty="0">
              <a:solidFill>
                <a:schemeClr val="accent6">
                  <a:lumMod val="50000"/>
                </a:schemeClr>
              </a:solidFill>
              <a:latin typeface="Gill Sans Ultra Bold" panose="020B0A02020104020203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17E94F6-B0FE-4315-AD78-0D4BA6ADE23E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AAF4EB7-12AE-4963-A7B9-2EA7D504C376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</a:rPr>
                <a:t>Área : Educación Física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BBE15CC-6714-4AFB-BF41-4AA3EB4D9DF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03C7C0A-903A-4F18-B544-BBA0CAEF6CB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0225499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ángulo redondeado 1">
            <a:extLst>
              <a:ext uri="{FF2B5EF4-FFF2-40B4-BE49-F238E27FC236}">
                <a16:creationId xmlns:a16="http://schemas.microsoft.com/office/drawing/2014/main" id="{C0CAC35E-6B14-4356-9109-3219D1A7B4C3}"/>
              </a:ext>
            </a:extLst>
          </p:cNvPr>
          <p:cNvSpPr/>
          <p:nvPr/>
        </p:nvSpPr>
        <p:spPr>
          <a:xfrm>
            <a:off x="1394531" y="2883390"/>
            <a:ext cx="1772511" cy="2105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Comunica los propósitos de aprendizaje y los criterios de evaluación</a:t>
            </a:r>
          </a:p>
        </p:txBody>
      </p:sp>
      <p:sp>
        <p:nvSpPr>
          <p:cNvPr id="23" name="Rectángulo redondeado 3">
            <a:extLst>
              <a:ext uri="{FF2B5EF4-FFF2-40B4-BE49-F238E27FC236}">
                <a16:creationId xmlns:a16="http://schemas.microsoft.com/office/drawing/2014/main" id="{48D16B0A-8D1F-4D49-A45C-6F71F1954B47}"/>
              </a:ext>
            </a:extLst>
          </p:cNvPr>
          <p:cNvSpPr/>
          <p:nvPr/>
        </p:nvSpPr>
        <p:spPr>
          <a:xfrm>
            <a:off x="1394531" y="1371996"/>
            <a:ext cx="7070464" cy="542260"/>
          </a:xfrm>
          <a:prstGeom prst="roundRect">
            <a:avLst/>
          </a:prstGeom>
          <a:solidFill>
            <a:srgbClr val="002060"/>
          </a:solidFill>
          <a:ln w="222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EVALUACIÓN PARA EL APRENDIZAJE</a:t>
            </a:r>
          </a:p>
        </p:txBody>
      </p:sp>
      <p:sp>
        <p:nvSpPr>
          <p:cNvPr id="24" name="Rectángulo redondeado 7">
            <a:extLst>
              <a:ext uri="{FF2B5EF4-FFF2-40B4-BE49-F238E27FC236}">
                <a16:creationId xmlns:a16="http://schemas.microsoft.com/office/drawing/2014/main" id="{EC5BA1FB-AEFA-42A7-8F26-7E27F4AEAD0A}"/>
              </a:ext>
            </a:extLst>
          </p:cNvPr>
          <p:cNvSpPr/>
          <p:nvPr/>
        </p:nvSpPr>
        <p:spPr>
          <a:xfrm>
            <a:off x="3336740" y="2887619"/>
            <a:ext cx="1481471" cy="2105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Recoge evidencias</a:t>
            </a:r>
          </a:p>
        </p:txBody>
      </p:sp>
      <p:sp>
        <p:nvSpPr>
          <p:cNvPr id="25" name="Rectángulo redondeado 8">
            <a:extLst>
              <a:ext uri="{FF2B5EF4-FFF2-40B4-BE49-F238E27FC236}">
                <a16:creationId xmlns:a16="http://schemas.microsoft.com/office/drawing/2014/main" id="{E5BACD97-2F25-4AD6-9EB7-67B70D607457}"/>
              </a:ext>
            </a:extLst>
          </p:cNvPr>
          <p:cNvSpPr/>
          <p:nvPr/>
        </p:nvSpPr>
        <p:spPr>
          <a:xfrm>
            <a:off x="4971945" y="2909776"/>
            <a:ext cx="1492100" cy="2105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Analiza, interpreta y valora las evidencias</a:t>
            </a:r>
          </a:p>
        </p:txBody>
      </p:sp>
      <p:sp>
        <p:nvSpPr>
          <p:cNvPr id="26" name="Rectángulo redondeado 9">
            <a:extLst>
              <a:ext uri="{FF2B5EF4-FFF2-40B4-BE49-F238E27FC236}">
                <a16:creationId xmlns:a16="http://schemas.microsoft.com/office/drawing/2014/main" id="{458EBC40-D65F-4D78-A9AF-DAA74AF93269}"/>
              </a:ext>
            </a:extLst>
          </p:cNvPr>
          <p:cNvSpPr/>
          <p:nvPr/>
        </p:nvSpPr>
        <p:spPr>
          <a:xfrm>
            <a:off x="6588794" y="2903578"/>
            <a:ext cx="1876201" cy="21052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Retroalimenta y reajusta el proceso de enseñanza</a:t>
            </a:r>
          </a:p>
        </p:txBody>
      </p:sp>
      <p:sp>
        <p:nvSpPr>
          <p:cNvPr id="27" name="Rectángulo redondeado 10">
            <a:extLst>
              <a:ext uri="{FF2B5EF4-FFF2-40B4-BE49-F238E27FC236}">
                <a16:creationId xmlns:a16="http://schemas.microsoft.com/office/drawing/2014/main" id="{D6B1A975-FE7A-455B-855B-F4DAC0BBCF9C}"/>
              </a:ext>
            </a:extLst>
          </p:cNvPr>
          <p:cNvSpPr/>
          <p:nvPr/>
        </p:nvSpPr>
        <p:spPr>
          <a:xfrm>
            <a:off x="8588271" y="2903578"/>
            <a:ext cx="1368058" cy="2105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Califica</a:t>
            </a:r>
          </a:p>
        </p:txBody>
      </p:sp>
      <p:sp>
        <p:nvSpPr>
          <p:cNvPr id="28" name="Rectángulo redondeado 11">
            <a:extLst>
              <a:ext uri="{FF2B5EF4-FFF2-40B4-BE49-F238E27FC236}">
                <a16:creationId xmlns:a16="http://schemas.microsoft.com/office/drawing/2014/main" id="{CD413178-D8A6-48F5-80F0-CC471C772AD5}"/>
              </a:ext>
            </a:extLst>
          </p:cNvPr>
          <p:cNvSpPr/>
          <p:nvPr/>
        </p:nvSpPr>
        <p:spPr>
          <a:xfrm>
            <a:off x="10095348" y="2903578"/>
            <a:ext cx="1616148" cy="2105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Informa el progreso del aprendizaje</a:t>
            </a:r>
          </a:p>
        </p:txBody>
      </p:sp>
      <p:sp>
        <p:nvSpPr>
          <p:cNvPr id="29" name="Rectángulo redondeado 12">
            <a:extLst>
              <a:ext uri="{FF2B5EF4-FFF2-40B4-BE49-F238E27FC236}">
                <a16:creationId xmlns:a16="http://schemas.microsoft.com/office/drawing/2014/main" id="{09B931AE-D9F7-4F5D-9CC6-57A9BD87A36C}"/>
              </a:ext>
            </a:extLst>
          </p:cNvPr>
          <p:cNvSpPr/>
          <p:nvPr/>
        </p:nvSpPr>
        <p:spPr>
          <a:xfrm>
            <a:off x="2646707" y="531628"/>
            <a:ext cx="8436938" cy="6379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rgbClr val="002060"/>
                </a:solidFill>
              </a:rPr>
              <a:t>PASOS A SEGUIR POR EL DOCENTE EN LA EVALUACIÓN</a:t>
            </a:r>
          </a:p>
        </p:txBody>
      </p:sp>
      <p:sp>
        <p:nvSpPr>
          <p:cNvPr id="30" name="Rectángulo redondeado 13">
            <a:extLst>
              <a:ext uri="{FF2B5EF4-FFF2-40B4-BE49-F238E27FC236}">
                <a16:creationId xmlns:a16="http://schemas.microsoft.com/office/drawing/2014/main" id="{6B1499DF-19CC-4B72-8BE0-B84882319105}"/>
              </a:ext>
            </a:extLst>
          </p:cNvPr>
          <p:cNvSpPr/>
          <p:nvPr/>
        </p:nvSpPr>
        <p:spPr>
          <a:xfrm>
            <a:off x="1394531" y="5977272"/>
            <a:ext cx="10316965" cy="542260"/>
          </a:xfrm>
          <a:prstGeom prst="roundRect">
            <a:avLst/>
          </a:prstGeom>
          <a:solidFill>
            <a:srgbClr val="002060"/>
          </a:solidFill>
          <a:ln w="222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EVALUACIÓN DEL APRENDIZAJE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7E385DE-D946-4458-9D4A-21237D90C753}"/>
              </a:ext>
            </a:extLst>
          </p:cNvPr>
          <p:cNvCxnSpPr>
            <a:stCxn id="30" idx="0"/>
          </p:cNvCxnSpPr>
          <p:nvPr/>
        </p:nvCxnSpPr>
        <p:spPr>
          <a:xfrm flipH="1" flipV="1">
            <a:off x="2976252" y="4995086"/>
            <a:ext cx="3576762" cy="982186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407F2782-4D26-4F41-A29D-805DB33A470B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4709944" y="5021472"/>
            <a:ext cx="1843070" cy="95580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334F1CF6-D2DA-475D-B578-6FFBFCF3285B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975945" y="5035210"/>
            <a:ext cx="577069" cy="94206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8E805040-3254-40FE-A43B-B6B611DCD7F4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6553014" y="5015274"/>
            <a:ext cx="2188171" cy="96199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75BF8390-B49B-4526-B1AC-68AA576C7087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6553014" y="5035210"/>
            <a:ext cx="3727872" cy="94206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23" idx="2"/>
          </p:cNvCxnSpPr>
          <p:nvPr/>
        </p:nvCxnSpPr>
        <p:spPr>
          <a:xfrm flipH="1">
            <a:off x="2434975" y="1914256"/>
            <a:ext cx="2494788" cy="969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23" idx="2"/>
            <a:endCxn id="24" idx="0"/>
          </p:cNvCxnSpPr>
          <p:nvPr/>
        </p:nvCxnSpPr>
        <p:spPr>
          <a:xfrm flipH="1">
            <a:off x="4077476" y="1914256"/>
            <a:ext cx="852287" cy="973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23" idx="2"/>
            <a:endCxn id="25" idx="0"/>
          </p:cNvCxnSpPr>
          <p:nvPr/>
        </p:nvCxnSpPr>
        <p:spPr>
          <a:xfrm>
            <a:off x="4929763" y="1914256"/>
            <a:ext cx="788232" cy="995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23" idx="2"/>
            <a:endCxn id="26" idx="0"/>
          </p:cNvCxnSpPr>
          <p:nvPr/>
        </p:nvCxnSpPr>
        <p:spPr>
          <a:xfrm>
            <a:off x="4929763" y="1914256"/>
            <a:ext cx="2597132" cy="989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05878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60102"/>
              </p:ext>
            </p:extLst>
          </p:nvPr>
        </p:nvGraphicFramePr>
        <p:xfrm>
          <a:off x="1403310" y="1101816"/>
          <a:ext cx="1431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889">
                  <a:extLst>
                    <a:ext uri="{9D8B030D-6E8A-4147-A177-3AD203B41FA5}">
                      <a16:colId xmlns:a16="http://schemas.microsoft.com/office/drawing/2014/main" val="1193859467"/>
                    </a:ext>
                  </a:extLst>
                </a:gridCol>
                <a:gridCol w="715889">
                  <a:extLst>
                    <a:ext uri="{9D8B030D-6E8A-4147-A177-3AD203B41FA5}">
                      <a16:colId xmlns:a16="http://schemas.microsoft.com/office/drawing/2014/main" val="3204253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ENE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FEB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33863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 redondeado 1"/>
          <p:cNvSpPr/>
          <p:nvPr/>
        </p:nvSpPr>
        <p:spPr>
          <a:xfrm>
            <a:off x="2119199" y="452244"/>
            <a:ext cx="9105480" cy="3795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PROCESO DE EVALUACIÓN - PROMOCIÓN GUIADA – PERIODOS PEDAGÓGICOS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58279"/>
              </p:ext>
            </p:extLst>
          </p:nvPr>
        </p:nvGraphicFramePr>
        <p:xfrm>
          <a:off x="2813824" y="1101818"/>
          <a:ext cx="91054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992">
                  <a:extLst>
                    <a:ext uri="{9D8B030D-6E8A-4147-A177-3AD203B41FA5}">
                      <a16:colId xmlns:a16="http://schemas.microsoft.com/office/drawing/2014/main" val="1193859467"/>
                    </a:ext>
                  </a:extLst>
                </a:gridCol>
                <a:gridCol w="927992">
                  <a:extLst>
                    <a:ext uri="{9D8B030D-6E8A-4147-A177-3AD203B41FA5}">
                      <a16:colId xmlns:a16="http://schemas.microsoft.com/office/drawing/2014/main" val="3204253320"/>
                    </a:ext>
                  </a:extLst>
                </a:gridCol>
                <a:gridCol w="927992">
                  <a:extLst>
                    <a:ext uri="{9D8B030D-6E8A-4147-A177-3AD203B41FA5}">
                      <a16:colId xmlns:a16="http://schemas.microsoft.com/office/drawing/2014/main" val="920480563"/>
                    </a:ext>
                  </a:extLst>
                </a:gridCol>
                <a:gridCol w="927992">
                  <a:extLst>
                    <a:ext uri="{9D8B030D-6E8A-4147-A177-3AD203B41FA5}">
                      <a16:colId xmlns:a16="http://schemas.microsoft.com/office/drawing/2014/main" val="2364056245"/>
                    </a:ext>
                  </a:extLst>
                </a:gridCol>
                <a:gridCol w="927992">
                  <a:extLst>
                    <a:ext uri="{9D8B030D-6E8A-4147-A177-3AD203B41FA5}">
                      <a16:colId xmlns:a16="http://schemas.microsoft.com/office/drawing/2014/main" val="4199936641"/>
                    </a:ext>
                  </a:extLst>
                </a:gridCol>
                <a:gridCol w="927992">
                  <a:extLst>
                    <a:ext uri="{9D8B030D-6E8A-4147-A177-3AD203B41FA5}">
                      <a16:colId xmlns:a16="http://schemas.microsoft.com/office/drawing/2014/main" val="4009289572"/>
                    </a:ext>
                  </a:extLst>
                </a:gridCol>
                <a:gridCol w="927992">
                  <a:extLst>
                    <a:ext uri="{9D8B030D-6E8A-4147-A177-3AD203B41FA5}">
                      <a16:colId xmlns:a16="http://schemas.microsoft.com/office/drawing/2014/main" val="4093420569"/>
                    </a:ext>
                  </a:extLst>
                </a:gridCol>
                <a:gridCol w="927992">
                  <a:extLst>
                    <a:ext uri="{9D8B030D-6E8A-4147-A177-3AD203B41FA5}">
                      <a16:colId xmlns:a16="http://schemas.microsoft.com/office/drawing/2014/main" val="1049128661"/>
                    </a:ext>
                  </a:extLst>
                </a:gridCol>
                <a:gridCol w="927992">
                  <a:extLst>
                    <a:ext uri="{9D8B030D-6E8A-4147-A177-3AD203B41FA5}">
                      <a16:colId xmlns:a16="http://schemas.microsoft.com/office/drawing/2014/main" val="1174146222"/>
                    </a:ext>
                  </a:extLst>
                </a:gridCol>
                <a:gridCol w="753556">
                  <a:extLst>
                    <a:ext uri="{9D8B030D-6E8A-4147-A177-3AD203B41FA5}">
                      <a16:colId xmlns:a16="http://schemas.microsoft.com/office/drawing/2014/main" val="117453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ABR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MAY</a:t>
                      </a:r>
                      <a:endParaRPr lang="es-P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JUN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AGO</a:t>
                      </a:r>
                      <a:endParaRPr lang="es-P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OCT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NOV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3386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256675" y="1461749"/>
            <a:ext cx="3232001" cy="101224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Consolidación de aprendizajes 2020</a:t>
            </a:r>
          </a:p>
          <a:p>
            <a:pPr algn="ctr"/>
            <a:endParaRPr lang="es-PE" sz="700" dirty="0"/>
          </a:p>
          <a:p>
            <a:pPr algn="just"/>
            <a:r>
              <a:rPr lang="es-PE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Tiempo adicional para asegurar competencias seleccionadas en el marco de la </a:t>
            </a:r>
            <a:r>
              <a:rPr lang="es-PE" sz="1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RVM</a:t>
            </a:r>
            <a:r>
              <a:rPr lang="es-PE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N° 193-2020-MINEDU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570928" y="1461749"/>
            <a:ext cx="5348377" cy="101225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Refuerzo Escolar</a:t>
            </a:r>
          </a:p>
          <a:p>
            <a:pPr algn="ctr"/>
            <a:endParaRPr lang="es-PE" sz="700" dirty="0"/>
          </a:p>
          <a:p>
            <a:pPr algn="just"/>
            <a:r>
              <a:rPr lang="es-PE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Tiempo adicional para estudiantes que aún muestran dificultades en el desarrollo de sus competencias del 2020 (</a:t>
            </a:r>
            <a:r>
              <a:rPr lang="es-PE" sz="1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RVM</a:t>
            </a:r>
            <a:r>
              <a:rPr lang="es-PE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193-2020-minedu)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41464" y="2547266"/>
            <a:ext cx="8177840" cy="6062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Continuidad de los aprendizajes 2021</a:t>
            </a:r>
          </a:p>
          <a:p>
            <a:pPr algn="ctr"/>
            <a:r>
              <a:rPr lang="es-P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 incorpora las competencias adicionales a las seleccionadas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762730" y="3242256"/>
            <a:ext cx="2530702" cy="16513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200" b="1" dirty="0">
                <a:solidFill>
                  <a:schemeClr val="tx1"/>
                </a:solidFill>
              </a:rPr>
              <a:t>El docente planificará tomando en cuenta diferentes niveles de complejidad.</a:t>
            </a:r>
          </a:p>
          <a:p>
            <a:r>
              <a:rPr lang="es-PE" sz="1200" b="1" dirty="0">
                <a:solidFill>
                  <a:srgbClr val="FFCC66"/>
                </a:solidFill>
              </a:rPr>
              <a:t>Recursos: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PE" sz="1200" b="1" dirty="0" err="1">
                <a:solidFill>
                  <a:schemeClr val="bg1"/>
                </a:solidFill>
              </a:rPr>
              <a:t>AeC</a:t>
            </a:r>
            <a:r>
              <a:rPr lang="es-PE" sz="1200" b="1" dirty="0">
                <a:solidFill>
                  <a:schemeClr val="bg1"/>
                </a:solidFill>
              </a:rPr>
              <a:t> – Nuevas experiencias 2021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PE" sz="1200" b="1" dirty="0">
                <a:solidFill>
                  <a:schemeClr val="bg1"/>
                </a:solidFill>
              </a:rPr>
              <a:t>Uso de tabletas.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PE" sz="1200" b="1" dirty="0">
                <a:solidFill>
                  <a:schemeClr val="bg1"/>
                </a:solidFill>
              </a:rPr>
              <a:t>Cuadernos de trabajo 2020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748734" y="3241703"/>
            <a:ext cx="4709288" cy="16513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200" b="1" dirty="0">
                <a:solidFill>
                  <a:schemeClr val="tx1"/>
                </a:solidFill>
              </a:rPr>
              <a:t>El docente planifica tomando en cuenta diferentes niveles de complejidad.</a:t>
            </a:r>
          </a:p>
          <a:p>
            <a:r>
              <a:rPr lang="es-PE" sz="1200" b="1" dirty="0">
                <a:solidFill>
                  <a:srgbClr val="FFCC66"/>
                </a:solidFill>
              </a:rPr>
              <a:t>Recursos: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b="1" dirty="0" err="1">
                <a:solidFill>
                  <a:schemeClr val="bg1"/>
                </a:solidFill>
              </a:rPr>
              <a:t>AeC</a:t>
            </a:r>
            <a:r>
              <a:rPr lang="es-PE" sz="1200" b="1" dirty="0">
                <a:solidFill>
                  <a:schemeClr val="bg1"/>
                </a:solidFill>
              </a:rPr>
              <a:t> 2021 – (en base a recursos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b="1" dirty="0">
                <a:solidFill>
                  <a:schemeClr val="bg1"/>
                </a:solidFill>
              </a:rPr>
              <a:t>Uso de tabletas.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b="1" dirty="0">
                <a:solidFill>
                  <a:schemeClr val="bg1"/>
                </a:solidFill>
              </a:rPr>
              <a:t>Cuadernos de trabajo 2021</a:t>
            </a: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5657452" y="3841677"/>
            <a:ext cx="172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Cierre calificaciones</a:t>
            </a:r>
          </a:p>
          <a:p>
            <a:pPr algn="ctr"/>
            <a:r>
              <a:rPr lang="es-PE" sz="1400" b="1" dirty="0"/>
              <a:t>2020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891587" y="5036790"/>
            <a:ext cx="5572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/>
              <a:t>Completar calificaciones en el </a:t>
            </a:r>
            <a:r>
              <a:rPr lang="es-PE" sz="1400" b="1" dirty="0" err="1"/>
              <a:t>SIAGIE</a:t>
            </a:r>
            <a:r>
              <a:rPr lang="es-PE" sz="1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/>
              <a:t>Diagnóstico para la continuidad de 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/>
              <a:t>Determinar qué estudiantes pasan a refuerzo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762730" y="5835701"/>
            <a:ext cx="8177840" cy="60621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Continuidad de los aprendizajes 2021-EBE</a:t>
            </a:r>
          </a:p>
          <a:p>
            <a:pPr algn="ctr"/>
            <a:r>
              <a:rPr lang="es-PE" b="1" dirty="0">
                <a:solidFill>
                  <a:srgbClr val="FFCC66"/>
                </a:solidFill>
              </a:rPr>
              <a:t>Se incorpora las competencias adicionales a las seleccionadas</a:t>
            </a:r>
          </a:p>
        </p:txBody>
      </p:sp>
      <p:sp>
        <p:nvSpPr>
          <p:cNvPr id="27" name="CuadroTexto 26"/>
          <p:cNvSpPr txBox="1"/>
          <p:nvPr/>
        </p:nvSpPr>
        <p:spPr>
          <a:xfrm rot="16200000">
            <a:off x="10832735" y="3805785"/>
            <a:ext cx="177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Cierre calificaciones</a:t>
            </a:r>
          </a:p>
          <a:p>
            <a:pPr algn="ctr"/>
            <a:r>
              <a:rPr lang="es-PE" sz="1400" b="1" dirty="0"/>
              <a:t>2021</a:t>
            </a:r>
          </a:p>
        </p:txBody>
      </p:sp>
      <p:sp>
        <p:nvSpPr>
          <p:cNvPr id="28" name="CuadroTexto 27"/>
          <p:cNvSpPr txBox="1"/>
          <p:nvPr/>
        </p:nvSpPr>
        <p:spPr>
          <a:xfrm rot="16200000">
            <a:off x="2732792" y="3784471"/>
            <a:ext cx="16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Diagnóstico de aprendizajes 2020</a:t>
            </a:r>
          </a:p>
        </p:txBody>
      </p:sp>
      <p:sp>
        <p:nvSpPr>
          <p:cNvPr id="29" name="CuadroTexto 28"/>
          <p:cNvSpPr txBox="1"/>
          <p:nvPr/>
        </p:nvSpPr>
        <p:spPr>
          <a:xfrm rot="16200000">
            <a:off x="2617892" y="5773940"/>
            <a:ext cx="144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Evaluación </a:t>
            </a:r>
            <a:r>
              <a:rPr lang="es-PE" sz="1400" b="1" dirty="0" err="1"/>
              <a:t>psico</a:t>
            </a:r>
            <a:r>
              <a:rPr lang="es-PE" sz="1400" b="1" dirty="0"/>
              <a:t> pedagógica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6289471" y="4850460"/>
            <a:ext cx="374285" cy="2639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1406569" y="1469318"/>
            <a:ext cx="1401949" cy="3078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Nivelación en vacaciones</a:t>
            </a:r>
          </a:p>
          <a:p>
            <a:pPr algn="ctr"/>
            <a:endParaRPr lang="es-P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b="1" dirty="0"/>
              <a:t>Carpeta de recuperación.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b="1" dirty="0" err="1"/>
              <a:t>Nivelatec</a:t>
            </a:r>
            <a:endParaRPr lang="es-P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b="1" dirty="0" err="1"/>
              <a:t>AeC</a:t>
            </a:r>
            <a:r>
              <a:rPr lang="es-PE" sz="1200" b="1" dirty="0"/>
              <a:t> vacaciones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405534" y="4570899"/>
            <a:ext cx="1402984" cy="4716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/>
              <a:t>Registro en el </a:t>
            </a:r>
            <a:r>
              <a:rPr lang="es-PE" sz="1200" b="1" dirty="0" err="1"/>
              <a:t>SIAGIE</a:t>
            </a:r>
            <a:endParaRPr lang="es-PE" sz="1200" b="1" dirty="0"/>
          </a:p>
        </p:txBody>
      </p:sp>
      <p:sp>
        <p:nvSpPr>
          <p:cNvPr id="17" name="Flecha abajo 16"/>
          <p:cNvSpPr/>
          <p:nvPr/>
        </p:nvSpPr>
        <p:spPr>
          <a:xfrm>
            <a:off x="2695389" y="1470698"/>
            <a:ext cx="669295" cy="3608130"/>
          </a:xfrm>
          <a:prstGeom prst="downArrow">
            <a:avLst>
              <a:gd name="adj1" fmla="val 61829"/>
              <a:gd name="adj2" fmla="val 66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CuadroTexto 31"/>
          <p:cNvSpPr txBox="1"/>
          <p:nvPr/>
        </p:nvSpPr>
        <p:spPr>
          <a:xfrm rot="16200000">
            <a:off x="1717425" y="2947383"/>
            <a:ext cx="2584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/>
              <a:t>Inicio del periodo lectivo 2021</a:t>
            </a:r>
          </a:p>
        </p:txBody>
      </p:sp>
    </p:spTree>
    <p:extLst>
      <p:ext uri="{BB962C8B-B14F-4D97-AF65-F5344CB8AC3E}">
        <p14:creationId xmlns:p14="http://schemas.microsoft.com/office/powerpoint/2010/main" val="65712437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C197541-C34F-47FB-8D0D-6F6325D9D1E6}"/>
              </a:ext>
            </a:extLst>
          </p:cNvPr>
          <p:cNvSpPr/>
          <p:nvPr/>
        </p:nvSpPr>
        <p:spPr>
          <a:xfrm>
            <a:off x="1874520" y="693805"/>
            <a:ext cx="9378170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¿QUÉ SON LOS CRITERIOS DE EVALUACIÓN?</a:t>
            </a:r>
            <a:endParaRPr lang="es-PE" sz="2800" b="1" dirty="0">
              <a:solidFill>
                <a:srgbClr val="00206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ítulo 1">
            <a:extLst>
              <a:ext uri="{FF2B5EF4-FFF2-40B4-BE49-F238E27FC236}">
                <a16:creationId xmlns:a16="http://schemas.microsoft.com/office/drawing/2014/main" id="{453A8EA1-4002-400D-A6C7-C1E8A496FAC7}"/>
              </a:ext>
            </a:extLst>
          </p:cNvPr>
          <p:cNvSpPr txBox="1">
            <a:spLocks/>
          </p:cNvSpPr>
          <p:nvPr/>
        </p:nvSpPr>
        <p:spPr>
          <a:xfrm>
            <a:off x="1763203" y="1639695"/>
            <a:ext cx="6725477" cy="47676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PE" sz="2400" b="1" dirty="0"/>
          </a:p>
          <a:p>
            <a:pPr marL="0" indent="0" algn="just">
              <a:buNone/>
            </a:pPr>
            <a:r>
              <a:rPr lang="es-PE" sz="2400" b="1" dirty="0"/>
              <a:t>Son </a:t>
            </a:r>
            <a:r>
              <a:rPr lang="es-PE" sz="2400" b="1" dirty="0">
                <a:solidFill>
                  <a:srgbClr val="FF0000"/>
                </a:solidFill>
              </a:rPr>
              <a:t>descripciones</a:t>
            </a:r>
            <a:r>
              <a:rPr lang="es-PE" sz="2400" b="1" dirty="0"/>
              <a:t> de niveles de logro de la competencia </a:t>
            </a:r>
            <a:r>
              <a:rPr lang="es-PE" sz="2400" dirty="0"/>
              <a:t>que se espera que alcancen los estudiantes.</a:t>
            </a:r>
            <a:endParaRPr lang="es-PE" sz="2400" b="1" dirty="0"/>
          </a:p>
          <a:p>
            <a:pPr marL="0" indent="0" algn="just">
              <a:buNone/>
            </a:pPr>
            <a:endParaRPr lang="es-PE" sz="700" b="1" dirty="0"/>
          </a:p>
          <a:p>
            <a:pPr marL="0" indent="0" algn="just">
              <a:buNone/>
            </a:pPr>
            <a:r>
              <a:rPr lang="es-PE" sz="2400" b="1" dirty="0"/>
              <a:t>Son referentes específicos (parámetros) para el juicio de valor, </a:t>
            </a:r>
            <a:r>
              <a:rPr lang="es-PE" sz="2400" dirty="0"/>
              <a:t>ya que se describen las características o cualidades de aquello que se requiere valorar.</a:t>
            </a:r>
          </a:p>
          <a:p>
            <a:pPr marL="0" indent="0" algn="just">
              <a:buNone/>
            </a:pPr>
            <a:endParaRPr lang="es-PE" sz="700" dirty="0"/>
          </a:p>
          <a:p>
            <a:pPr marL="0" indent="0" algn="just">
              <a:buNone/>
            </a:pPr>
            <a:r>
              <a:rPr lang="es-PE" sz="2400" b="1" dirty="0"/>
              <a:t>Para formular se utiliza como referentes los  estándares y los desempeños los cuales se vinculan a las capacidades y competencias.</a:t>
            </a:r>
          </a:p>
          <a:p>
            <a:pPr marL="0" indent="0" algn="just">
              <a:buNone/>
            </a:pPr>
            <a:endParaRPr lang="es-PE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A02468-1C60-4791-A216-B135EAF15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0" y="2164079"/>
            <a:ext cx="2773680" cy="4000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403715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E4C24C4-D2DD-4290-B098-D4BB3EA0FB55}"/>
              </a:ext>
            </a:extLst>
          </p:cNvPr>
          <p:cNvSpPr/>
          <p:nvPr/>
        </p:nvSpPr>
        <p:spPr>
          <a:xfrm>
            <a:off x="3274060" y="693805"/>
            <a:ext cx="6642100" cy="784465"/>
          </a:xfrm>
          <a:prstGeom prst="roundRect">
            <a:avLst/>
          </a:prstGeom>
          <a:solidFill>
            <a:srgbClr val="FF9999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ESTRUCTURA DE UN CRITERIO</a:t>
            </a:r>
            <a:endParaRPr lang="es-PE" sz="2800" b="1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ABA6998-E52E-42B1-9CA1-46F5B18881C9}"/>
              </a:ext>
            </a:extLst>
          </p:cNvPr>
          <p:cNvSpPr/>
          <p:nvPr/>
        </p:nvSpPr>
        <p:spPr>
          <a:xfrm>
            <a:off x="1524152" y="1717435"/>
            <a:ext cx="3106552" cy="2669839"/>
          </a:xfrm>
          <a:prstGeom prst="roundRect">
            <a:avLst>
              <a:gd name="adj" fmla="val 7480"/>
            </a:avLst>
          </a:prstGeom>
          <a:solidFill>
            <a:schemeClr val="bg2">
              <a:lumMod val="90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854273C-D79D-4615-BFB9-5058B31209D3}"/>
              </a:ext>
            </a:extLst>
          </p:cNvPr>
          <p:cNvSpPr/>
          <p:nvPr/>
        </p:nvSpPr>
        <p:spPr>
          <a:xfrm>
            <a:off x="4964007" y="1717436"/>
            <a:ext cx="3106552" cy="2669838"/>
          </a:xfrm>
          <a:prstGeom prst="roundRect">
            <a:avLst>
              <a:gd name="adj" fmla="val 7480"/>
            </a:avLst>
          </a:prstGeom>
          <a:solidFill>
            <a:schemeClr val="bg2">
              <a:lumMod val="90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0AA6684-B5F3-4B21-975C-513636EC8569}"/>
              </a:ext>
            </a:extLst>
          </p:cNvPr>
          <p:cNvSpPr/>
          <p:nvPr/>
        </p:nvSpPr>
        <p:spPr>
          <a:xfrm>
            <a:off x="8403862" y="1639695"/>
            <a:ext cx="3106552" cy="2747579"/>
          </a:xfrm>
          <a:prstGeom prst="roundRect">
            <a:avLst>
              <a:gd name="adj" fmla="val 7480"/>
            </a:avLst>
          </a:prstGeom>
          <a:solidFill>
            <a:schemeClr val="bg2">
              <a:lumMod val="90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ED5F2A0-EFE5-4D45-8196-A6E277F0FA10}"/>
              </a:ext>
            </a:extLst>
          </p:cNvPr>
          <p:cNvSpPr/>
          <p:nvPr/>
        </p:nvSpPr>
        <p:spPr>
          <a:xfrm>
            <a:off x="2006009" y="1921164"/>
            <a:ext cx="2142837" cy="4156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VERBO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42A7FAE-BBAF-4B5D-9F8B-6DBEDE6DE094}"/>
              </a:ext>
            </a:extLst>
          </p:cNvPr>
          <p:cNvSpPr/>
          <p:nvPr/>
        </p:nvSpPr>
        <p:spPr>
          <a:xfrm>
            <a:off x="5445865" y="1921164"/>
            <a:ext cx="2142837" cy="415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002060"/>
                </a:solidFill>
              </a:rPr>
              <a:t>CONTENIDO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291D169-9491-45F5-8EB6-F194D8B228BC}"/>
              </a:ext>
            </a:extLst>
          </p:cNvPr>
          <p:cNvSpPr/>
          <p:nvPr/>
        </p:nvSpPr>
        <p:spPr>
          <a:xfrm>
            <a:off x="8844741" y="1921164"/>
            <a:ext cx="2142837" cy="415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C00000"/>
                </a:solidFill>
              </a:rPr>
              <a:t>CONTEXTO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CC19E1-1ECB-41B3-B548-2F740F669A9E}"/>
              </a:ext>
            </a:extLst>
          </p:cNvPr>
          <p:cNvSpPr txBox="1"/>
          <p:nvPr/>
        </p:nvSpPr>
        <p:spPr>
          <a:xfrm>
            <a:off x="1669730" y="2650836"/>
            <a:ext cx="2828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Indica </a:t>
            </a:r>
            <a:r>
              <a:rPr lang="es-PE" b="1" dirty="0">
                <a:solidFill>
                  <a:srgbClr val="009999"/>
                </a:solidFill>
              </a:rPr>
              <a:t>habilidad o acción</a:t>
            </a:r>
            <a:r>
              <a:rPr lang="es-PE" dirty="0"/>
              <a:t> que se espera que el estudiante sea capaz de realizar o ejecutar en una actividad pedagógica.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BC4570-5341-44D3-A849-63B80824FA75}"/>
              </a:ext>
            </a:extLst>
          </p:cNvPr>
          <p:cNvSpPr txBox="1"/>
          <p:nvPr/>
        </p:nvSpPr>
        <p:spPr>
          <a:xfrm>
            <a:off x="5103093" y="2650836"/>
            <a:ext cx="2828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Se refiere a las palabras que indican sobre </a:t>
            </a:r>
            <a:r>
              <a:rPr lang="es-PE" b="1" dirty="0">
                <a:solidFill>
                  <a:srgbClr val="0070C0"/>
                </a:solidFill>
              </a:rPr>
              <a:t>qué, con qué o cómo</a:t>
            </a:r>
            <a:r>
              <a:rPr lang="es-PE" dirty="0"/>
              <a:t> el estudiante se va desempeñar.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71B22E-2E24-4124-9816-A03E52A60A7D}"/>
              </a:ext>
            </a:extLst>
          </p:cNvPr>
          <p:cNvSpPr txBox="1"/>
          <p:nvPr/>
        </p:nvSpPr>
        <p:spPr>
          <a:xfrm>
            <a:off x="8542948" y="2618269"/>
            <a:ext cx="2828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Es la expresión que indica la </a:t>
            </a:r>
            <a:r>
              <a:rPr lang="es-PE" b="1" dirty="0">
                <a:solidFill>
                  <a:srgbClr val="FD2323"/>
                </a:solidFill>
              </a:rPr>
              <a:t>situación o naturaleza </a:t>
            </a:r>
            <a:r>
              <a:rPr lang="es-PE" dirty="0"/>
              <a:t>en la que se desarrolla el aprendizaje.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57A13F8-EBEE-42ED-B73B-BB3A25AA60B5}"/>
              </a:ext>
            </a:extLst>
          </p:cNvPr>
          <p:cNvSpPr txBox="1"/>
          <p:nvPr/>
        </p:nvSpPr>
        <p:spPr>
          <a:xfrm>
            <a:off x="1482467" y="4591002"/>
            <a:ext cx="1002794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>
                <a:solidFill>
                  <a:schemeClr val="accent6">
                    <a:lumMod val="50000"/>
                  </a:schemeClr>
                </a:solidFill>
              </a:rPr>
              <a:t>Reconoce la importancia </a:t>
            </a:r>
            <a:r>
              <a:rPr lang="es-PE" dirty="0"/>
              <a:t>de </a:t>
            </a:r>
            <a:r>
              <a:rPr lang="es-PE" b="1" dirty="0">
                <a:solidFill>
                  <a:srgbClr val="0070C0"/>
                </a:solidFill>
              </a:rPr>
              <a:t>consumir alimentos ricos en hierro</a:t>
            </a:r>
            <a:r>
              <a:rPr lang="es-PE" dirty="0"/>
              <a:t>, de </a:t>
            </a:r>
            <a:r>
              <a:rPr lang="es-PE" b="1" dirty="0">
                <a:solidFill>
                  <a:srgbClr val="0070C0"/>
                </a:solidFill>
              </a:rPr>
              <a:t>incluir hábitos de higiene y de practicar actividad física regularmente</a:t>
            </a:r>
            <a:r>
              <a:rPr lang="es-PE" dirty="0"/>
              <a:t> para </a:t>
            </a:r>
            <a:r>
              <a:rPr lang="es-PE" b="1" dirty="0">
                <a:solidFill>
                  <a:srgbClr val="C00000"/>
                </a:solidFill>
              </a:rPr>
              <a:t>cuidar su salud.</a:t>
            </a:r>
          </a:p>
          <a:p>
            <a:pPr algn="just"/>
            <a:endParaRPr lang="es-PE" sz="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>
                <a:solidFill>
                  <a:schemeClr val="accent6">
                    <a:lumMod val="50000"/>
                  </a:schemeClr>
                </a:solidFill>
              </a:rPr>
              <a:t>Identifica los beneficios </a:t>
            </a:r>
            <a:r>
              <a:rPr lang="es-PE" b="1" dirty="0">
                <a:solidFill>
                  <a:srgbClr val="0070C0"/>
                </a:solidFill>
              </a:rPr>
              <a:t>que tienen los ejercicios de desplazamiento libre </a:t>
            </a:r>
            <a:r>
              <a:rPr lang="es-PE" b="1" dirty="0">
                <a:solidFill>
                  <a:srgbClr val="C00000"/>
                </a:solidFill>
              </a:rPr>
              <a:t>en la salud física</a:t>
            </a:r>
            <a:r>
              <a:rPr lang="es-PE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500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PE" b="1" dirty="0">
                <a:solidFill>
                  <a:schemeClr val="accent6">
                    <a:lumMod val="50000"/>
                  </a:schemeClr>
                </a:solidFill>
              </a:rPr>
              <a:t>Promueve</a:t>
            </a:r>
            <a:r>
              <a:rPr lang="es-PE" dirty="0"/>
              <a:t> la inclusión de </a:t>
            </a:r>
            <a:r>
              <a:rPr lang="es-PE" b="1" dirty="0">
                <a:solidFill>
                  <a:srgbClr val="0070C0"/>
                </a:solidFill>
              </a:rPr>
              <a:t>diversas recetas nutritivas ricas en hierro </a:t>
            </a:r>
            <a:r>
              <a:rPr lang="es-PE" dirty="0"/>
              <a:t>en la </a:t>
            </a:r>
            <a:r>
              <a:rPr lang="es-PE" b="1" dirty="0">
                <a:solidFill>
                  <a:srgbClr val="C00000"/>
                </a:solidFill>
              </a:rPr>
              <a:t>dieta familiar.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PE" sz="500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PE" sz="18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Crea y aplica </a:t>
            </a:r>
            <a:r>
              <a:rPr lang="es-PE" sz="1800" b="1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estrategias y tácticas de juego </a:t>
            </a:r>
            <a:r>
              <a:rPr lang="es-PE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s-PE" sz="18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actividades recreativas en familia.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228962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exágono 1">
            <a:extLst>
              <a:ext uri="{FF2B5EF4-FFF2-40B4-BE49-F238E27FC236}">
                <a16:creationId xmlns:a16="http://schemas.microsoft.com/office/drawing/2014/main" id="{3720ADB7-0599-4F88-A221-4EF22B057FBA}"/>
              </a:ext>
            </a:extLst>
          </p:cNvPr>
          <p:cNvSpPr/>
          <p:nvPr/>
        </p:nvSpPr>
        <p:spPr>
          <a:xfrm>
            <a:off x="4987636" y="2262909"/>
            <a:ext cx="2493819" cy="210589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C00000"/>
                </a:solidFill>
              </a:rPr>
              <a:t>Para que se usan los criterios de Evaluación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3B70682E-F44F-46BA-9854-6576F1136112}"/>
              </a:ext>
            </a:extLst>
          </p:cNvPr>
          <p:cNvSpPr/>
          <p:nvPr/>
        </p:nvSpPr>
        <p:spPr>
          <a:xfrm>
            <a:off x="7723858" y="593285"/>
            <a:ext cx="2567709" cy="1503370"/>
          </a:xfrm>
          <a:prstGeom prst="wedgeRoundRectCallout">
            <a:avLst>
              <a:gd name="adj1" fmla="val -72081"/>
              <a:gd name="adj2" fmla="val 5442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Para analizar e interpretar las evidencias de aprendizaje</a:t>
            </a:r>
          </a:p>
        </p:txBody>
      </p:sp>
      <p:sp>
        <p:nvSpPr>
          <p:cNvPr id="26" name="Bocadillo: rectángulo con esquinas redondeadas 25">
            <a:extLst>
              <a:ext uri="{FF2B5EF4-FFF2-40B4-BE49-F238E27FC236}">
                <a16:creationId xmlns:a16="http://schemas.microsoft.com/office/drawing/2014/main" id="{C790E961-7F98-4485-9DAD-8C4890133B5B}"/>
              </a:ext>
            </a:extLst>
          </p:cNvPr>
          <p:cNvSpPr/>
          <p:nvPr/>
        </p:nvSpPr>
        <p:spPr>
          <a:xfrm>
            <a:off x="8011937" y="3003604"/>
            <a:ext cx="2567709" cy="1503370"/>
          </a:xfrm>
          <a:prstGeom prst="wedgeRoundRectCallout">
            <a:avLst>
              <a:gd name="adj1" fmla="val -63815"/>
              <a:gd name="adj2" fmla="val -259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Para identificar las necesidades de aprendizaje.</a:t>
            </a:r>
          </a:p>
        </p:txBody>
      </p:sp>
      <p:sp>
        <p:nvSpPr>
          <p:cNvPr id="27" name="Bocadillo: rectángulo con esquinas redondeadas 26">
            <a:extLst>
              <a:ext uri="{FF2B5EF4-FFF2-40B4-BE49-F238E27FC236}">
                <a16:creationId xmlns:a16="http://schemas.microsoft.com/office/drawing/2014/main" id="{83918A51-B340-4B87-9376-F65E82A25DCE}"/>
              </a:ext>
            </a:extLst>
          </p:cNvPr>
          <p:cNvSpPr/>
          <p:nvPr/>
        </p:nvSpPr>
        <p:spPr>
          <a:xfrm>
            <a:off x="5156149" y="4904021"/>
            <a:ext cx="2567709" cy="1503370"/>
          </a:xfrm>
          <a:prstGeom prst="wedgeRoundRectCallout">
            <a:avLst>
              <a:gd name="adj1" fmla="val -23115"/>
              <a:gd name="adj2" fmla="val -7265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Para determinar el nivel de logro del estudiante.</a:t>
            </a:r>
          </a:p>
        </p:txBody>
      </p:sp>
      <p:sp>
        <p:nvSpPr>
          <p:cNvPr id="28" name="Bocadillo: rectángulo con esquinas redondeadas 27">
            <a:extLst>
              <a:ext uri="{FF2B5EF4-FFF2-40B4-BE49-F238E27FC236}">
                <a16:creationId xmlns:a16="http://schemas.microsoft.com/office/drawing/2014/main" id="{23787DFA-431C-4206-8ED6-A396406C7B13}"/>
              </a:ext>
            </a:extLst>
          </p:cNvPr>
          <p:cNvSpPr/>
          <p:nvPr/>
        </p:nvSpPr>
        <p:spPr>
          <a:xfrm>
            <a:off x="1889445" y="2915570"/>
            <a:ext cx="2567709" cy="1503370"/>
          </a:xfrm>
          <a:prstGeom prst="wedgeRoundRectCallout">
            <a:avLst>
              <a:gd name="adj1" fmla="val 65913"/>
              <a:gd name="adj2" fmla="val -2269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Para conocer dónde debo retroalimentar</a:t>
            </a:r>
            <a:r>
              <a:rPr lang="es-PE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Bocadillo: rectángulo con esquinas redondeadas 28">
            <a:extLst>
              <a:ext uri="{FF2B5EF4-FFF2-40B4-BE49-F238E27FC236}">
                <a16:creationId xmlns:a16="http://schemas.microsoft.com/office/drawing/2014/main" id="{EC524FE5-6F55-4497-B159-B5E06DC8CBDF}"/>
              </a:ext>
            </a:extLst>
          </p:cNvPr>
          <p:cNvSpPr/>
          <p:nvPr/>
        </p:nvSpPr>
        <p:spPr>
          <a:xfrm>
            <a:off x="2419927" y="566655"/>
            <a:ext cx="2567709" cy="1503370"/>
          </a:xfrm>
          <a:prstGeom prst="wedgeRoundRectCallout">
            <a:avLst>
              <a:gd name="adj1" fmla="val 64641"/>
              <a:gd name="adj2" fmla="val 5877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Para evitar la subjetividad y malas interpretaciones de la evidencia</a:t>
            </a:r>
          </a:p>
        </p:txBody>
      </p:sp>
    </p:spTree>
    <p:extLst>
      <p:ext uri="{BB962C8B-B14F-4D97-AF65-F5344CB8AC3E}">
        <p14:creationId xmlns:p14="http://schemas.microsoft.com/office/powerpoint/2010/main" val="115340931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7CF59978-655A-4082-9F66-003868852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642" y="647501"/>
            <a:ext cx="6348319" cy="46644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6C073CE-D3E2-4820-B94B-2FD2D15C02DD}"/>
              </a:ext>
            </a:extLst>
          </p:cNvPr>
          <p:cNvSpPr txBox="1">
            <a:spLocks/>
          </p:cNvSpPr>
          <p:nvPr/>
        </p:nvSpPr>
        <p:spPr>
          <a:xfrm>
            <a:off x="2379169" y="1539294"/>
            <a:ext cx="5348412" cy="20592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Verdana" panose="020B0604030504040204" pitchFamily="34" charset="0"/>
                <a:cs typeface="Poppins SemiBold" pitchFamily="2" charset="77"/>
              </a:rPr>
              <a:t>¿Cómo formulamos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Verdana" panose="020B0604030504040204" pitchFamily="34" charset="0"/>
                <a:cs typeface="Poppins SemiBold" pitchFamily="2" charset="77"/>
              </a:rPr>
              <a:t>Criterios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ookman Old Style" panose="02050604050505020204" pitchFamily="18" charset="0"/>
                <a:ea typeface="Verdana" panose="020B0604030504040204" pitchFamily="34" charset="0"/>
                <a:cs typeface="Poppins SemiBold" pitchFamily="2" charset="77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Verdana" panose="020B0604030504040204" pitchFamily="34" charset="0"/>
                <a:cs typeface="Poppins SemiBold" pitchFamily="2" charset="77"/>
              </a:rPr>
              <a:t>de evaluación?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F73D331-D298-4F11-BBC6-D40FCF83B1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81" l="10000" r="90000"/>
                    </a14:imgEffect>
                  </a14:imgLayer>
                </a14:imgProps>
              </a:ext>
            </a:extLst>
          </a:blip>
          <a:srcRect l="15358" r="15391" b="7739"/>
          <a:stretch/>
        </p:blipFill>
        <p:spPr>
          <a:xfrm>
            <a:off x="8916300" y="433685"/>
            <a:ext cx="2942115" cy="39196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591054C-BC0D-4486-8515-46899C9E1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8154" y="5206566"/>
            <a:ext cx="1400707" cy="14007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33E5709-3DEB-46B7-906E-E9E8883FE4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3093" y="4515800"/>
            <a:ext cx="1983207" cy="198320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AF79D08-BAB5-4598-A92B-4AAEC9218D01}"/>
              </a:ext>
            </a:extLst>
          </p:cNvPr>
          <p:cNvSpPr txBox="1"/>
          <p:nvPr/>
        </p:nvSpPr>
        <p:spPr>
          <a:xfrm>
            <a:off x="4767978" y="5988154"/>
            <a:ext cx="198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Bookman Old Style" panose="02050604050505020204" pitchFamily="18" charset="0"/>
              </a:rPr>
              <a:t>Puedes abrir tu micrófono</a:t>
            </a:r>
            <a:endParaRPr lang="es-PE" sz="1600" dirty="0">
              <a:latin typeface="Bookman Old Style" panose="020506040505050202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0A1442A-4465-4C92-BE3B-B46132BE5FA5}"/>
              </a:ext>
            </a:extLst>
          </p:cNvPr>
          <p:cNvSpPr txBox="1"/>
          <p:nvPr/>
        </p:nvSpPr>
        <p:spPr>
          <a:xfrm>
            <a:off x="8717900" y="5735819"/>
            <a:ext cx="268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Bookman Old Style" panose="02050604050505020204" pitchFamily="18" charset="0"/>
              </a:rPr>
              <a:t>Puedes utilizar el CHAT de la plataforma zoom</a:t>
            </a:r>
            <a:endParaRPr lang="es-PE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2042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C197541-C34F-47FB-8D0D-6F6325D9D1E6}"/>
              </a:ext>
            </a:extLst>
          </p:cNvPr>
          <p:cNvSpPr/>
          <p:nvPr/>
        </p:nvSpPr>
        <p:spPr>
          <a:xfrm>
            <a:off x="1275589" y="693805"/>
            <a:ext cx="10630661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Formulación de criterios para la evaluación de las competencias</a:t>
            </a:r>
            <a:endParaRPr lang="es-PE" sz="2300" b="1" dirty="0">
              <a:solidFill>
                <a:srgbClr val="00206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C365921-0B14-4ED0-9D4A-96586F067E59}"/>
              </a:ext>
            </a:extLst>
          </p:cNvPr>
          <p:cNvSpPr/>
          <p:nvPr/>
        </p:nvSpPr>
        <p:spPr>
          <a:xfrm>
            <a:off x="1317848" y="1717435"/>
            <a:ext cx="10546142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Para ambos fines de evaluación</a:t>
            </a:r>
            <a:r>
              <a: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los criterios </a:t>
            </a: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 elaboran a partir de los estándares y sus desempeños</a:t>
            </a:r>
            <a:r>
              <a: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que deben incluir a </a:t>
            </a:r>
            <a:r>
              <a:rPr kumimoji="0" lang="es-PE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todas las capacidades de la competencia </a:t>
            </a:r>
            <a:r>
              <a: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 se deben </a:t>
            </a:r>
            <a:r>
              <a:rPr kumimoji="0" lang="es-PE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ajustar a la situación o problema a enfrentar</a:t>
            </a:r>
            <a:r>
              <a: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s-PE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están alineados entre sí</a:t>
            </a:r>
            <a:r>
              <a: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 </a:t>
            </a:r>
            <a:r>
              <a:rPr kumimoji="0" lang="es-PE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describen la actuación correspondiente</a:t>
            </a:r>
            <a:r>
              <a: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B266C3-6B01-4AAD-8E6E-887307998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253" y="2787597"/>
            <a:ext cx="10516997" cy="37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790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C197541-C34F-47FB-8D0D-6F6325D9D1E6}"/>
              </a:ext>
            </a:extLst>
          </p:cNvPr>
          <p:cNvSpPr/>
          <p:nvPr/>
        </p:nvSpPr>
        <p:spPr>
          <a:xfrm>
            <a:off x="1275589" y="693805"/>
            <a:ext cx="10630661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Formulación de criterios para la evaluación de las competencias</a:t>
            </a:r>
            <a:endParaRPr lang="es-PE" sz="2300" b="1" dirty="0">
              <a:solidFill>
                <a:srgbClr val="002060"/>
              </a:solidFill>
              <a:latin typeface="Gill Sans Ultra Bold" panose="020B0A02020104020203" pitchFamily="34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BBFB2973-9937-432A-BB41-E44EFB6D9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916727"/>
              </p:ext>
            </p:extLst>
          </p:nvPr>
        </p:nvGraphicFramePr>
        <p:xfrm>
          <a:off x="4838700" y="1639695"/>
          <a:ext cx="7353300" cy="450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C0FB867-46C7-4632-9CB7-1D1CDA67EB6F}"/>
              </a:ext>
            </a:extLst>
          </p:cNvPr>
          <p:cNvSpPr/>
          <p:nvPr/>
        </p:nvSpPr>
        <p:spPr>
          <a:xfrm>
            <a:off x="9394467" y="1717435"/>
            <a:ext cx="1290802" cy="4560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PASO 1</a:t>
            </a:r>
            <a:endParaRPr lang="es-PE" b="1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EC5E5DA-F0A1-4892-98DB-ECE88B6F49FF}"/>
              </a:ext>
            </a:extLst>
          </p:cNvPr>
          <p:cNvSpPr/>
          <p:nvPr/>
        </p:nvSpPr>
        <p:spPr>
          <a:xfrm>
            <a:off x="10754516" y="2522548"/>
            <a:ext cx="1290802" cy="4560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PASO 2</a:t>
            </a:r>
            <a:endParaRPr lang="es-PE" b="1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0D3664E-F1A3-473D-965E-612F2D55BF96}"/>
              </a:ext>
            </a:extLst>
          </p:cNvPr>
          <p:cNvSpPr/>
          <p:nvPr/>
        </p:nvSpPr>
        <p:spPr>
          <a:xfrm>
            <a:off x="10539645" y="4978537"/>
            <a:ext cx="1290802" cy="4560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PASO 3</a:t>
            </a:r>
            <a:endParaRPr lang="es-PE" b="1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7715446-500F-4A7D-8A47-20CF25DE0ABE}"/>
              </a:ext>
            </a:extLst>
          </p:cNvPr>
          <p:cNvSpPr/>
          <p:nvPr/>
        </p:nvSpPr>
        <p:spPr>
          <a:xfrm>
            <a:off x="5264713" y="5140566"/>
            <a:ext cx="1290802" cy="4560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PASO 4</a:t>
            </a:r>
            <a:endParaRPr lang="es-PE" b="1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CAFEC4F-717B-4801-8DFB-34A54C9E2D5E}"/>
              </a:ext>
            </a:extLst>
          </p:cNvPr>
          <p:cNvSpPr/>
          <p:nvPr/>
        </p:nvSpPr>
        <p:spPr>
          <a:xfrm>
            <a:off x="5368697" y="2294518"/>
            <a:ext cx="1290802" cy="4560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PASO 5</a:t>
            </a:r>
            <a:endParaRPr lang="es-PE" b="1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4" name="Picture 2" descr="Pruebas - Iconos gratis de computadora">
            <a:extLst>
              <a:ext uri="{FF2B5EF4-FFF2-40B4-BE49-F238E27FC236}">
                <a16:creationId xmlns:a16="http://schemas.microsoft.com/office/drawing/2014/main" id="{CF61033D-C4AD-408F-8246-4F82569F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7" y="2495968"/>
            <a:ext cx="2710598" cy="27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36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C197541-C34F-47FB-8D0D-6F6325D9D1E6}"/>
              </a:ext>
            </a:extLst>
          </p:cNvPr>
          <p:cNvSpPr/>
          <p:nvPr/>
        </p:nvSpPr>
        <p:spPr>
          <a:xfrm>
            <a:off x="1494048" y="169190"/>
            <a:ext cx="10630661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Paso 1: Analizar las competencias</a:t>
            </a:r>
            <a:endParaRPr lang="es-PE" sz="2300" b="1" dirty="0">
              <a:solidFill>
                <a:srgbClr val="00206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11CA2C-D524-427E-BC1B-E666759B7ABF}"/>
              </a:ext>
            </a:extLst>
          </p:cNvPr>
          <p:cNvSpPr txBox="1"/>
          <p:nvPr/>
        </p:nvSpPr>
        <p:spPr>
          <a:xfrm>
            <a:off x="1396898" y="1480752"/>
            <a:ext cx="5689994" cy="5170646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estudiante </a:t>
            </a:r>
            <a:r>
              <a:rPr lang="es-PE" sz="22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comprende y toma conciencia de sí mismo</a:t>
            </a:r>
            <a:r>
              <a:rPr lang="es-PE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interacción con el espacio y las personas de su entorno, lo que contribuye a </a:t>
            </a:r>
            <a:r>
              <a:rPr lang="es-PE" sz="2200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construir su identidad y autoestima</a:t>
            </a:r>
            <a:r>
              <a:rPr lang="es-PE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2200" b="1" dirty="0">
                <a:solidFill>
                  <a:srgbClr val="0070C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Interioriza y organiza sus movimientos eficazmente</a:t>
            </a:r>
            <a:r>
              <a:rPr lang="es-PE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según sus posibilidades, en la </a:t>
            </a:r>
            <a:r>
              <a:rPr lang="es-PE" sz="2200" b="1" dirty="0">
                <a:solidFill>
                  <a:schemeClr val="accent2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práctica de actividades físicas</a:t>
            </a:r>
            <a:r>
              <a:rPr lang="es-PE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como el juego, el deporte y aquellas que se desarrollan en la vida cotidiana. Asimismo, es capaz de </a:t>
            </a:r>
            <a:r>
              <a:rPr lang="es-PE" sz="2200" b="1" dirty="0">
                <a:solidFill>
                  <a:schemeClr val="accent6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expresar y comunicar a través de su cuerpo</a:t>
            </a:r>
            <a:r>
              <a:rPr lang="es-PE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ideas, emociones y sentimientos con gestos, posturas, tono muscular, entre otros.</a:t>
            </a:r>
            <a:endParaRPr lang="es-PE" sz="2200" dirty="0"/>
          </a:p>
        </p:txBody>
      </p:sp>
      <p:sp>
        <p:nvSpPr>
          <p:cNvPr id="26" name="Globo: línea 25">
            <a:extLst>
              <a:ext uri="{FF2B5EF4-FFF2-40B4-BE49-F238E27FC236}">
                <a16:creationId xmlns:a16="http://schemas.microsoft.com/office/drawing/2014/main" id="{A37CE681-BB11-4040-AA54-891329158136}"/>
              </a:ext>
            </a:extLst>
          </p:cNvPr>
          <p:cNvSpPr/>
          <p:nvPr/>
        </p:nvSpPr>
        <p:spPr>
          <a:xfrm>
            <a:off x="7658100" y="1320111"/>
            <a:ext cx="4285604" cy="672028"/>
          </a:xfrm>
          <a:prstGeom prst="borderCallout1">
            <a:avLst>
              <a:gd name="adj1" fmla="val 18750"/>
              <a:gd name="adj2" fmla="val -8333"/>
              <a:gd name="adj3" fmla="val 105943"/>
              <a:gd name="adj4" fmla="val -767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Construcción y desarrollo de su esquema e imagen corporal.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7" name="Globo: línea 26">
            <a:extLst>
              <a:ext uri="{FF2B5EF4-FFF2-40B4-BE49-F238E27FC236}">
                <a16:creationId xmlns:a16="http://schemas.microsoft.com/office/drawing/2014/main" id="{FB6E752F-F695-49C2-B979-44136AB87896}"/>
              </a:ext>
            </a:extLst>
          </p:cNvPr>
          <p:cNvSpPr/>
          <p:nvPr/>
        </p:nvSpPr>
        <p:spPr>
          <a:xfrm>
            <a:off x="7658100" y="2247245"/>
            <a:ext cx="4333760" cy="775414"/>
          </a:xfrm>
          <a:prstGeom prst="borderCallout1">
            <a:avLst>
              <a:gd name="adj1" fmla="val 18750"/>
              <a:gd name="adj2" fmla="val -8333"/>
              <a:gd name="adj3" fmla="val 128894"/>
              <a:gd name="adj4" fmla="val -977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Desenvolverse adecuadamente e integrándose con sus pares conociendo sus posibilidades.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8" name="Globo: línea 27">
            <a:extLst>
              <a:ext uri="{FF2B5EF4-FFF2-40B4-BE49-F238E27FC236}">
                <a16:creationId xmlns:a16="http://schemas.microsoft.com/office/drawing/2014/main" id="{1A76C767-ECD4-4582-BE83-14AFF4C519F8}"/>
              </a:ext>
            </a:extLst>
          </p:cNvPr>
          <p:cNvSpPr/>
          <p:nvPr/>
        </p:nvSpPr>
        <p:spPr>
          <a:xfrm>
            <a:off x="7658100" y="3139510"/>
            <a:ext cx="4333760" cy="672028"/>
          </a:xfrm>
          <a:prstGeom prst="borderCallout1">
            <a:avLst>
              <a:gd name="adj1" fmla="val 18750"/>
              <a:gd name="adj2" fmla="val -8333"/>
              <a:gd name="adj3" fmla="val 101025"/>
              <a:gd name="adj4" fmla="val -66635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Demostrando una adecuada coordinación y equilibrio en sus movimientos.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9" name="Globo: línea 28">
            <a:extLst>
              <a:ext uri="{FF2B5EF4-FFF2-40B4-BE49-F238E27FC236}">
                <a16:creationId xmlns:a16="http://schemas.microsoft.com/office/drawing/2014/main" id="{60C9E5F5-B627-46B2-8863-D7018BCE54E5}"/>
              </a:ext>
            </a:extLst>
          </p:cNvPr>
          <p:cNvSpPr/>
          <p:nvPr/>
        </p:nvSpPr>
        <p:spPr>
          <a:xfrm>
            <a:off x="7658100" y="4026273"/>
            <a:ext cx="4333760" cy="672028"/>
          </a:xfrm>
          <a:prstGeom prst="borderCallout1">
            <a:avLst>
              <a:gd name="adj1" fmla="val 18750"/>
              <a:gd name="adj2" fmla="val -8333"/>
              <a:gd name="adj3" fmla="val 64959"/>
              <a:gd name="adj4" fmla="val -9092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El juego, el deporte y actividades de la vida cotidiana.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0" name="Globo: línea 29">
            <a:extLst>
              <a:ext uri="{FF2B5EF4-FFF2-40B4-BE49-F238E27FC236}">
                <a16:creationId xmlns:a16="http://schemas.microsoft.com/office/drawing/2014/main" id="{CF374393-B6BD-41A1-8D58-BA2CB0B11E4A}"/>
              </a:ext>
            </a:extLst>
          </p:cNvPr>
          <p:cNvSpPr/>
          <p:nvPr/>
        </p:nvSpPr>
        <p:spPr>
          <a:xfrm>
            <a:off x="7658100" y="4913036"/>
            <a:ext cx="4333760" cy="672028"/>
          </a:xfrm>
          <a:prstGeom prst="borderCallout1">
            <a:avLst>
              <a:gd name="adj1" fmla="val 18750"/>
              <a:gd name="adj2" fmla="val -8333"/>
              <a:gd name="adj3" fmla="val 125615"/>
              <a:gd name="adj4" fmla="val -89041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Haciendo uso de su corporeidad y del movimiento.</a:t>
            </a:r>
            <a:endParaRPr lang="es-PE" dirty="0">
              <a:solidFill>
                <a:schemeClr val="tx1"/>
              </a:solidFill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19B8905-6F7E-4DF6-B5EF-A8991CAFD38A}"/>
              </a:ext>
            </a:extLst>
          </p:cNvPr>
          <p:cNvGrpSpPr/>
          <p:nvPr/>
        </p:nvGrpSpPr>
        <p:grpSpPr>
          <a:xfrm>
            <a:off x="7419975" y="5665353"/>
            <a:ext cx="4465838" cy="1096503"/>
            <a:chOff x="7419975" y="5665353"/>
            <a:chExt cx="4465838" cy="1096503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E1D4FCC4-EF63-41FE-BDEB-3807CC6A5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8987" y="5665353"/>
              <a:ext cx="1876826" cy="1023457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C51A2036-0BB3-45E5-8596-5386C4BB9447}"/>
                </a:ext>
              </a:extLst>
            </p:cNvPr>
            <p:cNvSpPr txBox="1"/>
            <p:nvPr/>
          </p:nvSpPr>
          <p:spPr>
            <a:xfrm>
              <a:off x="7419975" y="5807749"/>
              <a:ext cx="28669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Competencia “Se desenvuelve de manera autónoma a través de su motricidad</a:t>
              </a:r>
              <a:endPara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040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C197541-C34F-47FB-8D0D-6F6325D9D1E6}"/>
              </a:ext>
            </a:extLst>
          </p:cNvPr>
          <p:cNvSpPr/>
          <p:nvPr/>
        </p:nvSpPr>
        <p:spPr>
          <a:xfrm>
            <a:off x="1494048" y="169190"/>
            <a:ext cx="10630661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Paso 2: Analizar en estándar de aprendizaje</a:t>
            </a:r>
            <a:endParaRPr lang="es-PE" sz="2300" b="1" dirty="0">
              <a:solidFill>
                <a:srgbClr val="00206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831EDEA-5DF3-463F-8C85-34C543C87AA4}"/>
              </a:ext>
            </a:extLst>
          </p:cNvPr>
          <p:cNvSpPr txBox="1"/>
          <p:nvPr/>
        </p:nvSpPr>
        <p:spPr>
          <a:xfrm>
            <a:off x="7932189" y="1990432"/>
            <a:ext cx="3964666" cy="471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4730" algn="l"/>
              </a:tabLst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Explora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la alternancia de sus lados corporales.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>
                <a:tab pos="2284730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4730" algn="l"/>
              </a:tabLst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Regula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la posición de su cuerpo según el espacio y el tiempo.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>
                <a:tab pos="2284730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4730" algn="l"/>
              </a:tabLst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Actitud positiva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 voluntad para experimentar diversas situación.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>
                <a:tab pos="2284730" algn="l"/>
              </a:tabLst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4730" algn="l"/>
              </a:tabLst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Crea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nuevas posibilidades expresivas de su cuerpo.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>
                <a:tab pos="2284730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4730" algn="l"/>
              </a:tabLst>
              <a:defRPr/>
            </a:pPr>
            <a:r>
              <a:rPr kumimoji="0" lang="es-PE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Comunica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ideas, emociones, sentimientos, pensamientos.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E885BF9-2F4A-4273-B2C2-9F0ADBA5567F}"/>
              </a:ext>
            </a:extLst>
          </p:cNvPr>
          <p:cNvSpPr txBox="1"/>
          <p:nvPr/>
        </p:nvSpPr>
        <p:spPr>
          <a:xfrm>
            <a:off x="3645013" y="1835046"/>
            <a:ext cx="4200123" cy="483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4730" algn="l"/>
              </a:tabLst>
              <a:defRPr/>
            </a:pPr>
            <a:r>
              <a:rPr kumimoji="0" lang="es-P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 desenvuelve de manera autónoma a través de su motricidad cuando </a:t>
            </a:r>
            <a:r>
              <a:rPr kumimoji="0" lang="es-PE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comprende cómo usar su cuerpo </a:t>
            </a:r>
            <a:r>
              <a:rPr kumimoji="0" lang="es-PE" sz="17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explorando</a:t>
            </a:r>
            <a:r>
              <a:rPr kumimoji="0" lang="es-PE" sz="17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la alternancia de sus lados corporales de acuerdo a su utilidad y </a:t>
            </a:r>
            <a:r>
              <a:rPr kumimoji="0" lang="es-PE" sz="1700" b="1" i="0" u="sng" strike="noStrike" kern="1200" cap="none" spc="0" normalizeH="0" baseline="0" noProof="0" dirty="0">
                <a:ln>
                  <a:noFill/>
                </a:ln>
                <a:solidFill>
                  <a:srgbClr val="E5E01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ajustando</a:t>
            </a:r>
            <a:r>
              <a:rPr kumimoji="0" lang="es-PE" sz="1700" b="1" i="0" strike="noStrike" kern="1200" cap="none" spc="0" normalizeH="0" baseline="0" noProof="0" dirty="0">
                <a:ln>
                  <a:noFill/>
                </a:ln>
                <a:solidFill>
                  <a:srgbClr val="E5E01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la posición del cuerpo en el espacio y en el tiempo</a:t>
            </a:r>
            <a:r>
              <a:rPr kumimoji="0" lang="es-PE" sz="17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en diferentes etapas de las acciones motrices, </a:t>
            </a:r>
            <a:r>
              <a:rPr kumimoji="0" lang="es-PE" sz="17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 una </a:t>
            </a:r>
            <a:r>
              <a:rPr kumimoji="0" lang="es-PE" sz="17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actitud positiva</a:t>
            </a:r>
            <a:r>
              <a:rPr kumimoji="0" lang="es-PE" sz="17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 una voluntad de experimentar situaciones diversas.</a:t>
            </a:r>
            <a:r>
              <a:rPr kumimoji="0" lang="es-PE" sz="17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s-PE" sz="1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Experimenta</a:t>
            </a:r>
            <a:r>
              <a:rPr kumimoji="0" lang="es-PE" sz="17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nuevas posibilidades expresivas de su cuerpo y las utiliza para relacionarse y </a:t>
            </a:r>
            <a:r>
              <a:rPr kumimoji="0" lang="es-PE" sz="17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comunicar</a:t>
            </a:r>
            <a:r>
              <a:rPr kumimoji="0" lang="es-PE" sz="17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ideas, emociones, sentimientos, pensamientos.</a:t>
            </a:r>
            <a:endParaRPr kumimoji="0" lang="en-US" sz="17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E8E92C1-E048-46BB-8A01-19502D40E87F}"/>
              </a:ext>
            </a:extLst>
          </p:cNvPr>
          <p:cNvSpPr txBox="1"/>
          <p:nvPr/>
        </p:nvSpPr>
        <p:spPr>
          <a:xfrm>
            <a:off x="1422728" y="2471200"/>
            <a:ext cx="2125866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Comprende su cuerpo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 expresa corporalmente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4" name="Flecha: curvada hacia la derecha 33">
            <a:extLst>
              <a:ext uri="{FF2B5EF4-FFF2-40B4-BE49-F238E27FC236}">
                <a16:creationId xmlns:a16="http://schemas.microsoft.com/office/drawing/2014/main" id="{06F83F3C-BF12-445C-9D50-92D429D67399}"/>
              </a:ext>
            </a:extLst>
          </p:cNvPr>
          <p:cNvSpPr/>
          <p:nvPr/>
        </p:nvSpPr>
        <p:spPr>
          <a:xfrm rot="18067347">
            <a:off x="2081162" y="2641438"/>
            <a:ext cx="930768" cy="2745018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Flecha: curvada hacia la derecha 34">
            <a:extLst>
              <a:ext uri="{FF2B5EF4-FFF2-40B4-BE49-F238E27FC236}">
                <a16:creationId xmlns:a16="http://schemas.microsoft.com/office/drawing/2014/main" id="{AD11BD68-83F4-44EE-BA19-B47485B7D03C}"/>
              </a:ext>
            </a:extLst>
          </p:cNvPr>
          <p:cNvSpPr/>
          <p:nvPr/>
        </p:nvSpPr>
        <p:spPr>
          <a:xfrm rot="17005086">
            <a:off x="2275029" y="5410310"/>
            <a:ext cx="421263" cy="201745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B5C0E37-FC38-4291-972D-E372749CF109}"/>
              </a:ext>
            </a:extLst>
          </p:cNvPr>
          <p:cNvSpPr txBox="1"/>
          <p:nvPr/>
        </p:nvSpPr>
        <p:spPr>
          <a:xfrm>
            <a:off x="4531838" y="1444429"/>
            <a:ext cx="2242081" cy="369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4730" algn="l"/>
              </a:tabLst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Estándar IV ciclo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69F2625-9920-4D20-B026-5AE8E8E9236F}"/>
              </a:ext>
            </a:extLst>
          </p:cNvPr>
          <p:cNvSpPr txBox="1"/>
          <p:nvPr/>
        </p:nvSpPr>
        <p:spPr>
          <a:xfrm>
            <a:off x="8887622" y="1169479"/>
            <a:ext cx="2053799" cy="665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4730" algn="l"/>
              </a:tabLst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Desempeños complejos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340EBAE-13E7-4E3A-A6D1-AF05C9A5F602}"/>
              </a:ext>
            </a:extLst>
          </p:cNvPr>
          <p:cNvSpPr txBox="1"/>
          <p:nvPr/>
        </p:nvSpPr>
        <p:spPr>
          <a:xfrm>
            <a:off x="1610430" y="1522792"/>
            <a:ext cx="17581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Capacidades</a:t>
            </a:r>
          </a:p>
        </p:txBody>
      </p:sp>
    </p:spTree>
    <p:extLst>
      <p:ext uri="{BB962C8B-B14F-4D97-AF65-F5344CB8AC3E}">
        <p14:creationId xmlns:p14="http://schemas.microsoft.com/office/powerpoint/2010/main" val="907078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ítulo 3">
            <a:extLst>
              <a:ext uri="{FF2B5EF4-FFF2-40B4-BE49-F238E27FC236}">
                <a16:creationId xmlns:a16="http://schemas.microsoft.com/office/drawing/2014/main" id="{218A8B96-006F-4F31-921F-B1A4D0F7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409" y="355628"/>
            <a:ext cx="9226479" cy="1250872"/>
          </a:xfrm>
        </p:spPr>
        <p:txBody>
          <a:bodyPr>
            <a:normAutofit fontScale="90000"/>
          </a:bodyPr>
          <a:lstStyle/>
          <a:p>
            <a:r>
              <a:rPr lang="es-PE" dirty="0"/>
              <a:t>Acuerdos para la interacción responsable</a:t>
            </a:r>
          </a:p>
        </p:txBody>
      </p:sp>
      <p:sp>
        <p:nvSpPr>
          <p:cNvPr id="14" name="Subtítulo 8">
            <a:extLst>
              <a:ext uri="{FF2B5EF4-FFF2-40B4-BE49-F238E27FC236}">
                <a16:creationId xmlns:a16="http://schemas.microsoft.com/office/drawing/2014/main" id="{98DCF593-51D9-40A2-91B0-C14BB6F197A9}"/>
              </a:ext>
            </a:extLst>
          </p:cNvPr>
          <p:cNvSpPr txBox="1">
            <a:spLocks/>
          </p:cNvSpPr>
          <p:nvPr/>
        </p:nvSpPr>
        <p:spPr>
          <a:xfrm>
            <a:off x="4868304" y="3027171"/>
            <a:ext cx="2353200" cy="848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>
                <a:solidFill>
                  <a:srgbClr val="FF0000"/>
                </a:solidFill>
              </a:rPr>
              <a:t>Participar de manera activa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6" name="Subtítulo 9">
            <a:extLst>
              <a:ext uri="{FF2B5EF4-FFF2-40B4-BE49-F238E27FC236}">
                <a16:creationId xmlns:a16="http://schemas.microsoft.com/office/drawing/2014/main" id="{29CD0DC4-0A2A-4A13-9B32-F1A851E2D705}"/>
              </a:ext>
            </a:extLst>
          </p:cNvPr>
          <p:cNvSpPr txBox="1">
            <a:spLocks/>
          </p:cNvSpPr>
          <p:nvPr/>
        </p:nvSpPr>
        <p:spPr>
          <a:xfrm>
            <a:off x="1417747" y="3032293"/>
            <a:ext cx="2353200" cy="967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>
                <a:solidFill>
                  <a:srgbClr val="FF0000"/>
                </a:solidFill>
              </a:rPr>
              <a:t>Mantener el micro cerrado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3" name="Subtítulo 10">
            <a:extLst>
              <a:ext uri="{FF2B5EF4-FFF2-40B4-BE49-F238E27FC236}">
                <a16:creationId xmlns:a16="http://schemas.microsoft.com/office/drawing/2014/main" id="{5926E438-07CA-49E4-ADFB-AC3AC23C90C7}"/>
              </a:ext>
            </a:extLst>
          </p:cNvPr>
          <p:cNvSpPr txBox="1">
            <a:spLocks/>
          </p:cNvSpPr>
          <p:nvPr/>
        </p:nvSpPr>
        <p:spPr>
          <a:xfrm>
            <a:off x="8318863" y="3032293"/>
            <a:ext cx="2614293" cy="843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>
                <a:solidFill>
                  <a:srgbClr val="FF0000"/>
                </a:solidFill>
              </a:rPr>
              <a:t>Utilizar el chat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4" name="Subtítulo 11">
            <a:extLst>
              <a:ext uri="{FF2B5EF4-FFF2-40B4-BE49-F238E27FC236}">
                <a16:creationId xmlns:a16="http://schemas.microsoft.com/office/drawing/2014/main" id="{1E5FBBA6-E0F3-485A-87A1-D1140B9E8559}"/>
              </a:ext>
            </a:extLst>
          </p:cNvPr>
          <p:cNvSpPr txBox="1">
            <a:spLocks/>
          </p:cNvSpPr>
          <p:nvPr/>
        </p:nvSpPr>
        <p:spPr>
          <a:xfrm>
            <a:off x="4779398" y="3999708"/>
            <a:ext cx="2462596" cy="1162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/>
              <a:t>Cada vez que se pida la participación de los asistentes</a:t>
            </a:r>
            <a:endParaRPr lang="es-PE" dirty="0"/>
          </a:p>
        </p:txBody>
      </p:sp>
      <p:sp>
        <p:nvSpPr>
          <p:cNvPr id="25" name="Subtítulo 12">
            <a:extLst>
              <a:ext uri="{FF2B5EF4-FFF2-40B4-BE49-F238E27FC236}">
                <a16:creationId xmlns:a16="http://schemas.microsoft.com/office/drawing/2014/main" id="{BA4817CF-C589-4753-89EC-E0C1ECB071CE}"/>
              </a:ext>
            </a:extLst>
          </p:cNvPr>
          <p:cNvSpPr txBox="1">
            <a:spLocks/>
          </p:cNvSpPr>
          <p:nvPr/>
        </p:nvSpPr>
        <p:spPr>
          <a:xfrm>
            <a:off x="1436579" y="4231589"/>
            <a:ext cx="2353200" cy="1171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Mientras el facilitador está hablando</a:t>
            </a:r>
          </a:p>
        </p:txBody>
      </p:sp>
      <p:sp>
        <p:nvSpPr>
          <p:cNvPr id="26" name="Subtítulo 13">
            <a:extLst>
              <a:ext uri="{FF2B5EF4-FFF2-40B4-BE49-F238E27FC236}">
                <a16:creationId xmlns:a16="http://schemas.microsoft.com/office/drawing/2014/main" id="{A8AC0782-8FC0-48F6-A1D9-E074AB26743E}"/>
              </a:ext>
            </a:extLst>
          </p:cNvPr>
          <p:cNvSpPr txBox="1">
            <a:spLocks/>
          </p:cNvSpPr>
          <p:nvPr/>
        </p:nvSpPr>
        <p:spPr>
          <a:xfrm>
            <a:off x="7786779" y="3669978"/>
            <a:ext cx="3715109" cy="1701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Puede registrar allí sus preguntas o comentarios.</a:t>
            </a:r>
          </a:p>
          <a:p>
            <a:r>
              <a:rPr lang="es-PE" dirty="0"/>
              <a:t>También allí compartimos el link de asistencia y encuesta de satisfacción.</a:t>
            </a:r>
          </a:p>
        </p:txBody>
      </p:sp>
      <p:pic>
        <p:nvPicPr>
          <p:cNvPr id="27" name="Picture 2" descr="Levantar la mano para pedir | Icono Gratis">
            <a:extLst>
              <a:ext uri="{FF2B5EF4-FFF2-40B4-BE49-F238E27FC236}">
                <a16:creationId xmlns:a16="http://schemas.microsoft.com/office/drawing/2014/main" id="{71DD8F2D-8A95-4AAC-BC6F-048DAC1F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94" y="1517308"/>
            <a:ext cx="1083401" cy="10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EE69FB76-7CFA-4BC7-91E6-124BE96CC734}"/>
              </a:ext>
            </a:extLst>
          </p:cNvPr>
          <p:cNvGrpSpPr/>
          <p:nvPr/>
        </p:nvGrpSpPr>
        <p:grpSpPr>
          <a:xfrm>
            <a:off x="2168428" y="1448688"/>
            <a:ext cx="937275" cy="1152021"/>
            <a:chOff x="3817633" y="4002975"/>
            <a:chExt cx="956382" cy="956382"/>
          </a:xfrm>
        </p:grpSpPr>
        <p:pic>
          <p:nvPicPr>
            <p:cNvPr id="29" name="Imagen 7">
              <a:extLst>
                <a:ext uri="{FF2B5EF4-FFF2-40B4-BE49-F238E27FC236}">
                  <a16:creationId xmlns:a16="http://schemas.microsoft.com/office/drawing/2014/main" id="{1894F239-9FC4-45B4-88D3-2EC0B1A20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633" y="4002975"/>
              <a:ext cx="956382" cy="956382"/>
            </a:xfrm>
            <a:prstGeom prst="rect">
              <a:avLst/>
            </a:prstGeom>
          </p:spPr>
        </p:pic>
        <p:cxnSp>
          <p:nvCxnSpPr>
            <p:cNvPr id="30" name="Conector recto 9">
              <a:extLst>
                <a:ext uri="{FF2B5EF4-FFF2-40B4-BE49-F238E27FC236}">
                  <a16:creationId xmlns:a16="http://schemas.microsoft.com/office/drawing/2014/main" id="{EACBD613-4B35-4348-9FC7-EBD9E9F0F692}"/>
                </a:ext>
              </a:extLst>
            </p:cNvPr>
            <p:cNvCxnSpPr/>
            <p:nvPr/>
          </p:nvCxnSpPr>
          <p:spPr>
            <a:xfrm flipH="1">
              <a:off x="3926795" y="4002975"/>
              <a:ext cx="650880" cy="8176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lamada rectangular redondeada 11">
            <a:extLst>
              <a:ext uri="{FF2B5EF4-FFF2-40B4-BE49-F238E27FC236}">
                <a16:creationId xmlns:a16="http://schemas.microsoft.com/office/drawing/2014/main" id="{2FABCCA9-4824-4AEA-A8C9-94720BF93AD8}"/>
              </a:ext>
            </a:extLst>
          </p:cNvPr>
          <p:cNvSpPr/>
          <p:nvPr/>
        </p:nvSpPr>
        <p:spPr>
          <a:xfrm>
            <a:off x="8957508" y="1671944"/>
            <a:ext cx="1066065" cy="886517"/>
          </a:xfrm>
          <a:prstGeom prst="wedgeRoundRectCallout">
            <a:avLst/>
          </a:prstGeom>
          <a:noFill/>
          <a:ln w="38100">
            <a:solidFill>
              <a:srgbClr val="01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PE" sz="178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59528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108;p3">
            <a:extLst>
              <a:ext uri="{FF2B5EF4-FFF2-40B4-BE49-F238E27FC236}">
                <a16:creationId xmlns:a16="http://schemas.microsoft.com/office/drawing/2014/main" id="{FE2E2C3A-3E3F-4AF4-B0B7-710CDF2AC761}"/>
              </a:ext>
            </a:extLst>
          </p:cNvPr>
          <p:cNvGrpSpPr/>
          <p:nvPr/>
        </p:nvGrpSpPr>
        <p:grpSpPr>
          <a:xfrm>
            <a:off x="146050" y="734530"/>
            <a:ext cx="10839450" cy="5710720"/>
            <a:chOff x="2943225" y="38100"/>
            <a:chExt cx="6305550" cy="6818313"/>
          </a:xfrm>
        </p:grpSpPr>
        <p:sp>
          <p:nvSpPr>
            <p:cNvPr id="26" name="Google Shape;109;p3">
              <a:extLst>
                <a:ext uri="{FF2B5EF4-FFF2-40B4-BE49-F238E27FC236}">
                  <a16:creationId xmlns:a16="http://schemas.microsoft.com/office/drawing/2014/main" id="{BC25FF61-82A4-4764-9523-C73DF28D11FC}"/>
                </a:ext>
              </a:extLst>
            </p:cNvPr>
            <p:cNvSpPr/>
            <p:nvPr/>
          </p:nvSpPr>
          <p:spPr>
            <a:xfrm>
              <a:off x="2943225" y="6856413"/>
              <a:ext cx="6305550" cy="0"/>
            </a:xfrm>
            <a:custGeom>
              <a:avLst/>
              <a:gdLst/>
              <a:ahLst/>
              <a:cxnLst/>
              <a:rect l="l" t="t" r="r" b="b"/>
              <a:pathLst>
                <a:path w="15350" h="120000" extrusionOk="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0;p3">
              <a:extLst>
                <a:ext uri="{FF2B5EF4-FFF2-40B4-BE49-F238E27FC236}">
                  <a16:creationId xmlns:a16="http://schemas.microsoft.com/office/drawing/2014/main" id="{160E230E-0CE0-42C7-AEB6-5B5CC4DA0A45}"/>
                </a:ext>
              </a:extLst>
            </p:cNvPr>
            <p:cNvSpPr/>
            <p:nvPr/>
          </p:nvSpPr>
          <p:spPr>
            <a:xfrm>
              <a:off x="6410325" y="5073650"/>
              <a:ext cx="330200" cy="195263"/>
            </a:xfrm>
            <a:custGeom>
              <a:avLst/>
              <a:gdLst/>
              <a:ahLst/>
              <a:cxnLst/>
              <a:rect l="l" t="t" r="r" b="b"/>
              <a:pathLst>
                <a:path w="803" h="238" extrusionOk="0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1;p3">
              <a:extLst>
                <a:ext uri="{FF2B5EF4-FFF2-40B4-BE49-F238E27FC236}">
                  <a16:creationId xmlns:a16="http://schemas.microsoft.com/office/drawing/2014/main" id="{C97A4900-D433-417D-BFC2-6A0ABCF2C0ED}"/>
                </a:ext>
              </a:extLst>
            </p:cNvPr>
            <p:cNvSpPr/>
            <p:nvPr/>
          </p:nvSpPr>
          <p:spPr>
            <a:xfrm>
              <a:off x="5848350" y="5321300"/>
              <a:ext cx="330200" cy="184150"/>
            </a:xfrm>
            <a:custGeom>
              <a:avLst/>
              <a:gdLst/>
              <a:ahLst/>
              <a:cxnLst/>
              <a:rect l="l" t="t" r="r" b="b"/>
              <a:pathLst>
                <a:path w="804" h="224" extrusionOk="0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2;p3">
              <a:extLst>
                <a:ext uri="{FF2B5EF4-FFF2-40B4-BE49-F238E27FC236}">
                  <a16:creationId xmlns:a16="http://schemas.microsoft.com/office/drawing/2014/main" id="{EED4FD19-8DF6-48A2-A284-6EC1ECCD0279}"/>
                </a:ext>
              </a:extLst>
            </p:cNvPr>
            <p:cNvSpPr/>
            <p:nvPr/>
          </p:nvSpPr>
          <p:spPr>
            <a:xfrm>
              <a:off x="5286375" y="5554663"/>
              <a:ext cx="331788" cy="204788"/>
            </a:xfrm>
            <a:custGeom>
              <a:avLst/>
              <a:gdLst/>
              <a:ahLst/>
              <a:cxnLst/>
              <a:rect l="l" t="t" r="r" b="b"/>
              <a:pathLst>
                <a:path w="807" h="250" extrusionOk="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3;p3">
              <a:extLst>
                <a:ext uri="{FF2B5EF4-FFF2-40B4-BE49-F238E27FC236}">
                  <a16:creationId xmlns:a16="http://schemas.microsoft.com/office/drawing/2014/main" id="{BAB9A6EE-8D14-4D18-9AA2-8DFB97438B8A}"/>
                </a:ext>
              </a:extLst>
            </p:cNvPr>
            <p:cNvSpPr/>
            <p:nvPr/>
          </p:nvSpPr>
          <p:spPr>
            <a:xfrm>
              <a:off x="6969125" y="4754563"/>
              <a:ext cx="323850" cy="255588"/>
            </a:xfrm>
            <a:custGeom>
              <a:avLst/>
              <a:gdLst/>
              <a:ahLst/>
              <a:cxnLst/>
              <a:rect l="l" t="t" r="r" b="b"/>
              <a:pathLst>
                <a:path w="790" h="311" extrusionOk="0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4;p3">
              <a:extLst>
                <a:ext uri="{FF2B5EF4-FFF2-40B4-BE49-F238E27FC236}">
                  <a16:creationId xmlns:a16="http://schemas.microsoft.com/office/drawing/2014/main" id="{A66BE795-4E15-4F2B-939B-6FCAEF05CE76}"/>
                </a:ext>
              </a:extLst>
            </p:cNvPr>
            <p:cNvSpPr/>
            <p:nvPr/>
          </p:nvSpPr>
          <p:spPr>
            <a:xfrm>
              <a:off x="4735513" y="5840413"/>
              <a:ext cx="323850" cy="257175"/>
            </a:xfrm>
            <a:custGeom>
              <a:avLst/>
              <a:gdLst/>
              <a:ahLst/>
              <a:cxnLst/>
              <a:rect l="l" t="t" r="r" b="b"/>
              <a:pathLst>
                <a:path w="787" h="314" extrusionOk="0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5;p3">
              <a:extLst>
                <a:ext uri="{FF2B5EF4-FFF2-40B4-BE49-F238E27FC236}">
                  <a16:creationId xmlns:a16="http://schemas.microsoft.com/office/drawing/2014/main" id="{63B1F38E-0F0F-4FBA-95BE-3025AD36C59A}"/>
                </a:ext>
              </a:extLst>
            </p:cNvPr>
            <p:cNvSpPr/>
            <p:nvPr/>
          </p:nvSpPr>
          <p:spPr>
            <a:xfrm>
              <a:off x="6248400" y="2874963"/>
              <a:ext cx="130175" cy="155575"/>
            </a:xfrm>
            <a:custGeom>
              <a:avLst/>
              <a:gdLst/>
              <a:ahLst/>
              <a:cxnLst/>
              <a:rect l="l" t="t" r="r" b="b"/>
              <a:pathLst>
                <a:path w="316" h="190" extrusionOk="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6;p3">
              <a:extLst>
                <a:ext uri="{FF2B5EF4-FFF2-40B4-BE49-F238E27FC236}">
                  <a16:creationId xmlns:a16="http://schemas.microsoft.com/office/drawing/2014/main" id="{6E10F598-0942-4B72-A1EB-6FC972485B72}"/>
                </a:ext>
              </a:extLst>
            </p:cNvPr>
            <p:cNvSpPr/>
            <p:nvPr/>
          </p:nvSpPr>
          <p:spPr>
            <a:xfrm>
              <a:off x="7210425" y="3732213"/>
              <a:ext cx="128588" cy="165100"/>
            </a:xfrm>
            <a:custGeom>
              <a:avLst/>
              <a:gdLst/>
              <a:ahLst/>
              <a:cxnLst/>
              <a:rect l="l" t="t" r="r" b="b"/>
              <a:pathLst>
                <a:path w="312" h="202" extrusionOk="0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7;p3">
              <a:extLst>
                <a:ext uri="{FF2B5EF4-FFF2-40B4-BE49-F238E27FC236}">
                  <a16:creationId xmlns:a16="http://schemas.microsoft.com/office/drawing/2014/main" id="{A7C01B71-4143-491A-993C-5F009539C1FA}"/>
                </a:ext>
              </a:extLst>
            </p:cNvPr>
            <p:cNvSpPr/>
            <p:nvPr/>
          </p:nvSpPr>
          <p:spPr>
            <a:xfrm>
              <a:off x="6731000" y="3297238"/>
              <a:ext cx="133350" cy="142875"/>
            </a:xfrm>
            <a:custGeom>
              <a:avLst/>
              <a:gdLst/>
              <a:ahLst/>
              <a:cxnLst/>
              <a:rect l="l" t="t" r="r" b="b"/>
              <a:pathLst>
                <a:path w="322" h="174" extrusionOk="0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8;p3">
              <a:extLst>
                <a:ext uri="{FF2B5EF4-FFF2-40B4-BE49-F238E27FC236}">
                  <a16:creationId xmlns:a16="http://schemas.microsoft.com/office/drawing/2014/main" id="{943ABCE5-FBBC-41D5-89A3-17A7B659F318}"/>
                </a:ext>
              </a:extLst>
            </p:cNvPr>
            <p:cNvSpPr/>
            <p:nvPr/>
          </p:nvSpPr>
          <p:spPr>
            <a:xfrm>
              <a:off x="6488113" y="3095625"/>
              <a:ext cx="133350" cy="142875"/>
            </a:xfrm>
            <a:custGeom>
              <a:avLst/>
              <a:gdLst/>
              <a:ahLst/>
              <a:cxnLst/>
              <a:rect l="l" t="t" r="r" b="b"/>
              <a:pathLst>
                <a:path w="323" h="174" extrusionOk="0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9;p3">
              <a:extLst>
                <a:ext uri="{FF2B5EF4-FFF2-40B4-BE49-F238E27FC236}">
                  <a16:creationId xmlns:a16="http://schemas.microsoft.com/office/drawing/2014/main" id="{73953952-2A51-4436-B066-86946A34D650}"/>
                </a:ext>
              </a:extLst>
            </p:cNvPr>
            <p:cNvSpPr/>
            <p:nvPr/>
          </p:nvSpPr>
          <p:spPr>
            <a:xfrm>
              <a:off x="7419975" y="4445000"/>
              <a:ext cx="120650" cy="185738"/>
            </a:xfrm>
            <a:custGeom>
              <a:avLst/>
              <a:gdLst/>
              <a:ahLst/>
              <a:cxnLst/>
              <a:rect l="l" t="t" r="r" b="b"/>
              <a:pathLst>
                <a:path w="291" h="226" extrusionOk="0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0;p3">
              <a:extLst>
                <a:ext uri="{FF2B5EF4-FFF2-40B4-BE49-F238E27FC236}">
                  <a16:creationId xmlns:a16="http://schemas.microsoft.com/office/drawing/2014/main" id="{1659AE5E-A55D-497C-B9F0-167215D44BB8}"/>
                </a:ext>
              </a:extLst>
            </p:cNvPr>
            <p:cNvSpPr/>
            <p:nvPr/>
          </p:nvSpPr>
          <p:spPr>
            <a:xfrm>
              <a:off x="6973888" y="3505200"/>
              <a:ext cx="131763" cy="149225"/>
            </a:xfrm>
            <a:custGeom>
              <a:avLst/>
              <a:gdLst/>
              <a:ahLst/>
              <a:cxnLst/>
              <a:rect l="l" t="t" r="r" b="b"/>
              <a:pathLst>
                <a:path w="320" h="181" extrusionOk="0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1;p3">
              <a:extLst>
                <a:ext uri="{FF2B5EF4-FFF2-40B4-BE49-F238E27FC236}">
                  <a16:creationId xmlns:a16="http://schemas.microsoft.com/office/drawing/2014/main" id="{5112164C-6B57-41B6-8286-A26DFB09D53A}"/>
                </a:ext>
              </a:extLst>
            </p:cNvPr>
            <p:cNvSpPr/>
            <p:nvPr/>
          </p:nvSpPr>
          <p:spPr>
            <a:xfrm>
              <a:off x="7432675" y="4010025"/>
              <a:ext cx="107950" cy="217488"/>
            </a:xfrm>
            <a:custGeom>
              <a:avLst/>
              <a:gdLst/>
              <a:ahLst/>
              <a:cxnLst/>
              <a:rect l="l" t="t" r="r" b="b"/>
              <a:pathLst>
                <a:path w="262" h="266" extrusionOk="0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2;p3">
              <a:extLst>
                <a:ext uri="{FF2B5EF4-FFF2-40B4-BE49-F238E27FC236}">
                  <a16:creationId xmlns:a16="http://schemas.microsoft.com/office/drawing/2014/main" id="{BAA215D4-5809-43E8-9844-D1EE4ACE4D66}"/>
                </a:ext>
              </a:extLst>
            </p:cNvPr>
            <p:cNvSpPr/>
            <p:nvPr/>
          </p:nvSpPr>
          <p:spPr>
            <a:xfrm>
              <a:off x="7256463" y="1908175"/>
              <a:ext cx="103188" cy="61913"/>
            </a:xfrm>
            <a:custGeom>
              <a:avLst/>
              <a:gdLst/>
              <a:ahLst/>
              <a:cxnLst/>
              <a:rect l="l" t="t" r="r" b="b"/>
              <a:pathLst>
                <a:path w="251" h="76" extrusionOk="0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3;p3">
              <a:extLst>
                <a:ext uri="{FF2B5EF4-FFF2-40B4-BE49-F238E27FC236}">
                  <a16:creationId xmlns:a16="http://schemas.microsoft.com/office/drawing/2014/main" id="{C5DB8D1A-07B5-4957-A0DA-1256FC2BE776}"/>
                </a:ext>
              </a:extLst>
            </p:cNvPr>
            <p:cNvSpPr/>
            <p:nvPr/>
          </p:nvSpPr>
          <p:spPr>
            <a:xfrm>
              <a:off x="7451725" y="1847850"/>
              <a:ext cx="103188" cy="57150"/>
            </a:xfrm>
            <a:custGeom>
              <a:avLst/>
              <a:gdLst/>
              <a:ahLst/>
              <a:cxnLst/>
              <a:rect l="l" t="t" r="r" b="b"/>
              <a:pathLst>
                <a:path w="252" h="71" extrusionOk="0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4;p3">
              <a:extLst>
                <a:ext uri="{FF2B5EF4-FFF2-40B4-BE49-F238E27FC236}">
                  <a16:creationId xmlns:a16="http://schemas.microsoft.com/office/drawing/2014/main" id="{18096A2B-0B39-4C29-A17A-73F6282BCAEC}"/>
                </a:ext>
              </a:extLst>
            </p:cNvPr>
            <p:cNvSpPr/>
            <p:nvPr/>
          </p:nvSpPr>
          <p:spPr>
            <a:xfrm>
              <a:off x="6484938" y="2205038"/>
              <a:ext cx="100013" cy="77788"/>
            </a:xfrm>
            <a:custGeom>
              <a:avLst/>
              <a:gdLst/>
              <a:ahLst/>
              <a:cxnLst/>
              <a:rect l="l" t="t" r="r" b="b"/>
              <a:pathLst>
                <a:path w="242" h="95" extrusionOk="0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5;p3">
              <a:extLst>
                <a:ext uri="{FF2B5EF4-FFF2-40B4-BE49-F238E27FC236}">
                  <a16:creationId xmlns:a16="http://schemas.microsoft.com/office/drawing/2014/main" id="{C87359D0-4CE6-4380-9720-1E778F581A0B}"/>
                </a:ext>
              </a:extLst>
            </p:cNvPr>
            <p:cNvSpPr/>
            <p:nvPr/>
          </p:nvSpPr>
          <p:spPr>
            <a:xfrm>
              <a:off x="7645400" y="1778000"/>
              <a:ext cx="103188" cy="61913"/>
            </a:xfrm>
            <a:custGeom>
              <a:avLst/>
              <a:gdLst/>
              <a:ahLst/>
              <a:cxnLst/>
              <a:rect l="l" t="t" r="r" b="b"/>
              <a:pathLst>
                <a:path w="248" h="77" extrusionOk="0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6;p3">
              <a:extLst>
                <a:ext uri="{FF2B5EF4-FFF2-40B4-BE49-F238E27FC236}">
                  <a16:creationId xmlns:a16="http://schemas.microsoft.com/office/drawing/2014/main" id="{282A6CE3-25CB-43B1-9167-EC71B47FA894}"/>
                </a:ext>
              </a:extLst>
            </p:cNvPr>
            <p:cNvSpPr/>
            <p:nvPr/>
          </p:nvSpPr>
          <p:spPr>
            <a:xfrm>
              <a:off x="7061200" y="1970088"/>
              <a:ext cx="104775" cy="61913"/>
            </a:xfrm>
            <a:custGeom>
              <a:avLst/>
              <a:gdLst/>
              <a:ahLst/>
              <a:cxnLst/>
              <a:rect l="l" t="t" r="r" b="b"/>
              <a:pathLst>
                <a:path w="253" h="75" extrusionOk="0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27;p3">
              <a:extLst>
                <a:ext uri="{FF2B5EF4-FFF2-40B4-BE49-F238E27FC236}">
                  <a16:creationId xmlns:a16="http://schemas.microsoft.com/office/drawing/2014/main" id="{3BB47C6A-3176-42DF-99C9-9900E61855DA}"/>
                </a:ext>
              </a:extLst>
            </p:cNvPr>
            <p:cNvSpPr/>
            <p:nvPr/>
          </p:nvSpPr>
          <p:spPr>
            <a:xfrm>
              <a:off x="6165850" y="2497138"/>
              <a:ext cx="57150" cy="184150"/>
            </a:xfrm>
            <a:custGeom>
              <a:avLst/>
              <a:gdLst/>
              <a:ahLst/>
              <a:cxnLst/>
              <a:rect l="l" t="t" r="r" b="b"/>
              <a:pathLst>
                <a:path w="139" h="223" extrusionOk="0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28;p3">
              <a:extLst>
                <a:ext uri="{FF2B5EF4-FFF2-40B4-BE49-F238E27FC236}">
                  <a16:creationId xmlns:a16="http://schemas.microsoft.com/office/drawing/2014/main" id="{B68CB7E3-0AD4-4AED-A3D1-DCBFB948A6AB}"/>
                </a:ext>
              </a:extLst>
            </p:cNvPr>
            <p:cNvSpPr/>
            <p:nvPr/>
          </p:nvSpPr>
          <p:spPr>
            <a:xfrm>
              <a:off x="6677025" y="2116138"/>
              <a:ext cx="100013" cy="66675"/>
            </a:xfrm>
            <a:custGeom>
              <a:avLst/>
              <a:gdLst/>
              <a:ahLst/>
              <a:cxnLst/>
              <a:rect l="l" t="t" r="r" b="b"/>
              <a:pathLst>
                <a:path w="246" h="82" extrusionOk="0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9;p3">
              <a:extLst>
                <a:ext uri="{FF2B5EF4-FFF2-40B4-BE49-F238E27FC236}">
                  <a16:creationId xmlns:a16="http://schemas.microsoft.com/office/drawing/2014/main" id="{B1307C80-9E96-42FD-AB55-E91330266405}"/>
                </a:ext>
              </a:extLst>
            </p:cNvPr>
            <p:cNvSpPr/>
            <p:nvPr/>
          </p:nvSpPr>
          <p:spPr>
            <a:xfrm>
              <a:off x="6867525" y="2039938"/>
              <a:ext cx="103188" cy="61913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0;p3">
              <a:extLst>
                <a:ext uri="{FF2B5EF4-FFF2-40B4-BE49-F238E27FC236}">
                  <a16:creationId xmlns:a16="http://schemas.microsoft.com/office/drawing/2014/main" id="{6BB04408-8752-4592-992F-0A2169D0E2DE}"/>
                </a:ext>
              </a:extLst>
            </p:cNvPr>
            <p:cNvSpPr/>
            <p:nvPr/>
          </p:nvSpPr>
          <p:spPr>
            <a:xfrm>
              <a:off x="6296025" y="2322513"/>
              <a:ext cx="101600" cy="98425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1;p3">
              <a:extLst>
                <a:ext uri="{FF2B5EF4-FFF2-40B4-BE49-F238E27FC236}">
                  <a16:creationId xmlns:a16="http://schemas.microsoft.com/office/drawing/2014/main" id="{C54CE04D-A576-4FB7-8C5D-DAD42749B74D}"/>
                </a:ext>
              </a:extLst>
            </p:cNvPr>
            <p:cNvSpPr/>
            <p:nvPr/>
          </p:nvSpPr>
          <p:spPr>
            <a:xfrm>
              <a:off x="7839075" y="1689100"/>
              <a:ext cx="103188" cy="73025"/>
            </a:xfrm>
            <a:custGeom>
              <a:avLst/>
              <a:gdLst/>
              <a:ahLst/>
              <a:cxnLst/>
              <a:rect l="l" t="t" r="r" b="b"/>
              <a:pathLst>
                <a:path w="251" h="88" extrusionOk="0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;p3">
              <a:extLst>
                <a:ext uri="{FF2B5EF4-FFF2-40B4-BE49-F238E27FC236}">
                  <a16:creationId xmlns:a16="http://schemas.microsoft.com/office/drawing/2014/main" id="{F963F963-D193-4590-AAC3-8043F9C84A1E}"/>
                </a:ext>
              </a:extLst>
            </p:cNvPr>
            <p:cNvSpPr/>
            <p:nvPr/>
          </p:nvSpPr>
          <p:spPr>
            <a:xfrm>
              <a:off x="8029575" y="1565275"/>
              <a:ext cx="100013" cy="92075"/>
            </a:xfrm>
            <a:custGeom>
              <a:avLst/>
              <a:gdLst/>
              <a:ahLst/>
              <a:cxnLst/>
              <a:rect l="l" t="t" r="r" b="b"/>
              <a:pathLst>
                <a:path w="244" h="111" extrusionOk="0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3;p3">
              <a:extLst>
                <a:ext uri="{FF2B5EF4-FFF2-40B4-BE49-F238E27FC236}">
                  <a16:creationId xmlns:a16="http://schemas.microsoft.com/office/drawing/2014/main" id="{3698A0D3-6A91-45C5-AE1B-04C05263EC74}"/>
                </a:ext>
              </a:extLst>
            </p:cNvPr>
            <p:cNvSpPr/>
            <p:nvPr/>
          </p:nvSpPr>
          <p:spPr>
            <a:xfrm>
              <a:off x="7735888" y="1001713"/>
              <a:ext cx="71438" cy="44450"/>
            </a:xfrm>
            <a:custGeom>
              <a:avLst/>
              <a:gdLst/>
              <a:ahLst/>
              <a:cxnLst/>
              <a:rect l="l" t="t" r="r" b="b"/>
              <a:pathLst>
                <a:path w="172" h="54" extrusionOk="0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34;p3">
              <a:extLst>
                <a:ext uri="{FF2B5EF4-FFF2-40B4-BE49-F238E27FC236}">
                  <a16:creationId xmlns:a16="http://schemas.microsoft.com/office/drawing/2014/main" id="{98037FCE-C3E4-45B9-B444-4388D9F06EE7}"/>
                </a:ext>
              </a:extLst>
            </p:cNvPr>
            <p:cNvSpPr/>
            <p:nvPr/>
          </p:nvSpPr>
          <p:spPr>
            <a:xfrm>
              <a:off x="7480300" y="890588"/>
              <a:ext cx="71438" cy="44450"/>
            </a:xfrm>
            <a:custGeom>
              <a:avLst/>
              <a:gdLst/>
              <a:ahLst/>
              <a:cxnLst/>
              <a:rect l="l" t="t" r="r" b="b"/>
              <a:pathLst>
                <a:path w="171" h="54" extrusionOk="0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35;p3">
              <a:extLst>
                <a:ext uri="{FF2B5EF4-FFF2-40B4-BE49-F238E27FC236}">
                  <a16:creationId xmlns:a16="http://schemas.microsoft.com/office/drawing/2014/main" id="{BDFDB2C0-3DD4-4548-A292-26448DE8A5CC}"/>
                </a:ext>
              </a:extLst>
            </p:cNvPr>
            <p:cNvSpPr/>
            <p:nvPr/>
          </p:nvSpPr>
          <p:spPr>
            <a:xfrm>
              <a:off x="7610475" y="942975"/>
              <a:ext cx="68263" cy="46038"/>
            </a:xfrm>
            <a:custGeom>
              <a:avLst/>
              <a:gdLst/>
              <a:ahLst/>
              <a:cxnLst/>
              <a:rect l="l" t="t" r="r" b="b"/>
              <a:pathLst>
                <a:path w="167" h="56" extrusionOk="0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36;p3">
              <a:extLst>
                <a:ext uri="{FF2B5EF4-FFF2-40B4-BE49-F238E27FC236}">
                  <a16:creationId xmlns:a16="http://schemas.microsoft.com/office/drawing/2014/main" id="{E80E50B6-1C5C-4079-A030-5DBF4D5BE11C}"/>
                </a:ext>
              </a:extLst>
            </p:cNvPr>
            <p:cNvSpPr/>
            <p:nvPr/>
          </p:nvSpPr>
          <p:spPr>
            <a:xfrm>
              <a:off x="7351713" y="835025"/>
              <a:ext cx="71438" cy="46038"/>
            </a:xfrm>
            <a:custGeom>
              <a:avLst/>
              <a:gdLst/>
              <a:ahLst/>
              <a:cxnLst/>
              <a:rect l="l" t="t" r="r" b="b"/>
              <a:pathLst>
                <a:path w="175" h="57" extrusionOk="0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37;p3">
              <a:extLst>
                <a:ext uri="{FF2B5EF4-FFF2-40B4-BE49-F238E27FC236}">
                  <a16:creationId xmlns:a16="http://schemas.microsoft.com/office/drawing/2014/main" id="{6B4135E5-949A-469E-99A8-634F5295C9C1}"/>
                </a:ext>
              </a:extLst>
            </p:cNvPr>
            <p:cNvSpPr/>
            <p:nvPr/>
          </p:nvSpPr>
          <p:spPr>
            <a:xfrm>
              <a:off x="7226300" y="760413"/>
              <a:ext cx="65088" cy="60325"/>
            </a:xfrm>
            <a:custGeom>
              <a:avLst/>
              <a:gdLst/>
              <a:ahLst/>
              <a:cxnLst/>
              <a:rect l="l" t="t" r="r" b="b"/>
              <a:pathLst>
                <a:path w="160" h="74" extrusionOk="0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38;p3">
              <a:extLst>
                <a:ext uri="{FF2B5EF4-FFF2-40B4-BE49-F238E27FC236}">
                  <a16:creationId xmlns:a16="http://schemas.microsoft.com/office/drawing/2014/main" id="{F3A8F7E4-D511-4AA0-B2A6-5E7F72DE4E95}"/>
                </a:ext>
              </a:extLst>
            </p:cNvPr>
            <p:cNvSpPr/>
            <p:nvPr/>
          </p:nvSpPr>
          <p:spPr>
            <a:xfrm>
              <a:off x="8166100" y="1408113"/>
              <a:ext cx="42863" cy="109538"/>
            </a:xfrm>
            <a:custGeom>
              <a:avLst/>
              <a:gdLst/>
              <a:ahLst/>
              <a:cxnLst/>
              <a:rect l="l" t="t" r="r" b="b"/>
              <a:pathLst>
                <a:path w="103" h="133" extrusionOk="0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39;p3">
              <a:extLst>
                <a:ext uri="{FF2B5EF4-FFF2-40B4-BE49-F238E27FC236}">
                  <a16:creationId xmlns:a16="http://schemas.microsoft.com/office/drawing/2014/main" id="{50AD7F2D-ACA6-495E-8950-B599E5FE1B92}"/>
                </a:ext>
              </a:extLst>
            </p:cNvPr>
            <p:cNvSpPr/>
            <p:nvPr/>
          </p:nvSpPr>
          <p:spPr>
            <a:xfrm>
              <a:off x="7864475" y="1058863"/>
              <a:ext cx="68263" cy="50800"/>
            </a:xfrm>
            <a:custGeom>
              <a:avLst/>
              <a:gdLst/>
              <a:ahLst/>
              <a:cxnLst/>
              <a:rect l="l" t="t" r="r" b="b"/>
              <a:pathLst>
                <a:path w="168" h="61" extrusionOk="0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40;p3">
              <a:extLst>
                <a:ext uri="{FF2B5EF4-FFF2-40B4-BE49-F238E27FC236}">
                  <a16:creationId xmlns:a16="http://schemas.microsoft.com/office/drawing/2014/main" id="{BFB37F43-357B-4DF6-90AF-7860E2967587}"/>
                </a:ext>
              </a:extLst>
            </p:cNvPr>
            <p:cNvSpPr/>
            <p:nvPr/>
          </p:nvSpPr>
          <p:spPr>
            <a:xfrm>
              <a:off x="7993063" y="1130300"/>
              <a:ext cx="66675" cy="58738"/>
            </a:xfrm>
            <a:custGeom>
              <a:avLst/>
              <a:gdLst/>
              <a:ahLst/>
              <a:cxnLst/>
              <a:rect l="l" t="t" r="r" b="b"/>
              <a:pathLst>
                <a:path w="161" h="72" extrusionOk="0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41;p3">
              <a:extLst>
                <a:ext uri="{FF2B5EF4-FFF2-40B4-BE49-F238E27FC236}">
                  <a16:creationId xmlns:a16="http://schemas.microsoft.com/office/drawing/2014/main" id="{6E281127-4F9B-4139-9278-562DFE333976}"/>
                </a:ext>
              </a:extLst>
            </p:cNvPr>
            <p:cNvSpPr/>
            <p:nvPr/>
          </p:nvSpPr>
          <p:spPr>
            <a:xfrm>
              <a:off x="8112125" y="1225550"/>
              <a:ext cx="63500" cy="79375"/>
            </a:xfrm>
            <a:custGeom>
              <a:avLst/>
              <a:gdLst/>
              <a:ahLst/>
              <a:cxnLst/>
              <a:rect l="l" t="t" r="r" b="b"/>
              <a:pathLst>
                <a:path w="153" h="97" extrusionOk="0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42;p3">
              <a:extLst>
                <a:ext uri="{FF2B5EF4-FFF2-40B4-BE49-F238E27FC236}">
                  <a16:creationId xmlns:a16="http://schemas.microsoft.com/office/drawing/2014/main" id="{87E299DD-34A7-4230-9A8F-564204CAC82A}"/>
                </a:ext>
              </a:extLst>
            </p:cNvPr>
            <p:cNvSpPr/>
            <p:nvPr/>
          </p:nvSpPr>
          <p:spPr>
            <a:xfrm>
              <a:off x="7593013" y="35401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94" h="35" extrusionOk="0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43;p3">
              <a:extLst>
                <a:ext uri="{FF2B5EF4-FFF2-40B4-BE49-F238E27FC236}">
                  <a16:creationId xmlns:a16="http://schemas.microsoft.com/office/drawing/2014/main" id="{25CF9A87-A43C-4B84-AE20-52C29C83D37A}"/>
                </a:ext>
              </a:extLst>
            </p:cNvPr>
            <p:cNvSpPr/>
            <p:nvPr/>
          </p:nvSpPr>
          <p:spPr>
            <a:xfrm>
              <a:off x="7985125" y="242888"/>
              <a:ext cx="38100" cy="31750"/>
            </a:xfrm>
            <a:custGeom>
              <a:avLst/>
              <a:gdLst/>
              <a:ahLst/>
              <a:cxnLst/>
              <a:rect l="l" t="t" r="r" b="b"/>
              <a:pathLst>
                <a:path w="92" h="39" extrusionOk="0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44;p3">
              <a:extLst>
                <a:ext uri="{FF2B5EF4-FFF2-40B4-BE49-F238E27FC236}">
                  <a16:creationId xmlns:a16="http://schemas.microsoft.com/office/drawing/2014/main" id="{864CE5BB-99B1-4255-BB0A-E10FCC1C688F}"/>
                </a:ext>
              </a:extLst>
            </p:cNvPr>
            <p:cNvSpPr/>
            <p:nvPr/>
          </p:nvSpPr>
          <p:spPr>
            <a:xfrm>
              <a:off x="7529513" y="376238"/>
              <a:ext cx="36513" cy="26988"/>
            </a:xfrm>
            <a:custGeom>
              <a:avLst/>
              <a:gdLst/>
              <a:ahLst/>
              <a:cxnLst/>
              <a:rect l="l" t="t" r="r" b="b"/>
              <a:pathLst>
                <a:path w="90" h="34" extrusionOk="0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45;p3">
              <a:extLst>
                <a:ext uri="{FF2B5EF4-FFF2-40B4-BE49-F238E27FC236}">
                  <a16:creationId xmlns:a16="http://schemas.microsoft.com/office/drawing/2014/main" id="{853547AD-CDDC-4278-80EF-D49709DC079A}"/>
                </a:ext>
              </a:extLst>
            </p:cNvPr>
            <p:cNvSpPr/>
            <p:nvPr/>
          </p:nvSpPr>
          <p:spPr>
            <a:xfrm>
              <a:off x="7466013" y="393700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96" h="44" extrusionOk="0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46;p3">
              <a:extLst>
                <a:ext uri="{FF2B5EF4-FFF2-40B4-BE49-F238E27FC236}">
                  <a16:creationId xmlns:a16="http://schemas.microsoft.com/office/drawing/2014/main" id="{D1614532-BC14-4C3C-83E4-05A0E38F04C4}"/>
                </a:ext>
              </a:extLst>
            </p:cNvPr>
            <p:cNvSpPr/>
            <p:nvPr/>
          </p:nvSpPr>
          <p:spPr>
            <a:xfrm>
              <a:off x="7400925" y="419100"/>
              <a:ext cx="34925" cy="33338"/>
            </a:xfrm>
            <a:custGeom>
              <a:avLst/>
              <a:gdLst/>
              <a:ahLst/>
              <a:cxnLst/>
              <a:rect l="l" t="t" r="r" b="b"/>
              <a:pathLst>
                <a:path w="84" h="41" extrusionOk="0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47;p3">
              <a:extLst>
                <a:ext uri="{FF2B5EF4-FFF2-40B4-BE49-F238E27FC236}">
                  <a16:creationId xmlns:a16="http://schemas.microsoft.com/office/drawing/2014/main" id="{669037B8-AEB1-4BC5-A3AD-CBBD386830E7}"/>
                </a:ext>
              </a:extLst>
            </p:cNvPr>
            <p:cNvSpPr/>
            <p:nvPr/>
          </p:nvSpPr>
          <p:spPr>
            <a:xfrm>
              <a:off x="7337425" y="447675"/>
              <a:ext cx="36513" cy="41275"/>
            </a:xfrm>
            <a:custGeom>
              <a:avLst/>
              <a:gdLst/>
              <a:ahLst/>
              <a:cxnLst/>
              <a:rect l="l" t="t" r="r" b="b"/>
              <a:pathLst>
                <a:path w="89" h="49" extrusionOk="0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48;p3">
              <a:extLst>
                <a:ext uri="{FF2B5EF4-FFF2-40B4-BE49-F238E27FC236}">
                  <a16:creationId xmlns:a16="http://schemas.microsoft.com/office/drawing/2014/main" id="{8FBBF000-A741-4E0B-890C-8314C57F9CFA}"/>
                </a:ext>
              </a:extLst>
            </p:cNvPr>
            <p:cNvSpPr/>
            <p:nvPr/>
          </p:nvSpPr>
          <p:spPr>
            <a:xfrm>
              <a:off x="8183563" y="182563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85" h="38" extrusionOk="0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49;p3">
              <a:extLst>
                <a:ext uri="{FF2B5EF4-FFF2-40B4-BE49-F238E27FC236}">
                  <a16:creationId xmlns:a16="http://schemas.microsoft.com/office/drawing/2014/main" id="{DB97AEBE-EBB6-4417-B7B3-91F5ED237D63}"/>
                </a:ext>
              </a:extLst>
            </p:cNvPr>
            <p:cNvSpPr/>
            <p:nvPr/>
          </p:nvSpPr>
          <p:spPr>
            <a:xfrm>
              <a:off x="8245475" y="165100"/>
              <a:ext cx="38100" cy="31750"/>
            </a:xfrm>
            <a:custGeom>
              <a:avLst/>
              <a:gdLst/>
              <a:ahLst/>
              <a:cxnLst/>
              <a:rect l="l" t="t" r="r" b="b"/>
              <a:pathLst>
                <a:path w="90" h="38" extrusionOk="0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50;p3">
              <a:extLst>
                <a:ext uri="{FF2B5EF4-FFF2-40B4-BE49-F238E27FC236}">
                  <a16:creationId xmlns:a16="http://schemas.microsoft.com/office/drawing/2014/main" id="{7C4B53CD-20D3-49B8-B0CF-8B7B1F6AFF60}"/>
                </a:ext>
              </a:extLst>
            </p:cNvPr>
            <p:cNvSpPr/>
            <p:nvPr/>
          </p:nvSpPr>
          <p:spPr>
            <a:xfrm>
              <a:off x="8116888" y="207963"/>
              <a:ext cx="36513" cy="25400"/>
            </a:xfrm>
            <a:custGeom>
              <a:avLst/>
              <a:gdLst/>
              <a:ahLst/>
              <a:cxnLst/>
              <a:rect l="l" t="t" r="r" b="b"/>
              <a:pathLst>
                <a:path w="87" h="32" extrusionOk="0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51;p3">
              <a:extLst>
                <a:ext uri="{FF2B5EF4-FFF2-40B4-BE49-F238E27FC236}">
                  <a16:creationId xmlns:a16="http://schemas.microsoft.com/office/drawing/2014/main" id="{1EAE5246-DCDD-4E9D-B02B-60B24636C5C8}"/>
                </a:ext>
              </a:extLst>
            </p:cNvPr>
            <p:cNvSpPr/>
            <p:nvPr/>
          </p:nvSpPr>
          <p:spPr>
            <a:xfrm>
              <a:off x="7920038" y="263525"/>
              <a:ext cx="38100" cy="2698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52;p3">
              <a:extLst>
                <a:ext uri="{FF2B5EF4-FFF2-40B4-BE49-F238E27FC236}">
                  <a16:creationId xmlns:a16="http://schemas.microsoft.com/office/drawing/2014/main" id="{790963EF-968B-4B92-9C8B-60448C60FD6F}"/>
                </a:ext>
              </a:extLst>
            </p:cNvPr>
            <p:cNvSpPr/>
            <p:nvPr/>
          </p:nvSpPr>
          <p:spPr>
            <a:xfrm>
              <a:off x="7854950" y="280988"/>
              <a:ext cx="36513" cy="31750"/>
            </a:xfrm>
            <a:custGeom>
              <a:avLst/>
              <a:gdLst/>
              <a:ahLst/>
              <a:cxnLst/>
              <a:rect l="l" t="t" r="r" b="b"/>
              <a:pathLst>
                <a:path w="90" h="39" extrusionOk="0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3">
              <a:extLst>
                <a:ext uri="{FF2B5EF4-FFF2-40B4-BE49-F238E27FC236}">
                  <a16:creationId xmlns:a16="http://schemas.microsoft.com/office/drawing/2014/main" id="{8E5358BF-A482-4263-A9DA-6FE46BB92ADA}"/>
                </a:ext>
              </a:extLst>
            </p:cNvPr>
            <p:cNvSpPr/>
            <p:nvPr/>
          </p:nvSpPr>
          <p:spPr>
            <a:xfrm>
              <a:off x="7791450" y="292100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90" h="41" extrusionOk="0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4;p3">
              <a:extLst>
                <a:ext uri="{FF2B5EF4-FFF2-40B4-BE49-F238E27FC236}">
                  <a16:creationId xmlns:a16="http://schemas.microsoft.com/office/drawing/2014/main" id="{3D05D7B1-4275-4CEF-A1F7-4D07480E5D61}"/>
                </a:ext>
              </a:extLst>
            </p:cNvPr>
            <p:cNvSpPr/>
            <p:nvPr/>
          </p:nvSpPr>
          <p:spPr>
            <a:xfrm>
              <a:off x="7659688" y="334963"/>
              <a:ext cx="36513" cy="31750"/>
            </a:xfrm>
            <a:custGeom>
              <a:avLst/>
              <a:gdLst/>
              <a:ahLst/>
              <a:cxnLst/>
              <a:rect l="l" t="t" r="r" b="b"/>
              <a:pathLst>
                <a:path w="87" h="37" extrusionOk="0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5;p3">
              <a:extLst>
                <a:ext uri="{FF2B5EF4-FFF2-40B4-BE49-F238E27FC236}">
                  <a16:creationId xmlns:a16="http://schemas.microsoft.com/office/drawing/2014/main" id="{B51A4157-F35D-4378-AE9B-8F554ABA6843}"/>
                </a:ext>
              </a:extLst>
            </p:cNvPr>
            <p:cNvSpPr/>
            <p:nvPr/>
          </p:nvSpPr>
          <p:spPr>
            <a:xfrm>
              <a:off x="8440738" y="79375"/>
              <a:ext cx="34925" cy="36513"/>
            </a:xfrm>
            <a:custGeom>
              <a:avLst/>
              <a:gdLst/>
              <a:ahLst/>
              <a:cxnLst/>
              <a:rect l="l" t="t" r="r" b="b"/>
              <a:pathLst>
                <a:path w="85" h="44" extrusionOk="0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6;p3">
              <a:extLst>
                <a:ext uri="{FF2B5EF4-FFF2-40B4-BE49-F238E27FC236}">
                  <a16:creationId xmlns:a16="http://schemas.microsoft.com/office/drawing/2014/main" id="{4E850CDF-6017-4226-946D-EA0139D7DE64}"/>
                </a:ext>
              </a:extLst>
            </p:cNvPr>
            <p:cNvSpPr/>
            <p:nvPr/>
          </p:nvSpPr>
          <p:spPr>
            <a:xfrm>
              <a:off x="8375650" y="111125"/>
              <a:ext cx="36513" cy="38100"/>
            </a:xfrm>
            <a:custGeom>
              <a:avLst/>
              <a:gdLst/>
              <a:ahLst/>
              <a:cxnLst/>
              <a:rect l="l" t="t" r="r" b="b"/>
              <a:pathLst>
                <a:path w="86" h="47" extrusionOk="0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7;p3">
              <a:extLst>
                <a:ext uri="{FF2B5EF4-FFF2-40B4-BE49-F238E27FC236}">
                  <a16:creationId xmlns:a16="http://schemas.microsoft.com/office/drawing/2014/main" id="{A0119BF5-31B7-499F-A4C7-F707E1DB4216}"/>
                </a:ext>
              </a:extLst>
            </p:cNvPr>
            <p:cNvSpPr/>
            <p:nvPr/>
          </p:nvSpPr>
          <p:spPr>
            <a:xfrm>
              <a:off x="7208838" y="523875"/>
              <a:ext cx="36513" cy="41275"/>
            </a:xfrm>
            <a:custGeom>
              <a:avLst/>
              <a:gdLst/>
              <a:ahLst/>
              <a:cxnLst/>
              <a:rect l="l" t="t" r="r" b="b"/>
              <a:pathLst>
                <a:path w="92" h="51" extrusionOk="0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8;p3">
              <a:extLst>
                <a:ext uri="{FF2B5EF4-FFF2-40B4-BE49-F238E27FC236}">
                  <a16:creationId xmlns:a16="http://schemas.microsoft.com/office/drawing/2014/main" id="{3556E33F-CF9E-456C-8A2E-CDD6151DDA3B}"/>
                </a:ext>
              </a:extLst>
            </p:cNvPr>
            <p:cNvSpPr/>
            <p:nvPr/>
          </p:nvSpPr>
          <p:spPr>
            <a:xfrm>
              <a:off x="7723188" y="317500"/>
              <a:ext cx="39688" cy="25400"/>
            </a:xfrm>
            <a:custGeom>
              <a:avLst/>
              <a:gdLst/>
              <a:ahLst/>
              <a:cxnLst/>
              <a:rect l="l" t="t" r="r" b="b"/>
              <a:pathLst>
                <a:path w="98" h="32" extrusionOk="0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9;p3">
              <a:extLst>
                <a:ext uri="{FF2B5EF4-FFF2-40B4-BE49-F238E27FC236}">
                  <a16:creationId xmlns:a16="http://schemas.microsoft.com/office/drawing/2014/main" id="{3F16728B-4B96-4E62-B516-FEDB4BF1517E}"/>
                </a:ext>
              </a:extLst>
            </p:cNvPr>
            <p:cNvSpPr/>
            <p:nvPr/>
          </p:nvSpPr>
          <p:spPr>
            <a:xfrm>
              <a:off x="8312150" y="139700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87" h="38" extrusionOk="0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60;p3">
              <a:extLst>
                <a:ext uri="{FF2B5EF4-FFF2-40B4-BE49-F238E27FC236}">
                  <a16:creationId xmlns:a16="http://schemas.microsoft.com/office/drawing/2014/main" id="{D86A18BA-7443-41BC-827D-0B8771E3477F}"/>
                </a:ext>
              </a:extLst>
            </p:cNvPr>
            <p:cNvSpPr/>
            <p:nvPr/>
          </p:nvSpPr>
          <p:spPr>
            <a:xfrm>
              <a:off x="8051800" y="22066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88" h="42" extrusionOk="0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61;p3">
              <a:extLst>
                <a:ext uri="{FF2B5EF4-FFF2-40B4-BE49-F238E27FC236}">
                  <a16:creationId xmlns:a16="http://schemas.microsoft.com/office/drawing/2014/main" id="{4477E7A9-C789-4D9C-94A6-87EDCC3398E7}"/>
                </a:ext>
              </a:extLst>
            </p:cNvPr>
            <p:cNvSpPr/>
            <p:nvPr/>
          </p:nvSpPr>
          <p:spPr>
            <a:xfrm>
              <a:off x="7273925" y="479425"/>
              <a:ext cx="33338" cy="36513"/>
            </a:xfrm>
            <a:custGeom>
              <a:avLst/>
              <a:gdLst/>
              <a:ahLst/>
              <a:cxnLst/>
              <a:rect l="l" t="t" r="r" b="b"/>
              <a:pathLst>
                <a:path w="81" h="44" extrusionOk="0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62;p3">
              <a:extLst>
                <a:ext uri="{FF2B5EF4-FFF2-40B4-BE49-F238E27FC236}">
                  <a16:creationId xmlns:a16="http://schemas.microsoft.com/office/drawing/2014/main" id="{B01D795B-0738-4571-B0FA-EE3CC8270326}"/>
                </a:ext>
              </a:extLst>
            </p:cNvPr>
            <p:cNvSpPr/>
            <p:nvPr/>
          </p:nvSpPr>
          <p:spPr>
            <a:xfrm>
              <a:off x="7169150" y="588963"/>
              <a:ext cx="20638" cy="68263"/>
            </a:xfrm>
            <a:custGeom>
              <a:avLst/>
              <a:gdLst/>
              <a:ahLst/>
              <a:cxnLst/>
              <a:rect l="l" t="t" r="r" b="b"/>
              <a:pathLst>
                <a:path w="53" h="84" extrusionOk="0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63;p3">
              <a:extLst>
                <a:ext uri="{FF2B5EF4-FFF2-40B4-BE49-F238E27FC236}">
                  <a16:creationId xmlns:a16="http://schemas.microsoft.com/office/drawing/2014/main" id="{689BAFC5-81DA-4057-A05E-D22F9CF75E18}"/>
                </a:ext>
              </a:extLst>
            </p:cNvPr>
            <p:cNvSpPr/>
            <p:nvPr/>
          </p:nvSpPr>
          <p:spPr>
            <a:xfrm>
              <a:off x="8502650" y="38100"/>
              <a:ext cx="34925" cy="39688"/>
            </a:xfrm>
            <a:custGeom>
              <a:avLst/>
              <a:gdLst/>
              <a:ahLst/>
              <a:cxnLst/>
              <a:rect l="l" t="t" r="r" b="b"/>
              <a:pathLst>
                <a:path w="88" h="48" extrusionOk="0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64;p3">
              <a:extLst>
                <a:ext uri="{FF2B5EF4-FFF2-40B4-BE49-F238E27FC236}">
                  <a16:creationId xmlns:a16="http://schemas.microsoft.com/office/drawing/2014/main" id="{95E7969C-CD24-467E-AE2A-35C18A2B15B2}"/>
                </a:ext>
              </a:extLst>
            </p:cNvPr>
            <p:cNvSpPr/>
            <p:nvPr/>
          </p:nvSpPr>
          <p:spPr>
            <a:xfrm>
              <a:off x="7185025" y="700088"/>
              <a:ext cx="15875" cy="30163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AutoShape 2">
            <a:extLst>
              <a:ext uri="{FF2B5EF4-FFF2-40B4-BE49-F238E27FC236}">
                <a16:creationId xmlns:a16="http://schemas.microsoft.com/office/drawing/2014/main" id="{AAE36D74-C7EA-4DB2-861A-990992F6A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2952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B35BAFF-9472-4A24-8D11-7987F636283B}"/>
              </a:ext>
            </a:extLst>
          </p:cNvPr>
          <p:cNvSpPr txBox="1"/>
          <p:nvPr/>
        </p:nvSpPr>
        <p:spPr>
          <a:xfrm>
            <a:off x="480168" y="1632024"/>
            <a:ext cx="4127337" cy="353879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4730" algn="l"/>
              </a:tabLst>
              <a:defRPr/>
            </a:pP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Desempeños complejos a observar 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D0EC104-39C6-4254-A75F-1A9C850EBE3A}"/>
              </a:ext>
            </a:extLst>
          </p:cNvPr>
          <p:cNvSpPr txBox="1"/>
          <p:nvPr/>
        </p:nvSpPr>
        <p:spPr>
          <a:xfrm>
            <a:off x="5436813" y="1095577"/>
            <a:ext cx="6060960" cy="35387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4730" algn="l"/>
              </a:tabLst>
              <a:defRPr/>
            </a:pP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Le doy una mirada a los desempeños de 3° y 4° 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Tabla 2">
            <a:extLst>
              <a:ext uri="{FF2B5EF4-FFF2-40B4-BE49-F238E27FC236}">
                <a16:creationId xmlns:a16="http://schemas.microsoft.com/office/drawing/2014/main" id="{1EF721B2-A171-4C94-A04C-A66A6815A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4462"/>
              </p:ext>
            </p:extLst>
          </p:nvPr>
        </p:nvGraphicFramePr>
        <p:xfrm>
          <a:off x="5014409" y="1568983"/>
          <a:ext cx="6905768" cy="484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657">
                  <a:extLst>
                    <a:ext uri="{9D8B030D-6E8A-4147-A177-3AD203B41FA5}">
                      <a16:colId xmlns:a16="http://schemas.microsoft.com/office/drawing/2014/main" val="3378672714"/>
                    </a:ext>
                  </a:extLst>
                </a:gridCol>
                <a:gridCol w="3338111">
                  <a:extLst>
                    <a:ext uri="{9D8B030D-6E8A-4147-A177-3AD203B41FA5}">
                      <a16:colId xmlns:a16="http://schemas.microsoft.com/office/drawing/2014/main" val="478631012"/>
                    </a:ext>
                  </a:extLst>
                </a:gridCol>
              </a:tblGrid>
              <a:tr h="364092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TERCER GRADO</a:t>
                      </a:r>
                      <a:endParaRPr lang="es-PE" sz="11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CUARTO GRADO</a:t>
                      </a:r>
                      <a:endParaRPr lang="es-PE" sz="11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91248"/>
                  </a:ext>
                </a:extLst>
              </a:tr>
              <a:tr h="364092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sng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Reconoce</a:t>
                      </a:r>
                      <a:r>
                        <a:rPr lang="es-ES" sz="120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la izquierda y la derecha 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con relación a objetos y a sus pares, para mejorar sus posibilidades de movimiento en diferentes acciones lúdicas.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sng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Se orienta</a:t>
                      </a:r>
                      <a:r>
                        <a:rPr lang="es-ES" sz="1200" b="1" u="none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en un espacio y tiempo 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determinados, con relación a sí mismo, a los objetos y a sus compañeros; </a:t>
                      </a:r>
                      <a:r>
                        <a:rPr lang="es-ES" sz="1200" b="1" u="sng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coordina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 sus movimientos en situaciones lúdicas y </a:t>
                      </a:r>
                      <a:r>
                        <a:rPr lang="es-ES" sz="1200" b="1" u="sng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regula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 su equilibrio al variar la base de sustentación y la altura de la superficie de apoyo, de esta manera, </a:t>
                      </a:r>
                      <a:r>
                        <a:rPr lang="es-ES" sz="1200" b="1" u="sng" dirty="0">
                          <a:latin typeface="Bookman Old Style" panose="02050604050505020204" pitchFamily="18" charset="0"/>
                        </a:rPr>
                        <a:t>afianza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 sus habilidades motrices básicas.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Resuelve situaciones motrices al </a:t>
                      </a:r>
                      <a:r>
                        <a:rPr lang="es-ES" sz="1200" b="1" u="sng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utilizar</a:t>
                      </a:r>
                      <a:r>
                        <a:rPr lang="es-ES" sz="1200" b="0" u="none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 su lenguaje corporal</a:t>
                      </a: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(gestos, contacto visual, actitud corporal, apariencia, etc.), </a:t>
                      </a:r>
                      <a:r>
                        <a:rPr lang="es-ES" sz="1200" b="0" u="none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verbal y sonoro </a:t>
                      </a: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para </a:t>
                      </a:r>
                      <a:r>
                        <a:rPr lang="es-ES" sz="1200" b="1" u="sng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comunicar</a:t>
                      </a: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actitudes, sensaciones, estados de ánimo y acciones que le posibilitan comunicarse mejor con los otros y </a:t>
                      </a:r>
                      <a:r>
                        <a:rPr lang="es-ES" sz="1200" b="1" u="sng" dirty="0">
                          <a:solidFill>
                            <a:srgbClr val="00B050"/>
                          </a:solidFill>
                          <a:latin typeface="Bookman Old Style" panose="02050604050505020204" pitchFamily="18" charset="0"/>
                        </a:rPr>
                        <a:t>disfrutar</a:t>
                      </a:r>
                      <a:r>
                        <a:rPr lang="es-ES" sz="1200" b="0" u="none" dirty="0">
                          <a:solidFill>
                            <a:srgbClr val="00B050"/>
                          </a:solidFill>
                          <a:latin typeface="Bookman Old Style" panose="02050604050505020204" pitchFamily="18" charset="0"/>
                        </a:rPr>
                        <a:t> de las actividades lúdicas.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sng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Vivencia</a:t>
                      </a:r>
                      <a:r>
                        <a:rPr lang="es-ES" sz="1200" b="0" u="none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 el ritmo y se apropia de secuencias rítmicas corporales</a:t>
                      </a:r>
                      <a:r>
                        <a:rPr lang="es-ES" sz="1200" b="0" u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en situaciones de juego para expresarse corporalmente a través de la música.</a:t>
                      </a:r>
                      <a:endParaRPr lang="es-PE" sz="1200" b="0" u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sng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Regula</a:t>
                      </a:r>
                      <a:r>
                        <a:rPr lang="es-ES" sz="1200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 la posición del cuerpo 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en situaciones de equilibrio, con modificación del espacio, teniendo como referencia la trayectoria de objetos, los otros y sus propios desplazamientos, para </a:t>
                      </a:r>
                      <a:r>
                        <a:rPr lang="es-ES" sz="1200" b="1" u="sng" dirty="0">
                          <a:latin typeface="Bookman Old Style" panose="02050604050505020204" pitchFamily="18" charset="0"/>
                        </a:rPr>
                        <a:t>afianzar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 sus habilidades motrices básicas.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sng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Alterna</a:t>
                      </a:r>
                      <a:r>
                        <a:rPr lang="es-ES" sz="120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sus lados corporales 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de acuerdo a su utilidad y/o necesidad y </a:t>
                      </a:r>
                      <a:r>
                        <a:rPr lang="es-ES" sz="1200" b="1" u="sng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se orienta </a:t>
                      </a:r>
                      <a:r>
                        <a:rPr lang="es-ES" sz="1200" dirty="0">
                          <a:latin typeface="Bookman Old Style" panose="02050604050505020204" pitchFamily="18" charset="0"/>
                        </a:rPr>
                        <a:t>en el espacio y en el tiempo, con relación a sí mismo y a otros puntos de referencia en actividades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lúdicas y predeportivas.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sng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Utiliza</a:t>
                      </a:r>
                      <a:r>
                        <a:rPr lang="es-ES" sz="1200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 su cuerpo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(posturas, gestos y mímica) </a:t>
                      </a:r>
                      <a:r>
                        <a:rPr lang="es-ES" sz="1200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y diferentes movimientos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para </a:t>
                      </a:r>
                      <a:r>
                        <a:rPr lang="es-ES" sz="1200" b="1" u="sng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expresar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formas, ideas, emociones, sentimientos y pensamientos en la actividad física.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sng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Utiliza</a:t>
                      </a:r>
                      <a:r>
                        <a:rPr lang="es-ES" sz="1200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 lenguaje corporal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para </a:t>
                      </a:r>
                      <a:r>
                        <a:rPr lang="es-ES" sz="1200" b="1" u="sng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expresar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su forma particular de moverse, </a:t>
                      </a:r>
                      <a:r>
                        <a:rPr lang="es-ES" sz="1200" b="1" u="sng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creando</a:t>
                      </a:r>
                      <a:r>
                        <a:rPr lang="es-ES" sz="1200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 secuencias sencillas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de movimientos relacionados con el ritmo, la música de su cultura y la historia de su región.</a:t>
                      </a:r>
                      <a:endParaRPr lang="es-PE" sz="12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601021"/>
                  </a:ext>
                </a:extLst>
              </a:tr>
            </a:tbl>
          </a:graphicData>
        </a:graphic>
      </p:graphicFrame>
      <p:graphicFrame>
        <p:nvGraphicFramePr>
          <p:cNvPr id="91" name="Tabla 4">
            <a:extLst>
              <a:ext uri="{FF2B5EF4-FFF2-40B4-BE49-F238E27FC236}">
                <a16:creationId xmlns:a16="http://schemas.microsoft.com/office/drawing/2014/main" id="{FF8952F4-332B-481D-A3C0-6C9DAAE1B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64013"/>
              </p:ext>
            </p:extLst>
          </p:nvPr>
        </p:nvGraphicFramePr>
        <p:xfrm>
          <a:off x="231544" y="2114906"/>
          <a:ext cx="4624587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743">
                  <a:extLst>
                    <a:ext uri="{9D8B030D-6E8A-4147-A177-3AD203B41FA5}">
                      <a16:colId xmlns:a16="http://schemas.microsoft.com/office/drawing/2014/main" val="2512852756"/>
                    </a:ext>
                  </a:extLst>
                </a:gridCol>
                <a:gridCol w="2922844">
                  <a:extLst>
                    <a:ext uri="{9D8B030D-6E8A-4147-A177-3AD203B41FA5}">
                      <a16:colId xmlns:a16="http://schemas.microsoft.com/office/drawing/2014/main" val="58135433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COMPRENDE SU CUERPO</a:t>
                      </a:r>
                      <a:endParaRPr lang="es-PE" sz="1200" b="1" dirty="0">
                        <a:solidFill>
                          <a:srgbClr val="0070C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Explora la alternancia de sus lados corporales.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114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Regula la posición de su cuerpo según el espacio y el tiempo.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764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Actitud positiva y voluntad para experimentar diversas situación.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488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SE EXPRESA CORPORALMENTE</a:t>
                      </a:r>
                      <a:endParaRPr lang="es-PE" sz="12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Crea nuevas posibilidades expresivas de su cuerpo.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205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Comunica ideas, emociones, sentimientos, pensamientos.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89774"/>
                  </a:ext>
                </a:extLst>
              </a:tr>
            </a:tbl>
          </a:graphicData>
        </a:graphic>
      </p:graphicFrame>
      <p:sp>
        <p:nvSpPr>
          <p:cNvPr id="92" name="CuadroTexto 91">
            <a:extLst>
              <a:ext uri="{FF2B5EF4-FFF2-40B4-BE49-F238E27FC236}">
                <a16:creationId xmlns:a16="http://schemas.microsoft.com/office/drawing/2014/main" id="{F4298B80-FF41-44F5-B9D4-C0449B059AA7}"/>
              </a:ext>
            </a:extLst>
          </p:cNvPr>
          <p:cNvSpPr txBox="1"/>
          <p:nvPr/>
        </p:nvSpPr>
        <p:spPr>
          <a:xfrm>
            <a:off x="414604" y="368879"/>
            <a:ext cx="47330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PASO 3.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Contrastar con los desempeños de grado</a:t>
            </a:r>
          </a:p>
        </p:txBody>
      </p:sp>
    </p:spTree>
    <p:extLst>
      <p:ext uri="{BB962C8B-B14F-4D97-AF65-F5344CB8AC3E}">
        <p14:creationId xmlns:p14="http://schemas.microsoft.com/office/powerpoint/2010/main" val="1983934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2">
            <a:extLst>
              <a:ext uri="{FF2B5EF4-FFF2-40B4-BE49-F238E27FC236}">
                <a16:creationId xmlns:a16="http://schemas.microsoft.com/office/drawing/2014/main" id="{04695EB9-A05F-4D51-9900-C395F6B83F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009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C3A1BDAD-37CB-4147-B0AE-DAD78997A0BE}"/>
              </a:ext>
            </a:extLst>
          </p:cNvPr>
          <p:cNvSpPr txBox="1"/>
          <p:nvPr/>
        </p:nvSpPr>
        <p:spPr>
          <a:xfrm>
            <a:off x="355290" y="1264893"/>
            <a:ext cx="866752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Bookman Old Style" panose="02050604050505020204" pitchFamily="18" charset="0"/>
              </a:rPr>
              <a:t>Anteriormente, hemos realizado una serie de actividades conmemorando el bicentenario. Estas actividades nos han permitido expresar nuestra cultura y fortalecer nuestra identidad nacional. </a:t>
            </a:r>
          </a:p>
          <a:p>
            <a:pPr algn="just"/>
            <a:endParaRPr lang="es-ES" sz="800" dirty="0">
              <a:latin typeface="Bookman Old Style" panose="02050604050505020204" pitchFamily="18" charset="0"/>
            </a:endParaRPr>
          </a:p>
          <a:p>
            <a:pPr algn="just"/>
            <a:r>
              <a:rPr lang="es-ES" sz="1600" dirty="0">
                <a:latin typeface="Bookman Old Style" panose="02050604050505020204" pitchFamily="18" charset="0"/>
              </a:rPr>
              <a:t>En esta experiencia de aprendizaje, junto a tu familia, crearás una coreografía con música y danzas del país, en la que se integren movimientos y secuencias sencillas, que permita expresarte corporalmente e interactuar con otras personas y, al mismo tiempo, continuar celebrando el bicentenario. </a:t>
            </a:r>
          </a:p>
          <a:p>
            <a:pPr algn="just"/>
            <a:endParaRPr lang="es-ES" sz="800" dirty="0">
              <a:latin typeface="Bookman Old Style" panose="02050604050505020204" pitchFamily="18" charset="0"/>
            </a:endParaRPr>
          </a:p>
          <a:p>
            <a:pPr algn="just"/>
            <a:r>
              <a:rPr lang="es-ES" sz="1600" dirty="0">
                <a:latin typeface="Bookman Old Style" panose="02050604050505020204" pitchFamily="18" charset="0"/>
              </a:rPr>
              <a:t>El propósito de esta experiencia es que, mediante la creación y ejecución de una coreografía, experimentes nuevas posibilidades expresivas de tu cuerpo y explores la alternancia de tus lados corporales adecuando tu posición en el espacio y en el tiempo. </a:t>
            </a:r>
          </a:p>
          <a:p>
            <a:pPr algn="just"/>
            <a:endParaRPr lang="es-ES" sz="800" dirty="0">
              <a:latin typeface="Bookman Old Style" panose="02050604050505020204" pitchFamily="18" charset="0"/>
            </a:endParaRPr>
          </a:p>
          <a:p>
            <a:pPr algn="just"/>
            <a:r>
              <a:rPr lang="es-ES" sz="1600" dirty="0">
                <a:latin typeface="Bookman Old Style" panose="02050604050505020204" pitchFamily="18" charset="0"/>
              </a:rPr>
              <a:t>Te proponemos como reto responder esta pregunta: ¿a través de qué movimientos sencillos y qué música de nuestra cultura peruana, podemos crear una coreografía en familia?</a:t>
            </a:r>
            <a:endParaRPr lang="es-PE" sz="1600" dirty="0">
              <a:latin typeface="Bookman Old Style" panose="02050604050505020204" pitchFamily="18" charset="0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30B2544D-66F5-4060-B0C0-4EE51A60BEFD}"/>
              </a:ext>
            </a:extLst>
          </p:cNvPr>
          <p:cNvSpPr txBox="1"/>
          <p:nvPr/>
        </p:nvSpPr>
        <p:spPr>
          <a:xfrm>
            <a:off x="355294" y="5173655"/>
            <a:ext cx="520144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Bookman Old Style" panose="02050604050505020204" pitchFamily="18" charset="0"/>
              </a:rPr>
              <a:t>Producto:</a:t>
            </a:r>
            <a:r>
              <a:rPr lang="es-ES" dirty="0">
                <a:latin typeface="Bookman Old Style" panose="02050604050505020204" pitchFamily="18" charset="0"/>
              </a:rPr>
              <a:t> Una coreografía en familia al ritmo de una danza o baile de nuestro Perú y la compartirás con tus compañeros revalorando nuestro Bicentenario.</a:t>
            </a:r>
            <a:endParaRPr lang="es-PE" dirty="0">
              <a:latin typeface="Bookman Old Style" panose="02050604050505020204" pitchFamily="18" charset="0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0256226C-E97F-4EB7-9579-26FC8AE579DB}"/>
              </a:ext>
            </a:extLst>
          </p:cNvPr>
          <p:cNvSpPr txBox="1"/>
          <p:nvPr/>
        </p:nvSpPr>
        <p:spPr>
          <a:xfrm>
            <a:off x="9614629" y="1352315"/>
            <a:ext cx="2231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Información sobre el contexto relacionada a la situación.</a:t>
            </a:r>
            <a:endParaRPr lang="es-PE" sz="14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00570AAF-EC77-4F37-A555-F80877EBC44B}"/>
              </a:ext>
            </a:extLst>
          </p:cNvPr>
          <p:cNvSpPr txBox="1"/>
          <p:nvPr/>
        </p:nvSpPr>
        <p:spPr>
          <a:xfrm>
            <a:off x="9625917" y="2375948"/>
            <a:ext cx="2220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Vinculación del estudiante.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B9463ED4-CBAB-4B43-97F2-0BE96025EDC4}"/>
              </a:ext>
            </a:extLst>
          </p:cNvPr>
          <p:cNvSpPr txBox="1"/>
          <p:nvPr/>
        </p:nvSpPr>
        <p:spPr>
          <a:xfrm>
            <a:off x="9625918" y="3527818"/>
            <a:ext cx="2220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Propósito.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9C52055D-E60A-474B-939B-51227762D937}"/>
              </a:ext>
            </a:extLst>
          </p:cNvPr>
          <p:cNvSpPr txBox="1"/>
          <p:nvPr/>
        </p:nvSpPr>
        <p:spPr>
          <a:xfrm>
            <a:off x="9614629" y="4551265"/>
            <a:ext cx="2231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Reto.</a:t>
            </a:r>
          </a:p>
        </p:txBody>
      </p:sp>
      <p:sp>
        <p:nvSpPr>
          <p:cNvPr id="100" name="Flecha: hacia la izquierda 99">
            <a:extLst>
              <a:ext uri="{FF2B5EF4-FFF2-40B4-BE49-F238E27FC236}">
                <a16:creationId xmlns:a16="http://schemas.microsoft.com/office/drawing/2014/main" id="{EC883B68-B23E-49A8-BCDF-A3C94B994A2B}"/>
              </a:ext>
            </a:extLst>
          </p:cNvPr>
          <p:cNvSpPr/>
          <p:nvPr/>
        </p:nvSpPr>
        <p:spPr>
          <a:xfrm>
            <a:off x="9104665" y="1564266"/>
            <a:ext cx="428109" cy="30455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1" name="Flecha: hacia la izquierda 100">
            <a:extLst>
              <a:ext uri="{FF2B5EF4-FFF2-40B4-BE49-F238E27FC236}">
                <a16:creationId xmlns:a16="http://schemas.microsoft.com/office/drawing/2014/main" id="{D885E24C-50A9-4EBE-8621-600FBA5C6F0D}"/>
              </a:ext>
            </a:extLst>
          </p:cNvPr>
          <p:cNvSpPr/>
          <p:nvPr/>
        </p:nvSpPr>
        <p:spPr>
          <a:xfrm>
            <a:off x="9093645" y="2477344"/>
            <a:ext cx="428109" cy="30455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2" name="Flecha: hacia la izquierda 101">
            <a:extLst>
              <a:ext uri="{FF2B5EF4-FFF2-40B4-BE49-F238E27FC236}">
                <a16:creationId xmlns:a16="http://schemas.microsoft.com/office/drawing/2014/main" id="{E7B2AE6F-1520-4051-9C24-12EEFC43C36F}"/>
              </a:ext>
            </a:extLst>
          </p:cNvPr>
          <p:cNvSpPr/>
          <p:nvPr/>
        </p:nvSpPr>
        <p:spPr>
          <a:xfrm>
            <a:off x="9104665" y="3542700"/>
            <a:ext cx="428109" cy="30455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3" name="Flecha: hacia la izquierda 102">
            <a:extLst>
              <a:ext uri="{FF2B5EF4-FFF2-40B4-BE49-F238E27FC236}">
                <a16:creationId xmlns:a16="http://schemas.microsoft.com/office/drawing/2014/main" id="{657B495D-0367-4D89-8C0B-0D0FC88B290D}"/>
              </a:ext>
            </a:extLst>
          </p:cNvPr>
          <p:cNvSpPr/>
          <p:nvPr/>
        </p:nvSpPr>
        <p:spPr>
          <a:xfrm>
            <a:off x="9099931" y="4523708"/>
            <a:ext cx="428109" cy="30455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C7EF0449-9ECB-4A30-81C6-A874B6F23896}"/>
              </a:ext>
            </a:extLst>
          </p:cNvPr>
          <p:cNvSpPr txBox="1"/>
          <p:nvPr/>
        </p:nvSpPr>
        <p:spPr>
          <a:xfrm>
            <a:off x="355290" y="488212"/>
            <a:ext cx="95344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PASO 4.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Identificar el propósito y reto de la situación significativa.</a:t>
            </a:r>
          </a:p>
        </p:txBody>
      </p:sp>
      <p:pic>
        <p:nvPicPr>
          <p:cNvPr id="105" name="Imagen 104">
            <a:extLst>
              <a:ext uri="{FF2B5EF4-FFF2-40B4-BE49-F238E27FC236}">
                <a16:creationId xmlns:a16="http://schemas.microsoft.com/office/drawing/2014/main" id="{05ADF664-26A5-4DAF-8A1F-AB84777A7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99" b="9630"/>
          <a:stretch/>
        </p:blipFill>
        <p:spPr>
          <a:xfrm>
            <a:off x="6432925" y="5019957"/>
            <a:ext cx="4504063" cy="15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4908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08;p3">
            <a:extLst>
              <a:ext uri="{FF2B5EF4-FFF2-40B4-BE49-F238E27FC236}">
                <a16:creationId xmlns:a16="http://schemas.microsoft.com/office/drawing/2014/main" id="{BE356F5B-33AF-4FB8-939C-7E4C8ED45D2E}"/>
              </a:ext>
            </a:extLst>
          </p:cNvPr>
          <p:cNvGrpSpPr/>
          <p:nvPr/>
        </p:nvGrpSpPr>
        <p:grpSpPr>
          <a:xfrm>
            <a:off x="81126" y="677380"/>
            <a:ext cx="10839450" cy="5710720"/>
            <a:chOff x="2943225" y="38100"/>
            <a:chExt cx="6305550" cy="6818313"/>
          </a:xfrm>
        </p:grpSpPr>
        <p:sp>
          <p:nvSpPr>
            <p:cNvPr id="16" name="Google Shape;109;p3">
              <a:extLst>
                <a:ext uri="{FF2B5EF4-FFF2-40B4-BE49-F238E27FC236}">
                  <a16:creationId xmlns:a16="http://schemas.microsoft.com/office/drawing/2014/main" id="{F2B6A682-5BE1-4DFD-89BF-5ABE824406FC}"/>
                </a:ext>
              </a:extLst>
            </p:cNvPr>
            <p:cNvSpPr/>
            <p:nvPr/>
          </p:nvSpPr>
          <p:spPr>
            <a:xfrm>
              <a:off x="2943225" y="6856413"/>
              <a:ext cx="6305550" cy="0"/>
            </a:xfrm>
            <a:custGeom>
              <a:avLst/>
              <a:gdLst/>
              <a:ahLst/>
              <a:cxnLst/>
              <a:rect l="l" t="t" r="r" b="b"/>
              <a:pathLst>
                <a:path w="15350" h="120000" extrusionOk="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0;p3">
              <a:extLst>
                <a:ext uri="{FF2B5EF4-FFF2-40B4-BE49-F238E27FC236}">
                  <a16:creationId xmlns:a16="http://schemas.microsoft.com/office/drawing/2014/main" id="{67678032-3B9B-4D71-9EA0-96EB91A40C9D}"/>
                </a:ext>
              </a:extLst>
            </p:cNvPr>
            <p:cNvSpPr/>
            <p:nvPr/>
          </p:nvSpPr>
          <p:spPr>
            <a:xfrm>
              <a:off x="6410325" y="5073650"/>
              <a:ext cx="330200" cy="195263"/>
            </a:xfrm>
            <a:custGeom>
              <a:avLst/>
              <a:gdLst/>
              <a:ahLst/>
              <a:cxnLst/>
              <a:rect l="l" t="t" r="r" b="b"/>
              <a:pathLst>
                <a:path w="803" h="238" extrusionOk="0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1;p3">
              <a:extLst>
                <a:ext uri="{FF2B5EF4-FFF2-40B4-BE49-F238E27FC236}">
                  <a16:creationId xmlns:a16="http://schemas.microsoft.com/office/drawing/2014/main" id="{6EDDFF50-F752-44D4-B736-9CC754F00FF2}"/>
                </a:ext>
              </a:extLst>
            </p:cNvPr>
            <p:cNvSpPr/>
            <p:nvPr/>
          </p:nvSpPr>
          <p:spPr>
            <a:xfrm>
              <a:off x="5848350" y="5321300"/>
              <a:ext cx="330200" cy="184150"/>
            </a:xfrm>
            <a:custGeom>
              <a:avLst/>
              <a:gdLst/>
              <a:ahLst/>
              <a:cxnLst/>
              <a:rect l="l" t="t" r="r" b="b"/>
              <a:pathLst>
                <a:path w="804" h="224" extrusionOk="0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2;p3">
              <a:extLst>
                <a:ext uri="{FF2B5EF4-FFF2-40B4-BE49-F238E27FC236}">
                  <a16:creationId xmlns:a16="http://schemas.microsoft.com/office/drawing/2014/main" id="{E185F3B8-CD1F-4BC0-AD50-806407543DC9}"/>
                </a:ext>
              </a:extLst>
            </p:cNvPr>
            <p:cNvSpPr/>
            <p:nvPr/>
          </p:nvSpPr>
          <p:spPr>
            <a:xfrm>
              <a:off x="5286375" y="5554663"/>
              <a:ext cx="331788" cy="204788"/>
            </a:xfrm>
            <a:custGeom>
              <a:avLst/>
              <a:gdLst/>
              <a:ahLst/>
              <a:cxnLst/>
              <a:rect l="l" t="t" r="r" b="b"/>
              <a:pathLst>
                <a:path w="807" h="250" extrusionOk="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3;p3">
              <a:extLst>
                <a:ext uri="{FF2B5EF4-FFF2-40B4-BE49-F238E27FC236}">
                  <a16:creationId xmlns:a16="http://schemas.microsoft.com/office/drawing/2014/main" id="{AF7EBCAA-32FB-4507-8B4A-45185315933E}"/>
                </a:ext>
              </a:extLst>
            </p:cNvPr>
            <p:cNvSpPr/>
            <p:nvPr/>
          </p:nvSpPr>
          <p:spPr>
            <a:xfrm>
              <a:off x="6969125" y="4754563"/>
              <a:ext cx="323850" cy="255588"/>
            </a:xfrm>
            <a:custGeom>
              <a:avLst/>
              <a:gdLst/>
              <a:ahLst/>
              <a:cxnLst/>
              <a:rect l="l" t="t" r="r" b="b"/>
              <a:pathLst>
                <a:path w="790" h="311" extrusionOk="0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4;p3">
              <a:extLst>
                <a:ext uri="{FF2B5EF4-FFF2-40B4-BE49-F238E27FC236}">
                  <a16:creationId xmlns:a16="http://schemas.microsoft.com/office/drawing/2014/main" id="{F81DB351-9DF6-47CB-AAC6-EB13C51962E6}"/>
                </a:ext>
              </a:extLst>
            </p:cNvPr>
            <p:cNvSpPr/>
            <p:nvPr/>
          </p:nvSpPr>
          <p:spPr>
            <a:xfrm>
              <a:off x="4735513" y="5840413"/>
              <a:ext cx="323850" cy="257175"/>
            </a:xfrm>
            <a:custGeom>
              <a:avLst/>
              <a:gdLst/>
              <a:ahLst/>
              <a:cxnLst/>
              <a:rect l="l" t="t" r="r" b="b"/>
              <a:pathLst>
                <a:path w="787" h="314" extrusionOk="0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5;p3">
              <a:extLst>
                <a:ext uri="{FF2B5EF4-FFF2-40B4-BE49-F238E27FC236}">
                  <a16:creationId xmlns:a16="http://schemas.microsoft.com/office/drawing/2014/main" id="{CAB5F675-DE0A-4D85-A396-1D6F73FC28A5}"/>
                </a:ext>
              </a:extLst>
            </p:cNvPr>
            <p:cNvSpPr/>
            <p:nvPr/>
          </p:nvSpPr>
          <p:spPr>
            <a:xfrm>
              <a:off x="6248400" y="2874963"/>
              <a:ext cx="130175" cy="155575"/>
            </a:xfrm>
            <a:custGeom>
              <a:avLst/>
              <a:gdLst/>
              <a:ahLst/>
              <a:cxnLst/>
              <a:rect l="l" t="t" r="r" b="b"/>
              <a:pathLst>
                <a:path w="316" h="190" extrusionOk="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6;p3">
              <a:extLst>
                <a:ext uri="{FF2B5EF4-FFF2-40B4-BE49-F238E27FC236}">
                  <a16:creationId xmlns:a16="http://schemas.microsoft.com/office/drawing/2014/main" id="{C55B2C63-0BCC-47AE-A8DE-5D79452E3AAF}"/>
                </a:ext>
              </a:extLst>
            </p:cNvPr>
            <p:cNvSpPr/>
            <p:nvPr/>
          </p:nvSpPr>
          <p:spPr>
            <a:xfrm>
              <a:off x="7210425" y="3732213"/>
              <a:ext cx="128588" cy="165100"/>
            </a:xfrm>
            <a:custGeom>
              <a:avLst/>
              <a:gdLst/>
              <a:ahLst/>
              <a:cxnLst/>
              <a:rect l="l" t="t" r="r" b="b"/>
              <a:pathLst>
                <a:path w="312" h="202" extrusionOk="0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;p3">
              <a:extLst>
                <a:ext uri="{FF2B5EF4-FFF2-40B4-BE49-F238E27FC236}">
                  <a16:creationId xmlns:a16="http://schemas.microsoft.com/office/drawing/2014/main" id="{F4BA2D57-5DDD-4A00-9E8B-6F0D73D48B6A}"/>
                </a:ext>
              </a:extLst>
            </p:cNvPr>
            <p:cNvSpPr/>
            <p:nvPr/>
          </p:nvSpPr>
          <p:spPr>
            <a:xfrm>
              <a:off x="6731000" y="3297238"/>
              <a:ext cx="133350" cy="142875"/>
            </a:xfrm>
            <a:custGeom>
              <a:avLst/>
              <a:gdLst/>
              <a:ahLst/>
              <a:cxnLst/>
              <a:rect l="l" t="t" r="r" b="b"/>
              <a:pathLst>
                <a:path w="322" h="174" extrusionOk="0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8;p3">
              <a:extLst>
                <a:ext uri="{FF2B5EF4-FFF2-40B4-BE49-F238E27FC236}">
                  <a16:creationId xmlns:a16="http://schemas.microsoft.com/office/drawing/2014/main" id="{577C1DAF-0732-4AC8-AFC2-9596D573BFFB}"/>
                </a:ext>
              </a:extLst>
            </p:cNvPr>
            <p:cNvSpPr/>
            <p:nvPr/>
          </p:nvSpPr>
          <p:spPr>
            <a:xfrm>
              <a:off x="6488113" y="3095625"/>
              <a:ext cx="133350" cy="142875"/>
            </a:xfrm>
            <a:custGeom>
              <a:avLst/>
              <a:gdLst/>
              <a:ahLst/>
              <a:cxnLst/>
              <a:rect l="l" t="t" r="r" b="b"/>
              <a:pathLst>
                <a:path w="323" h="174" extrusionOk="0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9;p3">
              <a:extLst>
                <a:ext uri="{FF2B5EF4-FFF2-40B4-BE49-F238E27FC236}">
                  <a16:creationId xmlns:a16="http://schemas.microsoft.com/office/drawing/2014/main" id="{8AC2629A-1BAF-4C26-9F76-202DA0E5BFE8}"/>
                </a:ext>
              </a:extLst>
            </p:cNvPr>
            <p:cNvSpPr/>
            <p:nvPr/>
          </p:nvSpPr>
          <p:spPr>
            <a:xfrm>
              <a:off x="7419975" y="4445000"/>
              <a:ext cx="120650" cy="185738"/>
            </a:xfrm>
            <a:custGeom>
              <a:avLst/>
              <a:gdLst/>
              <a:ahLst/>
              <a:cxnLst/>
              <a:rect l="l" t="t" r="r" b="b"/>
              <a:pathLst>
                <a:path w="291" h="226" extrusionOk="0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0;p3">
              <a:extLst>
                <a:ext uri="{FF2B5EF4-FFF2-40B4-BE49-F238E27FC236}">
                  <a16:creationId xmlns:a16="http://schemas.microsoft.com/office/drawing/2014/main" id="{C125B98D-BC97-4A96-8083-9A96BD996D39}"/>
                </a:ext>
              </a:extLst>
            </p:cNvPr>
            <p:cNvSpPr/>
            <p:nvPr/>
          </p:nvSpPr>
          <p:spPr>
            <a:xfrm>
              <a:off x="6973888" y="3505200"/>
              <a:ext cx="131763" cy="149225"/>
            </a:xfrm>
            <a:custGeom>
              <a:avLst/>
              <a:gdLst/>
              <a:ahLst/>
              <a:cxnLst/>
              <a:rect l="l" t="t" r="r" b="b"/>
              <a:pathLst>
                <a:path w="320" h="181" extrusionOk="0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1;p3">
              <a:extLst>
                <a:ext uri="{FF2B5EF4-FFF2-40B4-BE49-F238E27FC236}">
                  <a16:creationId xmlns:a16="http://schemas.microsoft.com/office/drawing/2014/main" id="{F3A853D8-724A-4D90-8A7F-787E1D97E41A}"/>
                </a:ext>
              </a:extLst>
            </p:cNvPr>
            <p:cNvSpPr/>
            <p:nvPr/>
          </p:nvSpPr>
          <p:spPr>
            <a:xfrm>
              <a:off x="7432675" y="4010025"/>
              <a:ext cx="107950" cy="217488"/>
            </a:xfrm>
            <a:custGeom>
              <a:avLst/>
              <a:gdLst/>
              <a:ahLst/>
              <a:cxnLst/>
              <a:rect l="l" t="t" r="r" b="b"/>
              <a:pathLst>
                <a:path w="262" h="266" extrusionOk="0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2;p3">
              <a:extLst>
                <a:ext uri="{FF2B5EF4-FFF2-40B4-BE49-F238E27FC236}">
                  <a16:creationId xmlns:a16="http://schemas.microsoft.com/office/drawing/2014/main" id="{87A93198-7389-48B6-991B-7CFE322D556B}"/>
                </a:ext>
              </a:extLst>
            </p:cNvPr>
            <p:cNvSpPr/>
            <p:nvPr/>
          </p:nvSpPr>
          <p:spPr>
            <a:xfrm>
              <a:off x="7256463" y="1908175"/>
              <a:ext cx="103188" cy="61913"/>
            </a:xfrm>
            <a:custGeom>
              <a:avLst/>
              <a:gdLst/>
              <a:ahLst/>
              <a:cxnLst/>
              <a:rect l="l" t="t" r="r" b="b"/>
              <a:pathLst>
                <a:path w="251" h="76" extrusionOk="0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3;p3">
              <a:extLst>
                <a:ext uri="{FF2B5EF4-FFF2-40B4-BE49-F238E27FC236}">
                  <a16:creationId xmlns:a16="http://schemas.microsoft.com/office/drawing/2014/main" id="{CB9164E9-F23E-46BE-96CB-D5F8925382F8}"/>
                </a:ext>
              </a:extLst>
            </p:cNvPr>
            <p:cNvSpPr/>
            <p:nvPr/>
          </p:nvSpPr>
          <p:spPr>
            <a:xfrm>
              <a:off x="7451725" y="1847850"/>
              <a:ext cx="103188" cy="57150"/>
            </a:xfrm>
            <a:custGeom>
              <a:avLst/>
              <a:gdLst/>
              <a:ahLst/>
              <a:cxnLst/>
              <a:rect l="l" t="t" r="r" b="b"/>
              <a:pathLst>
                <a:path w="252" h="71" extrusionOk="0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4;p3">
              <a:extLst>
                <a:ext uri="{FF2B5EF4-FFF2-40B4-BE49-F238E27FC236}">
                  <a16:creationId xmlns:a16="http://schemas.microsoft.com/office/drawing/2014/main" id="{3DC8DA97-4FDC-4A60-95A2-950F1C791966}"/>
                </a:ext>
              </a:extLst>
            </p:cNvPr>
            <p:cNvSpPr/>
            <p:nvPr/>
          </p:nvSpPr>
          <p:spPr>
            <a:xfrm>
              <a:off x="6484938" y="2205038"/>
              <a:ext cx="100013" cy="77788"/>
            </a:xfrm>
            <a:custGeom>
              <a:avLst/>
              <a:gdLst/>
              <a:ahLst/>
              <a:cxnLst/>
              <a:rect l="l" t="t" r="r" b="b"/>
              <a:pathLst>
                <a:path w="242" h="95" extrusionOk="0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5;p3">
              <a:extLst>
                <a:ext uri="{FF2B5EF4-FFF2-40B4-BE49-F238E27FC236}">
                  <a16:creationId xmlns:a16="http://schemas.microsoft.com/office/drawing/2014/main" id="{7E9C6854-20D9-4D74-8BAC-34B61A8E14C9}"/>
                </a:ext>
              </a:extLst>
            </p:cNvPr>
            <p:cNvSpPr/>
            <p:nvPr/>
          </p:nvSpPr>
          <p:spPr>
            <a:xfrm>
              <a:off x="7645400" y="1778000"/>
              <a:ext cx="103188" cy="61913"/>
            </a:xfrm>
            <a:custGeom>
              <a:avLst/>
              <a:gdLst/>
              <a:ahLst/>
              <a:cxnLst/>
              <a:rect l="l" t="t" r="r" b="b"/>
              <a:pathLst>
                <a:path w="248" h="77" extrusionOk="0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6;p3">
              <a:extLst>
                <a:ext uri="{FF2B5EF4-FFF2-40B4-BE49-F238E27FC236}">
                  <a16:creationId xmlns:a16="http://schemas.microsoft.com/office/drawing/2014/main" id="{5BA92CAE-C0FE-4B5D-A5A2-CC51F38D2A08}"/>
                </a:ext>
              </a:extLst>
            </p:cNvPr>
            <p:cNvSpPr/>
            <p:nvPr/>
          </p:nvSpPr>
          <p:spPr>
            <a:xfrm>
              <a:off x="7061200" y="1970088"/>
              <a:ext cx="104775" cy="61913"/>
            </a:xfrm>
            <a:custGeom>
              <a:avLst/>
              <a:gdLst/>
              <a:ahLst/>
              <a:cxnLst/>
              <a:rect l="l" t="t" r="r" b="b"/>
              <a:pathLst>
                <a:path w="253" h="75" extrusionOk="0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7;p3">
              <a:extLst>
                <a:ext uri="{FF2B5EF4-FFF2-40B4-BE49-F238E27FC236}">
                  <a16:creationId xmlns:a16="http://schemas.microsoft.com/office/drawing/2014/main" id="{E57E5449-26A0-4768-B086-979E4CAB2644}"/>
                </a:ext>
              </a:extLst>
            </p:cNvPr>
            <p:cNvSpPr/>
            <p:nvPr/>
          </p:nvSpPr>
          <p:spPr>
            <a:xfrm>
              <a:off x="6165850" y="2497138"/>
              <a:ext cx="57150" cy="184150"/>
            </a:xfrm>
            <a:custGeom>
              <a:avLst/>
              <a:gdLst/>
              <a:ahLst/>
              <a:cxnLst/>
              <a:rect l="l" t="t" r="r" b="b"/>
              <a:pathLst>
                <a:path w="139" h="223" extrusionOk="0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8;p3">
              <a:extLst>
                <a:ext uri="{FF2B5EF4-FFF2-40B4-BE49-F238E27FC236}">
                  <a16:creationId xmlns:a16="http://schemas.microsoft.com/office/drawing/2014/main" id="{F8F2F5F0-400A-4D1E-A4F8-ECDCDD744BDA}"/>
                </a:ext>
              </a:extLst>
            </p:cNvPr>
            <p:cNvSpPr/>
            <p:nvPr/>
          </p:nvSpPr>
          <p:spPr>
            <a:xfrm>
              <a:off x="6677025" y="2116138"/>
              <a:ext cx="100013" cy="66675"/>
            </a:xfrm>
            <a:custGeom>
              <a:avLst/>
              <a:gdLst/>
              <a:ahLst/>
              <a:cxnLst/>
              <a:rect l="l" t="t" r="r" b="b"/>
              <a:pathLst>
                <a:path w="246" h="82" extrusionOk="0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;p3">
              <a:extLst>
                <a:ext uri="{FF2B5EF4-FFF2-40B4-BE49-F238E27FC236}">
                  <a16:creationId xmlns:a16="http://schemas.microsoft.com/office/drawing/2014/main" id="{0F866E83-1F13-4C76-AEFF-DD27CD160B3E}"/>
                </a:ext>
              </a:extLst>
            </p:cNvPr>
            <p:cNvSpPr/>
            <p:nvPr/>
          </p:nvSpPr>
          <p:spPr>
            <a:xfrm>
              <a:off x="6867525" y="2039938"/>
              <a:ext cx="103188" cy="61913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0;p3">
              <a:extLst>
                <a:ext uri="{FF2B5EF4-FFF2-40B4-BE49-F238E27FC236}">
                  <a16:creationId xmlns:a16="http://schemas.microsoft.com/office/drawing/2014/main" id="{B6DE8792-A7E5-4F15-B09A-D39A7B277D01}"/>
                </a:ext>
              </a:extLst>
            </p:cNvPr>
            <p:cNvSpPr/>
            <p:nvPr/>
          </p:nvSpPr>
          <p:spPr>
            <a:xfrm>
              <a:off x="6296025" y="2322513"/>
              <a:ext cx="101600" cy="98425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1;p3">
              <a:extLst>
                <a:ext uri="{FF2B5EF4-FFF2-40B4-BE49-F238E27FC236}">
                  <a16:creationId xmlns:a16="http://schemas.microsoft.com/office/drawing/2014/main" id="{86DDB438-EA80-496B-97A4-42C11DE159B9}"/>
                </a:ext>
              </a:extLst>
            </p:cNvPr>
            <p:cNvSpPr/>
            <p:nvPr/>
          </p:nvSpPr>
          <p:spPr>
            <a:xfrm>
              <a:off x="7839075" y="1689100"/>
              <a:ext cx="103188" cy="73025"/>
            </a:xfrm>
            <a:custGeom>
              <a:avLst/>
              <a:gdLst/>
              <a:ahLst/>
              <a:cxnLst/>
              <a:rect l="l" t="t" r="r" b="b"/>
              <a:pathLst>
                <a:path w="251" h="88" extrusionOk="0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2;p3">
              <a:extLst>
                <a:ext uri="{FF2B5EF4-FFF2-40B4-BE49-F238E27FC236}">
                  <a16:creationId xmlns:a16="http://schemas.microsoft.com/office/drawing/2014/main" id="{27118042-B94F-4863-B1AF-247ED0806752}"/>
                </a:ext>
              </a:extLst>
            </p:cNvPr>
            <p:cNvSpPr/>
            <p:nvPr/>
          </p:nvSpPr>
          <p:spPr>
            <a:xfrm>
              <a:off x="8029575" y="1565275"/>
              <a:ext cx="100013" cy="92075"/>
            </a:xfrm>
            <a:custGeom>
              <a:avLst/>
              <a:gdLst/>
              <a:ahLst/>
              <a:cxnLst/>
              <a:rect l="l" t="t" r="r" b="b"/>
              <a:pathLst>
                <a:path w="244" h="111" extrusionOk="0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33;p3">
              <a:extLst>
                <a:ext uri="{FF2B5EF4-FFF2-40B4-BE49-F238E27FC236}">
                  <a16:creationId xmlns:a16="http://schemas.microsoft.com/office/drawing/2014/main" id="{74FEB4D0-036D-437C-8F6B-BBDF13B9BB00}"/>
                </a:ext>
              </a:extLst>
            </p:cNvPr>
            <p:cNvSpPr/>
            <p:nvPr/>
          </p:nvSpPr>
          <p:spPr>
            <a:xfrm>
              <a:off x="7735888" y="1001713"/>
              <a:ext cx="71438" cy="44450"/>
            </a:xfrm>
            <a:custGeom>
              <a:avLst/>
              <a:gdLst/>
              <a:ahLst/>
              <a:cxnLst/>
              <a:rect l="l" t="t" r="r" b="b"/>
              <a:pathLst>
                <a:path w="172" h="54" extrusionOk="0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4;p3">
              <a:extLst>
                <a:ext uri="{FF2B5EF4-FFF2-40B4-BE49-F238E27FC236}">
                  <a16:creationId xmlns:a16="http://schemas.microsoft.com/office/drawing/2014/main" id="{4B350E58-66F5-4927-8634-99DC082EB0E0}"/>
                </a:ext>
              </a:extLst>
            </p:cNvPr>
            <p:cNvSpPr/>
            <p:nvPr/>
          </p:nvSpPr>
          <p:spPr>
            <a:xfrm>
              <a:off x="7480300" y="890588"/>
              <a:ext cx="71438" cy="44450"/>
            </a:xfrm>
            <a:custGeom>
              <a:avLst/>
              <a:gdLst/>
              <a:ahLst/>
              <a:cxnLst/>
              <a:rect l="l" t="t" r="r" b="b"/>
              <a:pathLst>
                <a:path w="171" h="54" extrusionOk="0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5;p3">
              <a:extLst>
                <a:ext uri="{FF2B5EF4-FFF2-40B4-BE49-F238E27FC236}">
                  <a16:creationId xmlns:a16="http://schemas.microsoft.com/office/drawing/2014/main" id="{7C9D91C7-6E46-4D6C-8A14-C0D6AA489AE8}"/>
                </a:ext>
              </a:extLst>
            </p:cNvPr>
            <p:cNvSpPr/>
            <p:nvPr/>
          </p:nvSpPr>
          <p:spPr>
            <a:xfrm>
              <a:off x="7610475" y="942975"/>
              <a:ext cx="68263" cy="46038"/>
            </a:xfrm>
            <a:custGeom>
              <a:avLst/>
              <a:gdLst/>
              <a:ahLst/>
              <a:cxnLst/>
              <a:rect l="l" t="t" r="r" b="b"/>
              <a:pathLst>
                <a:path w="167" h="56" extrusionOk="0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6;p3">
              <a:extLst>
                <a:ext uri="{FF2B5EF4-FFF2-40B4-BE49-F238E27FC236}">
                  <a16:creationId xmlns:a16="http://schemas.microsoft.com/office/drawing/2014/main" id="{467A3A11-DF56-4C0F-BC7E-F31883F2B0B2}"/>
                </a:ext>
              </a:extLst>
            </p:cNvPr>
            <p:cNvSpPr/>
            <p:nvPr/>
          </p:nvSpPr>
          <p:spPr>
            <a:xfrm>
              <a:off x="7351713" y="835025"/>
              <a:ext cx="71438" cy="46038"/>
            </a:xfrm>
            <a:custGeom>
              <a:avLst/>
              <a:gdLst/>
              <a:ahLst/>
              <a:cxnLst/>
              <a:rect l="l" t="t" r="r" b="b"/>
              <a:pathLst>
                <a:path w="175" h="57" extrusionOk="0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7;p3">
              <a:extLst>
                <a:ext uri="{FF2B5EF4-FFF2-40B4-BE49-F238E27FC236}">
                  <a16:creationId xmlns:a16="http://schemas.microsoft.com/office/drawing/2014/main" id="{08D2C276-FE2C-4E6C-9774-F46FEE36A4E6}"/>
                </a:ext>
              </a:extLst>
            </p:cNvPr>
            <p:cNvSpPr/>
            <p:nvPr/>
          </p:nvSpPr>
          <p:spPr>
            <a:xfrm>
              <a:off x="7226300" y="760413"/>
              <a:ext cx="65088" cy="60325"/>
            </a:xfrm>
            <a:custGeom>
              <a:avLst/>
              <a:gdLst/>
              <a:ahLst/>
              <a:cxnLst/>
              <a:rect l="l" t="t" r="r" b="b"/>
              <a:pathLst>
                <a:path w="160" h="74" extrusionOk="0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8;p3">
              <a:extLst>
                <a:ext uri="{FF2B5EF4-FFF2-40B4-BE49-F238E27FC236}">
                  <a16:creationId xmlns:a16="http://schemas.microsoft.com/office/drawing/2014/main" id="{BB3263AE-9BAB-4B90-88AD-711725ADF7A9}"/>
                </a:ext>
              </a:extLst>
            </p:cNvPr>
            <p:cNvSpPr/>
            <p:nvPr/>
          </p:nvSpPr>
          <p:spPr>
            <a:xfrm>
              <a:off x="8166100" y="1408113"/>
              <a:ext cx="42863" cy="109538"/>
            </a:xfrm>
            <a:custGeom>
              <a:avLst/>
              <a:gdLst/>
              <a:ahLst/>
              <a:cxnLst/>
              <a:rect l="l" t="t" r="r" b="b"/>
              <a:pathLst>
                <a:path w="103" h="133" extrusionOk="0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9;p3">
              <a:extLst>
                <a:ext uri="{FF2B5EF4-FFF2-40B4-BE49-F238E27FC236}">
                  <a16:creationId xmlns:a16="http://schemas.microsoft.com/office/drawing/2014/main" id="{BC9DEDC8-D151-465F-B47E-19EE61CEB8F9}"/>
                </a:ext>
              </a:extLst>
            </p:cNvPr>
            <p:cNvSpPr/>
            <p:nvPr/>
          </p:nvSpPr>
          <p:spPr>
            <a:xfrm>
              <a:off x="7864475" y="1058863"/>
              <a:ext cx="68263" cy="50800"/>
            </a:xfrm>
            <a:custGeom>
              <a:avLst/>
              <a:gdLst/>
              <a:ahLst/>
              <a:cxnLst/>
              <a:rect l="l" t="t" r="r" b="b"/>
              <a:pathLst>
                <a:path w="168" h="61" extrusionOk="0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0;p3">
              <a:extLst>
                <a:ext uri="{FF2B5EF4-FFF2-40B4-BE49-F238E27FC236}">
                  <a16:creationId xmlns:a16="http://schemas.microsoft.com/office/drawing/2014/main" id="{00CFDECA-FD51-49E6-92D8-84079DC65633}"/>
                </a:ext>
              </a:extLst>
            </p:cNvPr>
            <p:cNvSpPr/>
            <p:nvPr/>
          </p:nvSpPr>
          <p:spPr>
            <a:xfrm>
              <a:off x="7993063" y="1130300"/>
              <a:ext cx="66675" cy="58738"/>
            </a:xfrm>
            <a:custGeom>
              <a:avLst/>
              <a:gdLst/>
              <a:ahLst/>
              <a:cxnLst/>
              <a:rect l="l" t="t" r="r" b="b"/>
              <a:pathLst>
                <a:path w="161" h="72" extrusionOk="0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1;p3">
              <a:extLst>
                <a:ext uri="{FF2B5EF4-FFF2-40B4-BE49-F238E27FC236}">
                  <a16:creationId xmlns:a16="http://schemas.microsoft.com/office/drawing/2014/main" id="{8AEE889D-60A9-4614-A5F2-C96C774EFA92}"/>
                </a:ext>
              </a:extLst>
            </p:cNvPr>
            <p:cNvSpPr/>
            <p:nvPr/>
          </p:nvSpPr>
          <p:spPr>
            <a:xfrm>
              <a:off x="8112125" y="1225550"/>
              <a:ext cx="63500" cy="79375"/>
            </a:xfrm>
            <a:custGeom>
              <a:avLst/>
              <a:gdLst/>
              <a:ahLst/>
              <a:cxnLst/>
              <a:rect l="l" t="t" r="r" b="b"/>
              <a:pathLst>
                <a:path w="153" h="97" extrusionOk="0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2;p3">
              <a:extLst>
                <a:ext uri="{FF2B5EF4-FFF2-40B4-BE49-F238E27FC236}">
                  <a16:creationId xmlns:a16="http://schemas.microsoft.com/office/drawing/2014/main" id="{51CD4F93-08B3-4C08-A315-A4DE7F52DAD9}"/>
                </a:ext>
              </a:extLst>
            </p:cNvPr>
            <p:cNvSpPr/>
            <p:nvPr/>
          </p:nvSpPr>
          <p:spPr>
            <a:xfrm>
              <a:off x="7593013" y="35401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94" h="35" extrusionOk="0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3;p3">
              <a:extLst>
                <a:ext uri="{FF2B5EF4-FFF2-40B4-BE49-F238E27FC236}">
                  <a16:creationId xmlns:a16="http://schemas.microsoft.com/office/drawing/2014/main" id="{0129D66C-E1D4-4FFA-AF0E-20084226ECE4}"/>
                </a:ext>
              </a:extLst>
            </p:cNvPr>
            <p:cNvSpPr/>
            <p:nvPr/>
          </p:nvSpPr>
          <p:spPr>
            <a:xfrm>
              <a:off x="7985125" y="242888"/>
              <a:ext cx="38100" cy="31750"/>
            </a:xfrm>
            <a:custGeom>
              <a:avLst/>
              <a:gdLst/>
              <a:ahLst/>
              <a:cxnLst/>
              <a:rect l="l" t="t" r="r" b="b"/>
              <a:pathLst>
                <a:path w="92" h="39" extrusionOk="0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;p3">
              <a:extLst>
                <a:ext uri="{FF2B5EF4-FFF2-40B4-BE49-F238E27FC236}">
                  <a16:creationId xmlns:a16="http://schemas.microsoft.com/office/drawing/2014/main" id="{9661B97B-22C0-418B-842E-0FF16E9A29E6}"/>
                </a:ext>
              </a:extLst>
            </p:cNvPr>
            <p:cNvSpPr/>
            <p:nvPr/>
          </p:nvSpPr>
          <p:spPr>
            <a:xfrm>
              <a:off x="7529513" y="376238"/>
              <a:ext cx="36513" cy="26988"/>
            </a:xfrm>
            <a:custGeom>
              <a:avLst/>
              <a:gdLst/>
              <a:ahLst/>
              <a:cxnLst/>
              <a:rect l="l" t="t" r="r" b="b"/>
              <a:pathLst>
                <a:path w="90" h="34" extrusionOk="0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;p3">
              <a:extLst>
                <a:ext uri="{FF2B5EF4-FFF2-40B4-BE49-F238E27FC236}">
                  <a16:creationId xmlns:a16="http://schemas.microsoft.com/office/drawing/2014/main" id="{D37C7F2E-39FA-432A-BCF5-DAA060E31D5E}"/>
                </a:ext>
              </a:extLst>
            </p:cNvPr>
            <p:cNvSpPr/>
            <p:nvPr/>
          </p:nvSpPr>
          <p:spPr>
            <a:xfrm>
              <a:off x="7466013" y="393700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96" h="44" extrusionOk="0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6;p3">
              <a:extLst>
                <a:ext uri="{FF2B5EF4-FFF2-40B4-BE49-F238E27FC236}">
                  <a16:creationId xmlns:a16="http://schemas.microsoft.com/office/drawing/2014/main" id="{92FB83CA-742C-4829-A050-967173BE55BD}"/>
                </a:ext>
              </a:extLst>
            </p:cNvPr>
            <p:cNvSpPr/>
            <p:nvPr/>
          </p:nvSpPr>
          <p:spPr>
            <a:xfrm>
              <a:off x="7400925" y="419100"/>
              <a:ext cx="34925" cy="33338"/>
            </a:xfrm>
            <a:custGeom>
              <a:avLst/>
              <a:gdLst/>
              <a:ahLst/>
              <a:cxnLst/>
              <a:rect l="l" t="t" r="r" b="b"/>
              <a:pathLst>
                <a:path w="84" h="41" extrusionOk="0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7;p3">
              <a:extLst>
                <a:ext uri="{FF2B5EF4-FFF2-40B4-BE49-F238E27FC236}">
                  <a16:creationId xmlns:a16="http://schemas.microsoft.com/office/drawing/2014/main" id="{73D04378-8B79-429C-9EF8-9050F68BE7B9}"/>
                </a:ext>
              </a:extLst>
            </p:cNvPr>
            <p:cNvSpPr/>
            <p:nvPr/>
          </p:nvSpPr>
          <p:spPr>
            <a:xfrm>
              <a:off x="7337425" y="447675"/>
              <a:ext cx="36513" cy="41275"/>
            </a:xfrm>
            <a:custGeom>
              <a:avLst/>
              <a:gdLst/>
              <a:ahLst/>
              <a:cxnLst/>
              <a:rect l="l" t="t" r="r" b="b"/>
              <a:pathLst>
                <a:path w="89" h="49" extrusionOk="0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48;p3">
              <a:extLst>
                <a:ext uri="{FF2B5EF4-FFF2-40B4-BE49-F238E27FC236}">
                  <a16:creationId xmlns:a16="http://schemas.microsoft.com/office/drawing/2014/main" id="{E0F47D7E-996C-4473-8E5E-B2C9630DEB31}"/>
                </a:ext>
              </a:extLst>
            </p:cNvPr>
            <p:cNvSpPr/>
            <p:nvPr/>
          </p:nvSpPr>
          <p:spPr>
            <a:xfrm>
              <a:off x="8183563" y="182563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85" h="38" extrusionOk="0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49;p3">
              <a:extLst>
                <a:ext uri="{FF2B5EF4-FFF2-40B4-BE49-F238E27FC236}">
                  <a16:creationId xmlns:a16="http://schemas.microsoft.com/office/drawing/2014/main" id="{FEEEE477-6634-49F3-AC43-BB0C9F400A8A}"/>
                </a:ext>
              </a:extLst>
            </p:cNvPr>
            <p:cNvSpPr/>
            <p:nvPr/>
          </p:nvSpPr>
          <p:spPr>
            <a:xfrm>
              <a:off x="8245475" y="165100"/>
              <a:ext cx="38100" cy="31750"/>
            </a:xfrm>
            <a:custGeom>
              <a:avLst/>
              <a:gdLst/>
              <a:ahLst/>
              <a:cxnLst/>
              <a:rect l="l" t="t" r="r" b="b"/>
              <a:pathLst>
                <a:path w="90" h="38" extrusionOk="0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0;p3">
              <a:extLst>
                <a:ext uri="{FF2B5EF4-FFF2-40B4-BE49-F238E27FC236}">
                  <a16:creationId xmlns:a16="http://schemas.microsoft.com/office/drawing/2014/main" id="{29F74334-BC9A-4605-AF29-6E89CB22804E}"/>
                </a:ext>
              </a:extLst>
            </p:cNvPr>
            <p:cNvSpPr/>
            <p:nvPr/>
          </p:nvSpPr>
          <p:spPr>
            <a:xfrm>
              <a:off x="8116888" y="207963"/>
              <a:ext cx="36513" cy="25400"/>
            </a:xfrm>
            <a:custGeom>
              <a:avLst/>
              <a:gdLst/>
              <a:ahLst/>
              <a:cxnLst/>
              <a:rect l="l" t="t" r="r" b="b"/>
              <a:pathLst>
                <a:path w="87" h="32" extrusionOk="0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51;p3">
              <a:extLst>
                <a:ext uri="{FF2B5EF4-FFF2-40B4-BE49-F238E27FC236}">
                  <a16:creationId xmlns:a16="http://schemas.microsoft.com/office/drawing/2014/main" id="{D230FD57-D5DA-4BEC-A745-DEF3EEE00E81}"/>
                </a:ext>
              </a:extLst>
            </p:cNvPr>
            <p:cNvSpPr/>
            <p:nvPr/>
          </p:nvSpPr>
          <p:spPr>
            <a:xfrm>
              <a:off x="7920038" y="263525"/>
              <a:ext cx="38100" cy="2698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52;p3">
              <a:extLst>
                <a:ext uri="{FF2B5EF4-FFF2-40B4-BE49-F238E27FC236}">
                  <a16:creationId xmlns:a16="http://schemas.microsoft.com/office/drawing/2014/main" id="{AF49E26F-F1D3-4076-A701-F8ED9D023E46}"/>
                </a:ext>
              </a:extLst>
            </p:cNvPr>
            <p:cNvSpPr/>
            <p:nvPr/>
          </p:nvSpPr>
          <p:spPr>
            <a:xfrm>
              <a:off x="7854950" y="280988"/>
              <a:ext cx="36513" cy="31750"/>
            </a:xfrm>
            <a:custGeom>
              <a:avLst/>
              <a:gdLst/>
              <a:ahLst/>
              <a:cxnLst/>
              <a:rect l="l" t="t" r="r" b="b"/>
              <a:pathLst>
                <a:path w="90" h="39" extrusionOk="0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53;p3">
              <a:extLst>
                <a:ext uri="{FF2B5EF4-FFF2-40B4-BE49-F238E27FC236}">
                  <a16:creationId xmlns:a16="http://schemas.microsoft.com/office/drawing/2014/main" id="{B1F0A1FC-BA8A-4649-9FEA-234F8E8E72D6}"/>
                </a:ext>
              </a:extLst>
            </p:cNvPr>
            <p:cNvSpPr/>
            <p:nvPr/>
          </p:nvSpPr>
          <p:spPr>
            <a:xfrm>
              <a:off x="7791450" y="292100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90" h="41" extrusionOk="0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54;p3">
              <a:extLst>
                <a:ext uri="{FF2B5EF4-FFF2-40B4-BE49-F238E27FC236}">
                  <a16:creationId xmlns:a16="http://schemas.microsoft.com/office/drawing/2014/main" id="{B4EB00D7-B51B-4962-A68D-42A630662E6D}"/>
                </a:ext>
              </a:extLst>
            </p:cNvPr>
            <p:cNvSpPr/>
            <p:nvPr/>
          </p:nvSpPr>
          <p:spPr>
            <a:xfrm>
              <a:off x="7659688" y="334963"/>
              <a:ext cx="36513" cy="31750"/>
            </a:xfrm>
            <a:custGeom>
              <a:avLst/>
              <a:gdLst/>
              <a:ahLst/>
              <a:cxnLst/>
              <a:rect l="l" t="t" r="r" b="b"/>
              <a:pathLst>
                <a:path w="87" h="37" extrusionOk="0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55;p3">
              <a:extLst>
                <a:ext uri="{FF2B5EF4-FFF2-40B4-BE49-F238E27FC236}">
                  <a16:creationId xmlns:a16="http://schemas.microsoft.com/office/drawing/2014/main" id="{2691A534-B97B-4EEC-9A6C-FD372802868C}"/>
                </a:ext>
              </a:extLst>
            </p:cNvPr>
            <p:cNvSpPr/>
            <p:nvPr/>
          </p:nvSpPr>
          <p:spPr>
            <a:xfrm>
              <a:off x="8440738" y="79375"/>
              <a:ext cx="34925" cy="36513"/>
            </a:xfrm>
            <a:custGeom>
              <a:avLst/>
              <a:gdLst/>
              <a:ahLst/>
              <a:cxnLst/>
              <a:rect l="l" t="t" r="r" b="b"/>
              <a:pathLst>
                <a:path w="85" h="44" extrusionOk="0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56;p3">
              <a:extLst>
                <a:ext uri="{FF2B5EF4-FFF2-40B4-BE49-F238E27FC236}">
                  <a16:creationId xmlns:a16="http://schemas.microsoft.com/office/drawing/2014/main" id="{D8012F7F-D6F9-4D7B-BFAD-2FD409601833}"/>
                </a:ext>
              </a:extLst>
            </p:cNvPr>
            <p:cNvSpPr/>
            <p:nvPr/>
          </p:nvSpPr>
          <p:spPr>
            <a:xfrm>
              <a:off x="8375650" y="111125"/>
              <a:ext cx="36513" cy="38100"/>
            </a:xfrm>
            <a:custGeom>
              <a:avLst/>
              <a:gdLst/>
              <a:ahLst/>
              <a:cxnLst/>
              <a:rect l="l" t="t" r="r" b="b"/>
              <a:pathLst>
                <a:path w="86" h="47" extrusionOk="0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57;p3">
              <a:extLst>
                <a:ext uri="{FF2B5EF4-FFF2-40B4-BE49-F238E27FC236}">
                  <a16:creationId xmlns:a16="http://schemas.microsoft.com/office/drawing/2014/main" id="{B3F5A368-7254-498C-A0A7-9BCF33BAF292}"/>
                </a:ext>
              </a:extLst>
            </p:cNvPr>
            <p:cNvSpPr/>
            <p:nvPr/>
          </p:nvSpPr>
          <p:spPr>
            <a:xfrm>
              <a:off x="7208838" y="523875"/>
              <a:ext cx="36513" cy="41275"/>
            </a:xfrm>
            <a:custGeom>
              <a:avLst/>
              <a:gdLst/>
              <a:ahLst/>
              <a:cxnLst/>
              <a:rect l="l" t="t" r="r" b="b"/>
              <a:pathLst>
                <a:path w="92" h="51" extrusionOk="0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58;p3">
              <a:extLst>
                <a:ext uri="{FF2B5EF4-FFF2-40B4-BE49-F238E27FC236}">
                  <a16:creationId xmlns:a16="http://schemas.microsoft.com/office/drawing/2014/main" id="{43498CDF-5F73-4880-8C0E-B3AE6FC3814B}"/>
                </a:ext>
              </a:extLst>
            </p:cNvPr>
            <p:cNvSpPr/>
            <p:nvPr/>
          </p:nvSpPr>
          <p:spPr>
            <a:xfrm>
              <a:off x="7723188" y="317500"/>
              <a:ext cx="39688" cy="25400"/>
            </a:xfrm>
            <a:custGeom>
              <a:avLst/>
              <a:gdLst/>
              <a:ahLst/>
              <a:cxnLst/>
              <a:rect l="l" t="t" r="r" b="b"/>
              <a:pathLst>
                <a:path w="98" h="32" extrusionOk="0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59;p3">
              <a:extLst>
                <a:ext uri="{FF2B5EF4-FFF2-40B4-BE49-F238E27FC236}">
                  <a16:creationId xmlns:a16="http://schemas.microsoft.com/office/drawing/2014/main" id="{029EA579-F82E-4D9F-9553-3D5355BB58D2}"/>
                </a:ext>
              </a:extLst>
            </p:cNvPr>
            <p:cNvSpPr/>
            <p:nvPr/>
          </p:nvSpPr>
          <p:spPr>
            <a:xfrm>
              <a:off x="8312150" y="139700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87" h="38" extrusionOk="0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0;p3">
              <a:extLst>
                <a:ext uri="{FF2B5EF4-FFF2-40B4-BE49-F238E27FC236}">
                  <a16:creationId xmlns:a16="http://schemas.microsoft.com/office/drawing/2014/main" id="{E3FBE990-F199-41D5-BA84-32F2C5A6A218}"/>
                </a:ext>
              </a:extLst>
            </p:cNvPr>
            <p:cNvSpPr/>
            <p:nvPr/>
          </p:nvSpPr>
          <p:spPr>
            <a:xfrm>
              <a:off x="8051800" y="22066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88" h="42" extrusionOk="0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61;p3">
              <a:extLst>
                <a:ext uri="{FF2B5EF4-FFF2-40B4-BE49-F238E27FC236}">
                  <a16:creationId xmlns:a16="http://schemas.microsoft.com/office/drawing/2014/main" id="{301A39F8-39CA-414B-89A7-5C05E3435B85}"/>
                </a:ext>
              </a:extLst>
            </p:cNvPr>
            <p:cNvSpPr/>
            <p:nvPr/>
          </p:nvSpPr>
          <p:spPr>
            <a:xfrm>
              <a:off x="7273925" y="479425"/>
              <a:ext cx="33338" cy="36513"/>
            </a:xfrm>
            <a:custGeom>
              <a:avLst/>
              <a:gdLst/>
              <a:ahLst/>
              <a:cxnLst/>
              <a:rect l="l" t="t" r="r" b="b"/>
              <a:pathLst>
                <a:path w="81" h="44" extrusionOk="0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62;p3">
              <a:extLst>
                <a:ext uri="{FF2B5EF4-FFF2-40B4-BE49-F238E27FC236}">
                  <a16:creationId xmlns:a16="http://schemas.microsoft.com/office/drawing/2014/main" id="{2A5BFA97-0BFB-478D-8CEC-B63A01B3A0D3}"/>
                </a:ext>
              </a:extLst>
            </p:cNvPr>
            <p:cNvSpPr/>
            <p:nvPr/>
          </p:nvSpPr>
          <p:spPr>
            <a:xfrm>
              <a:off x="7169150" y="588963"/>
              <a:ext cx="20638" cy="68263"/>
            </a:xfrm>
            <a:custGeom>
              <a:avLst/>
              <a:gdLst/>
              <a:ahLst/>
              <a:cxnLst/>
              <a:rect l="l" t="t" r="r" b="b"/>
              <a:pathLst>
                <a:path w="53" h="84" extrusionOk="0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63;p3">
              <a:extLst>
                <a:ext uri="{FF2B5EF4-FFF2-40B4-BE49-F238E27FC236}">
                  <a16:creationId xmlns:a16="http://schemas.microsoft.com/office/drawing/2014/main" id="{AC4C24CB-476A-4AC4-A1C1-D1C5D64DFFFF}"/>
                </a:ext>
              </a:extLst>
            </p:cNvPr>
            <p:cNvSpPr/>
            <p:nvPr/>
          </p:nvSpPr>
          <p:spPr>
            <a:xfrm>
              <a:off x="8502650" y="38100"/>
              <a:ext cx="34925" cy="39688"/>
            </a:xfrm>
            <a:custGeom>
              <a:avLst/>
              <a:gdLst/>
              <a:ahLst/>
              <a:cxnLst/>
              <a:rect l="l" t="t" r="r" b="b"/>
              <a:pathLst>
                <a:path w="88" h="48" extrusionOk="0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64;p3">
              <a:extLst>
                <a:ext uri="{FF2B5EF4-FFF2-40B4-BE49-F238E27FC236}">
                  <a16:creationId xmlns:a16="http://schemas.microsoft.com/office/drawing/2014/main" id="{67BF5EE4-C136-4264-B864-5648E7E75A97}"/>
                </a:ext>
              </a:extLst>
            </p:cNvPr>
            <p:cNvSpPr/>
            <p:nvPr/>
          </p:nvSpPr>
          <p:spPr>
            <a:xfrm>
              <a:off x="7185025" y="700088"/>
              <a:ext cx="15875" cy="30163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AutoShape 2">
            <a:extLst>
              <a:ext uri="{FF2B5EF4-FFF2-40B4-BE49-F238E27FC236}">
                <a16:creationId xmlns:a16="http://schemas.microsoft.com/office/drawing/2014/main" id="{075BA498-6C3E-441A-981F-84980EB541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6776" y="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593F2FB-AAD6-48A4-8CA1-4B6820D33091}"/>
              </a:ext>
            </a:extLst>
          </p:cNvPr>
          <p:cNvSpPr txBox="1"/>
          <p:nvPr/>
        </p:nvSpPr>
        <p:spPr>
          <a:xfrm>
            <a:off x="57150" y="583667"/>
            <a:ext cx="1197692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PASO 5.</a:t>
            </a: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Describir el criterio de evaluación</a:t>
            </a:r>
          </a:p>
        </p:txBody>
      </p:sp>
      <p:graphicFrame>
        <p:nvGraphicFramePr>
          <p:cNvPr id="74" name="Tabla 73">
            <a:extLst>
              <a:ext uri="{FF2B5EF4-FFF2-40B4-BE49-F238E27FC236}">
                <a16:creationId xmlns:a16="http://schemas.microsoft.com/office/drawing/2014/main" id="{2CD8F57E-AD34-4970-AD71-B75EA02AE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07261"/>
              </p:ext>
            </p:extLst>
          </p:nvPr>
        </p:nvGraphicFramePr>
        <p:xfrm>
          <a:off x="9744390" y="914859"/>
          <a:ext cx="2317487" cy="501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487">
                  <a:extLst>
                    <a:ext uri="{9D8B030D-6E8A-4147-A177-3AD203B41FA5}">
                      <a16:colId xmlns:a16="http://schemas.microsoft.com/office/drawing/2014/main" val="960416987"/>
                    </a:ext>
                  </a:extLst>
                </a:gridCol>
              </a:tblGrid>
              <a:tr h="5013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4730" algn="l"/>
                        </a:tabLs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Criterios de evaluación 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74689"/>
                  </a:ext>
                </a:extLst>
              </a:tr>
            </a:tbl>
          </a:graphicData>
        </a:graphic>
      </p:graphicFrame>
      <p:sp>
        <p:nvSpPr>
          <p:cNvPr id="75" name="CuadroTexto 74">
            <a:extLst>
              <a:ext uri="{FF2B5EF4-FFF2-40B4-BE49-F238E27FC236}">
                <a16:creationId xmlns:a16="http://schemas.microsoft.com/office/drawing/2014/main" id="{CB9314DD-9549-4E5B-B39F-773AF1E2B996}"/>
              </a:ext>
            </a:extLst>
          </p:cNvPr>
          <p:cNvSpPr txBox="1"/>
          <p:nvPr/>
        </p:nvSpPr>
        <p:spPr>
          <a:xfrm>
            <a:off x="9803366" y="5053227"/>
            <a:ext cx="225851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Presentas con tu familia una coreografía </a:t>
            </a:r>
            <a:r>
              <a:rPr kumimoji="0" lang="es-ES" sz="13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expresando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en tus movimientos diversas emociones de la danza peruana.</a:t>
            </a:r>
            <a:endParaRPr kumimoji="0" lang="es-P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F7A18548-9C21-425E-B393-CE0445E044A5}"/>
              </a:ext>
            </a:extLst>
          </p:cNvPr>
          <p:cNvSpPr txBox="1"/>
          <p:nvPr/>
        </p:nvSpPr>
        <p:spPr>
          <a:xfrm>
            <a:off x="9813484" y="4041198"/>
            <a:ext cx="2248393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Creas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con tu familia una secuencia sencilla al ritmo de la danza peruana. 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075153FD-7E76-4D47-91E6-753A2AC0E007}"/>
              </a:ext>
            </a:extLst>
          </p:cNvPr>
          <p:cNvSpPr txBox="1"/>
          <p:nvPr/>
        </p:nvSpPr>
        <p:spPr>
          <a:xfrm>
            <a:off x="9812455" y="1574874"/>
            <a:ext cx="2234420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Ajustas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la posición de tu cuerpo al desplazarte o cambiar de posiciones de manera ordenada en la coreografía familiar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767ED837-B74E-466A-BCD8-5EC13D7BA6D7}"/>
              </a:ext>
            </a:extLst>
          </p:cNvPr>
          <p:cNvSpPr txBox="1"/>
          <p:nvPr/>
        </p:nvSpPr>
        <p:spPr>
          <a:xfrm>
            <a:off x="9803366" y="2811591"/>
            <a:ext cx="2234420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Realizas movimientos </a:t>
            </a:r>
            <a:r>
              <a:rPr kumimoji="0" lang="es-ES" sz="1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alternando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tus lados corporales para llevar el compas de la coreografía con tu grupo familiar. </a:t>
            </a:r>
          </a:p>
        </p:txBody>
      </p:sp>
      <p:graphicFrame>
        <p:nvGraphicFramePr>
          <p:cNvPr id="79" name="Tabla 5">
            <a:extLst>
              <a:ext uri="{FF2B5EF4-FFF2-40B4-BE49-F238E27FC236}">
                <a16:creationId xmlns:a16="http://schemas.microsoft.com/office/drawing/2014/main" id="{BD97DCEE-85FD-4327-9780-6AE2B7DC5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05448"/>
              </p:ext>
            </p:extLst>
          </p:nvPr>
        </p:nvGraphicFramePr>
        <p:xfrm>
          <a:off x="104276" y="925371"/>
          <a:ext cx="962889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823">
                  <a:extLst>
                    <a:ext uri="{9D8B030D-6E8A-4147-A177-3AD203B41FA5}">
                      <a16:colId xmlns:a16="http://schemas.microsoft.com/office/drawing/2014/main" val="3581301853"/>
                    </a:ext>
                  </a:extLst>
                </a:gridCol>
                <a:gridCol w="1934301">
                  <a:extLst>
                    <a:ext uri="{9D8B030D-6E8A-4147-A177-3AD203B41FA5}">
                      <a16:colId xmlns:a16="http://schemas.microsoft.com/office/drawing/2014/main" val="1506743995"/>
                    </a:ext>
                  </a:extLst>
                </a:gridCol>
                <a:gridCol w="4314099">
                  <a:extLst>
                    <a:ext uri="{9D8B030D-6E8A-4147-A177-3AD203B41FA5}">
                      <a16:colId xmlns:a16="http://schemas.microsoft.com/office/drawing/2014/main" val="4062304362"/>
                    </a:ext>
                  </a:extLst>
                </a:gridCol>
                <a:gridCol w="2280669">
                  <a:extLst>
                    <a:ext uri="{9D8B030D-6E8A-4147-A177-3AD203B41FA5}">
                      <a16:colId xmlns:a16="http://schemas.microsoft.com/office/drawing/2014/main" val="1651057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Capacidad</a:t>
                      </a:r>
                      <a:endParaRPr lang="es-PE" sz="13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Desempeños Complejos</a:t>
                      </a:r>
                      <a:endParaRPr lang="es-PE" sz="13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Desempeños de grado (4° grado)</a:t>
                      </a:r>
                      <a:endParaRPr lang="es-PE" sz="13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Elementos de la situación significativa</a:t>
                      </a:r>
                      <a:endParaRPr lang="es-PE" sz="13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1596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Comprende su cuerpo</a:t>
                      </a:r>
                      <a:endParaRPr lang="es-PE" sz="1800" b="1" dirty="0">
                        <a:solidFill>
                          <a:srgbClr val="0070C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Explora la alternancia de sus lados corporales.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b="1" u="sng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Regula</a:t>
                      </a:r>
                      <a:r>
                        <a:rPr lang="es-ES" sz="1400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 la posición del cuerpo </a:t>
                      </a:r>
                      <a:r>
                        <a:rPr lang="es-ES" sz="1400" dirty="0">
                          <a:latin typeface="Bookman Old Style" panose="02050604050505020204" pitchFamily="18" charset="0"/>
                        </a:rPr>
                        <a:t>en situaciones de equilibrio, con modificación del espacio, teniendo como referencia la trayectoria de objetos, los otros y sus propios desplazamientos, para </a:t>
                      </a:r>
                      <a:r>
                        <a:rPr lang="es-ES" sz="1400" b="1" u="sng" dirty="0">
                          <a:latin typeface="Bookman Old Style" panose="02050604050505020204" pitchFamily="18" charset="0"/>
                        </a:rPr>
                        <a:t>afianzar</a:t>
                      </a:r>
                      <a:r>
                        <a:rPr lang="es-ES" sz="1400" dirty="0">
                          <a:latin typeface="Bookman Old Style" panose="02050604050505020204" pitchFamily="18" charset="0"/>
                        </a:rPr>
                        <a:t> sus habilidades motrices básicas.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284730" algn="l"/>
                        </a:tabLst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RETO: </a:t>
                      </a:r>
                      <a:r>
                        <a:rPr lang="es-ES" sz="1300" b="0" i="0" u="none" strike="noStrike" baseline="0" dirty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¿A través de qué movimientos sencillos y qué música de nuestra cultura peruana, podemos crear una coreografía en familia?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284730" algn="l"/>
                        </a:tabLst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PROPÓSITO: </a:t>
                      </a:r>
                      <a:r>
                        <a:rPr lang="es-ES" sz="1300" b="0" i="0" u="none" strike="noStrike" baseline="0" dirty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mediante la creación y ejecución de una coreografía, experimentes nuevas posibilidades expresivas de tu cuerpo y explores la alternancia de tus lados corporales adecuando tu posición en el espacio y en el tiempo.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284730" algn="l"/>
                        </a:tabLst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EVIDENCIA: 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Una coreografía en familia al ritmo de una danza o baile de nuestro Perú y la compartirás con tus compañeros revalorando nuestro Bicentenario.</a:t>
                      </a:r>
                      <a:endParaRPr lang="es-PE" sz="13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7634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Regula la posición de su cuerpo según el espacio y el tiempo.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b="1" u="sng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Alterna</a:t>
                      </a:r>
                      <a:r>
                        <a:rPr lang="es-ES" sz="140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sus lados corporales </a:t>
                      </a:r>
                      <a:r>
                        <a:rPr lang="es-ES" sz="1400" dirty="0">
                          <a:latin typeface="Bookman Old Style" panose="02050604050505020204" pitchFamily="18" charset="0"/>
                        </a:rPr>
                        <a:t>de acuerdo a su utilidad y/o necesidad y </a:t>
                      </a:r>
                      <a:r>
                        <a:rPr lang="es-ES" sz="1400" b="1" u="sng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se orienta </a:t>
                      </a:r>
                      <a:r>
                        <a:rPr lang="es-ES" sz="1400" dirty="0">
                          <a:latin typeface="Bookman Old Style" panose="02050604050505020204" pitchFamily="18" charset="0"/>
                        </a:rPr>
                        <a:t>en el espacio y en el tiempo, con relación a sí mismo y a otros puntos de referencia en actividades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lúdicas y predeportivas.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788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Actitud positiva y voluntad para experimentar diversas situación.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484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Se expresa corporalmente</a:t>
                      </a:r>
                      <a:endParaRPr lang="es-PE" sz="18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Crea nuevas posibilidades expresivas de su cuerpo.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b="1" u="sng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Utiliza</a:t>
                      </a:r>
                      <a:r>
                        <a:rPr lang="es-ES" sz="1400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 lenguaje corporal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para </a:t>
                      </a:r>
                      <a:r>
                        <a:rPr lang="es-ES" sz="1400" b="1" u="sng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expresar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su forma particular de moverse, </a:t>
                      </a:r>
                      <a:r>
                        <a:rPr lang="es-ES" sz="1400" b="1" u="sng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creando</a:t>
                      </a:r>
                      <a:r>
                        <a:rPr lang="es-ES" sz="1400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 secuencias sencillas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de movimientos relacionados con el ritmo, la música de su cultura y la historia de su región.</a:t>
                      </a:r>
                      <a:endParaRPr lang="es-PE" sz="1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631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Comunica ideas, emociones, sentimientos, pensamientos.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b="1" u="sng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Utiliza</a:t>
                      </a:r>
                      <a:r>
                        <a:rPr lang="es-ES" sz="1400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 su cuerpo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(posturas, gestos y mímica) </a:t>
                      </a:r>
                      <a:r>
                        <a:rPr lang="es-ES" sz="1400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y diferentes movimientos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para </a:t>
                      </a:r>
                      <a:r>
                        <a:rPr lang="es-ES" sz="1400" b="1" u="sng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expresar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formas, ideas, emociones, sentimientos y pensamientos en la actividad física.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85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400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17E94F6-B0FE-4315-AD78-0D4BA6ADE23E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AAF4EB7-12AE-4963-A7B9-2EA7D504C376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</a:rPr>
                <a:t>Área : Educación Física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BBE15CC-6714-4AFB-BF41-4AA3EB4D9DF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03C7C0A-903A-4F18-B544-BBA0CAEF6CB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BA25E1D-55AF-402F-878C-EEAAC8805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08889"/>
              </p:ext>
            </p:extLst>
          </p:nvPr>
        </p:nvGraphicFramePr>
        <p:xfrm>
          <a:off x="1992670" y="1968363"/>
          <a:ext cx="9127613" cy="3596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06862">
                  <a:extLst>
                    <a:ext uri="{9D8B030D-6E8A-4147-A177-3AD203B41FA5}">
                      <a16:colId xmlns:a16="http://schemas.microsoft.com/office/drawing/2014/main" val="3548119374"/>
                    </a:ext>
                  </a:extLst>
                </a:gridCol>
                <a:gridCol w="4457887">
                  <a:extLst>
                    <a:ext uri="{9D8B030D-6E8A-4147-A177-3AD203B41FA5}">
                      <a16:colId xmlns:a16="http://schemas.microsoft.com/office/drawing/2014/main" val="2199418266"/>
                    </a:ext>
                  </a:extLst>
                </a:gridCol>
                <a:gridCol w="2762864">
                  <a:extLst>
                    <a:ext uri="{9D8B030D-6E8A-4147-A177-3AD203B41FA5}">
                      <a16:colId xmlns:a16="http://schemas.microsoft.com/office/drawing/2014/main" val="196704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rgbClr val="0070C0"/>
                          </a:solidFill>
                        </a:rPr>
                        <a:t>COMPETENCIAS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rgbClr val="0070C0"/>
                          </a:solidFill>
                        </a:rPr>
                        <a:t>CRITERIOS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rgbClr val="0070C0"/>
                          </a:solidFill>
                        </a:rPr>
                        <a:t>ACTIVIDADES SUGERIDAS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86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P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0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Asume una vida saludable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Reconoce</a:t>
                      </a:r>
                      <a:r>
                        <a:rPr lang="es-PE" dirty="0"/>
                        <a:t> la importancia de consumir alimentos ricos en hierro, de incluir hábitos de higiene y de practicar actividad física regularmente para cuidar su salud.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Identifica</a:t>
                      </a:r>
                      <a:r>
                        <a:rPr lang="es-PE" dirty="0"/>
                        <a:t> los beneficios que tienen los ejercicios de desplazamiento libre en la salud física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Promueve</a:t>
                      </a:r>
                      <a:r>
                        <a:rPr lang="es-PE" dirty="0"/>
                        <a:t> la inclusión de diversas recetas nutritivas ricas en hierro en la dieta familiar.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b="1" dirty="0"/>
                        <a:t>Actividad 5:</a:t>
                      </a:r>
                    </a:p>
                    <a:p>
                      <a:pPr algn="just"/>
                      <a:r>
                        <a:rPr lang="es-PE" b="0" dirty="0"/>
                        <a:t>Promover el consumo de alimentos ricos en hierro y una adecuada higiene personal</a:t>
                      </a:r>
                    </a:p>
                    <a:p>
                      <a:pPr algn="just"/>
                      <a:endParaRPr lang="es-PE" b="0" dirty="0"/>
                    </a:p>
                    <a:p>
                      <a:pPr algn="just"/>
                      <a:r>
                        <a:rPr lang="es-PE" b="1" dirty="0"/>
                        <a:t>Actividad 11:</a:t>
                      </a:r>
                    </a:p>
                    <a:p>
                      <a:pPr algn="just"/>
                      <a:r>
                        <a:rPr lang="es-PE" b="0" dirty="0"/>
                        <a:t>Proponemos diferentes tipos de dietas ricas en hierro para mejorar nuestra alimentación.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51552"/>
                  </a:ext>
                </a:extLst>
              </a:tr>
            </a:tbl>
          </a:graphicData>
        </a:graphic>
      </p:graphicFrame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CBDB226-2868-4C8C-89F4-5AE927DFAE31}"/>
              </a:ext>
            </a:extLst>
          </p:cNvPr>
          <p:cNvSpPr/>
          <p:nvPr/>
        </p:nvSpPr>
        <p:spPr>
          <a:xfrm>
            <a:off x="2272145" y="893291"/>
            <a:ext cx="7647709" cy="625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CRITERIOS DE LA </a:t>
            </a:r>
            <a:r>
              <a:rPr lang="es-ES" sz="1600" dirty="0" err="1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EdA</a:t>
            </a:r>
            <a:r>
              <a:rPr lang="es-ES" sz="16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600" dirty="0" err="1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N°</a:t>
            </a:r>
            <a:r>
              <a:rPr lang="es-ES" sz="16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 08</a:t>
            </a:r>
            <a:endParaRPr lang="es-PE" sz="1600" dirty="0">
              <a:solidFill>
                <a:srgbClr val="C000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57672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34D173C9-9E76-4F13-B9BB-A6B466CAB6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00" t="17933" r="5953" b="5502"/>
          <a:stretch/>
        </p:blipFill>
        <p:spPr>
          <a:xfrm>
            <a:off x="3568315" y="1011221"/>
            <a:ext cx="6600917" cy="4847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A7E67F6-8653-451F-90FF-3367E72B0475}"/>
              </a:ext>
            </a:extLst>
          </p:cNvPr>
          <p:cNvSpPr txBox="1">
            <a:spLocks/>
          </p:cNvSpPr>
          <p:nvPr/>
        </p:nvSpPr>
        <p:spPr>
          <a:xfrm>
            <a:off x="4049746" y="2271560"/>
            <a:ext cx="5232387" cy="1778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¿Qué son los instrumentos de evaluación?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969650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AutoShape 2">
            <a:extLst>
              <a:ext uri="{FF2B5EF4-FFF2-40B4-BE49-F238E27FC236}">
                <a16:creationId xmlns:a16="http://schemas.microsoft.com/office/drawing/2014/main" id="{3D48E973-EF83-4935-80BC-6DE05D69C8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87356" y="2956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262BC19-BFBB-4734-86A1-036D1B914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21" y="976132"/>
            <a:ext cx="1182573" cy="11825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F982E22-2200-40F6-8CEF-E8E9F4DB9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0773" y="1235373"/>
            <a:ext cx="1589864" cy="105990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9BE14C0-6B3A-4C59-96DB-ADDB880E1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809" y="4717748"/>
            <a:ext cx="2033328" cy="923015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67E6FF19-D718-4D26-93C9-51BA73A6A594}"/>
              </a:ext>
            </a:extLst>
          </p:cNvPr>
          <p:cNvGrpSpPr/>
          <p:nvPr/>
        </p:nvGrpSpPr>
        <p:grpSpPr>
          <a:xfrm>
            <a:off x="4652351" y="1659711"/>
            <a:ext cx="3224534" cy="3202604"/>
            <a:chOff x="3840764" y="2512925"/>
            <a:chExt cx="3224534" cy="3202604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A82E950-A6D3-4115-B127-1E64AB7F46A0}"/>
                </a:ext>
              </a:extLst>
            </p:cNvPr>
            <p:cNvSpPr/>
            <p:nvPr/>
          </p:nvSpPr>
          <p:spPr>
            <a:xfrm>
              <a:off x="3840764" y="2512925"/>
              <a:ext cx="3224534" cy="3190881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822526E7-3258-4CF5-A311-421AD83E1D0C}"/>
                </a:ext>
              </a:extLst>
            </p:cNvPr>
            <p:cNvSpPr/>
            <p:nvPr/>
          </p:nvSpPr>
          <p:spPr>
            <a:xfrm rot="5400000">
              <a:off x="5422347" y="2501203"/>
              <a:ext cx="69942" cy="319088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5622A661-6AE3-47EE-B7C3-9E904C76410E}"/>
                </a:ext>
              </a:extLst>
            </p:cNvPr>
            <p:cNvSpPr/>
            <p:nvPr/>
          </p:nvSpPr>
          <p:spPr>
            <a:xfrm>
              <a:off x="5422346" y="2524648"/>
              <a:ext cx="69942" cy="319088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3DC765DF-2FC2-4583-995B-B02968E5D7B9}"/>
                </a:ext>
              </a:extLst>
            </p:cNvPr>
            <p:cNvSpPr/>
            <p:nvPr/>
          </p:nvSpPr>
          <p:spPr>
            <a:xfrm>
              <a:off x="4126523" y="2776036"/>
              <a:ext cx="2669917" cy="2658625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DC687DE-FB80-47C9-A76F-35085CF3E591}"/>
                </a:ext>
              </a:extLst>
            </p:cNvPr>
            <p:cNvSpPr txBox="1"/>
            <p:nvPr/>
          </p:nvSpPr>
          <p:spPr>
            <a:xfrm>
              <a:off x="4267200" y="3586417"/>
              <a:ext cx="23680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latin typeface="Bookman Old Style" panose="02050604050505020204" pitchFamily="18" charset="0"/>
                </a:rPr>
                <a:t>INSTRUMENTOS DE EVALUACIÓN</a:t>
              </a:r>
              <a:endParaRPr lang="es-PE" sz="20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77323D1-6366-43BA-907B-1764D55EECFD}"/>
              </a:ext>
            </a:extLst>
          </p:cNvPr>
          <p:cNvSpPr txBox="1"/>
          <p:nvPr/>
        </p:nvSpPr>
        <p:spPr>
          <a:xfrm>
            <a:off x="2258970" y="1037970"/>
            <a:ext cx="3084392" cy="1077218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Son herramientas que nos </a:t>
            </a:r>
            <a:r>
              <a:rPr kumimoji="0" lang="es-ES" sz="1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permiten determinar el nivel de logro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 de los aprendizajes de los estudiantes</a:t>
            </a:r>
            <a:endParaRPr lang="es-PE" sz="16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B2AEAEC-D0DA-4BA7-B605-09337B698AB1}"/>
              </a:ext>
            </a:extLst>
          </p:cNvPr>
          <p:cNvSpPr txBox="1">
            <a:spLocks/>
          </p:cNvSpPr>
          <p:nvPr/>
        </p:nvSpPr>
        <p:spPr>
          <a:xfrm>
            <a:off x="7169662" y="1306814"/>
            <a:ext cx="3048287" cy="80837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u="sng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Tiene en cuenta </a:t>
            </a:r>
            <a:r>
              <a:rPr kumimoji="0" lang="es-ES" sz="1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un propósito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 previamente establecido.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E36E41-5A12-4A01-9646-E9533F2A6A4F}"/>
              </a:ext>
            </a:extLst>
          </p:cNvPr>
          <p:cNvSpPr txBox="1"/>
          <p:nvPr/>
        </p:nvSpPr>
        <p:spPr>
          <a:xfrm>
            <a:off x="1855366" y="3823627"/>
            <a:ext cx="3084392" cy="83099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Estos instrumentos </a:t>
            </a:r>
            <a:r>
              <a:rPr lang="es-ES" sz="1600" u="sng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recogen información</a:t>
            </a:r>
            <a:r>
              <a:rPr lang="es-ES" sz="1600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 respecto al desempeño del estudiante </a:t>
            </a:r>
            <a:endParaRPr lang="es-PE" sz="16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F26167F-C8EB-44AE-82BE-449E58DFD2A4}"/>
              </a:ext>
            </a:extLst>
          </p:cNvPr>
          <p:cNvSpPr txBox="1"/>
          <p:nvPr/>
        </p:nvSpPr>
        <p:spPr>
          <a:xfrm>
            <a:off x="7608028" y="3822061"/>
            <a:ext cx="3697514" cy="107721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A partir de evidencias </a:t>
            </a:r>
            <a:r>
              <a:rPr lang="es-ES" sz="1600" u="sng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se toman decisiones</a:t>
            </a:r>
            <a:r>
              <a:rPr lang="es-ES" sz="1600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 para: retroalimentar; hacer ajustes en la estrategia, recursos, materiales entre otros.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  <a:ea typeface="Verdana"/>
              <a:cs typeface="Poppins SemiBold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27BFE90-3599-4BE3-A2CB-C884725FE2BD}"/>
              </a:ext>
            </a:extLst>
          </p:cNvPr>
          <p:cNvSpPr txBox="1"/>
          <p:nvPr/>
        </p:nvSpPr>
        <p:spPr>
          <a:xfrm>
            <a:off x="3739100" y="5149913"/>
            <a:ext cx="5067936" cy="1077218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u="sng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En los </a:t>
            </a:r>
            <a:r>
              <a:rPr lang="es-ES" sz="1600" b="1" u="sng" dirty="0" err="1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I.Ev</a:t>
            </a:r>
            <a:r>
              <a:rPr lang="es-ES" sz="1600" b="1" u="sng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. se hacen visibles los criterios de evaluación</a:t>
            </a:r>
            <a:r>
              <a:rPr lang="es-ES" sz="1600" dirty="0">
                <a:latin typeface="Bookman Old Style" panose="02050604050505020204" pitchFamily="18" charset="0"/>
                <a:ea typeface="Verdana"/>
                <a:cs typeface="Poppins SemiBold" pitchFamily="2" charset="77"/>
              </a:rPr>
              <a:t> como. Listas de cotejo, instrumentos de seguimiento del desarrollo y aprendizaje del estudiante, rúbricas entre otros.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696257192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7834E3-FBF7-494F-B061-C754C6DE0A50}"/>
              </a:ext>
            </a:extLst>
          </p:cNvPr>
          <p:cNvSpPr/>
          <p:nvPr/>
        </p:nvSpPr>
        <p:spPr>
          <a:xfrm>
            <a:off x="2709554" y="593285"/>
            <a:ext cx="7094428" cy="625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INSTRUMENTOS DE EVALUACIÓN</a:t>
            </a:r>
            <a:endParaRPr lang="es-PE" sz="2600" dirty="0">
              <a:solidFill>
                <a:srgbClr val="00206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8" name="Subtítulo 1">
            <a:extLst>
              <a:ext uri="{FF2B5EF4-FFF2-40B4-BE49-F238E27FC236}">
                <a16:creationId xmlns:a16="http://schemas.microsoft.com/office/drawing/2014/main" id="{BE8E17FE-2AC6-4A57-A69B-3A9E1751B92B}"/>
              </a:ext>
            </a:extLst>
          </p:cNvPr>
          <p:cNvSpPr txBox="1">
            <a:spLocks/>
          </p:cNvSpPr>
          <p:nvPr/>
        </p:nvSpPr>
        <p:spPr>
          <a:xfrm>
            <a:off x="1349554" y="1461698"/>
            <a:ext cx="10234785" cy="9672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b="1" dirty="0"/>
              <a:t>Permiten recoger, analizar y valorar las evidencias de aprendizaje en función a los criterios.</a:t>
            </a:r>
          </a:p>
        </p:txBody>
      </p:sp>
      <p:sp>
        <p:nvSpPr>
          <p:cNvPr id="13" name="Subtítulo 1">
            <a:extLst>
              <a:ext uri="{FF2B5EF4-FFF2-40B4-BE49-F238E27FC236}">
                <a16:creationId xmlns:a16="http://schemas.microsoft.com/office/drawing/2014/main" id="{4D9FEFF5-A461-43AB-81A3-797167991D0A}"/>
              </a:ext>
            </a:extLst>
          </p:cNvPr>
          <p:cNvSpPr txBox="1">
            <a:spLocks/>
          </p:cNvSpPr>
          <p:nvPr/>
        </p:nvSpPr>
        <p:spPr>
          <a:xfrm>
            <a:off x="1512167" y="2950672"/>
            <a:ext cx="5273134" cy="3494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b="1" dirty="0">
                <a:solidFill>
                  <a:srgbClr val="FF0000"/>
                </a:solidFill>
                <a:latin typeface="Arial Narrow" panose="020B0606020202030204" pitchFamily="34" charset="0"/>
              </a:rPr>
              <a:t>El Portafolio de evidencias.</a:t>
            </a:r>
          </a:p>
          <a:p>
            <a:pPr marL="0" indent="0" algn="ctr">
              <a:buNone/>
            </a:pPr>
            <a:endParaRPr lang="es-PE" sz="7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2600" dirty="0">
                <a:latin typeface="Arial Narrow" panose="020B0606020202030204" pitchFamily="34" charset="0"/>
              </a:rPr>
              <a:t>Es de gran importancia por su </a:t>
            </a:r>
            <a:r>
              <a:rPr lang="es-PE" sz="2600" b="1" dirty="0">
                <a:latin typeface="Arial Narrow" panose="020B0606020202030204" pitchFamily="34" charset="0"/>
              </a:rPr>
              <a:t>versatilidad</a:t>
            </a:r>
            <a:r>
              <a:rPr lang="es-PE" sz="2600" dirty="0">
                <a:latin typeface="Arial Narrow" panose="020B0606020202030204" pitchFamily="34" charset="0"/>
              </a:rPr>
              <a:t>, por la diversidad de evidencias que puede almacenar, por una visión de progresión de aprendizajes, y por las potenciales oportunidades de autoevaluación y retroalimentación.</a:t>
            </a:r>
          </a:p>
        </p:txBody>
      </p:sp>
      <p:sp>
        <p:nvSpPr>
          <p:cNvPr id="15" name="Subtítulo 1">
            <a:extLst>
              <a:ext uri="{FF2B5EF4-FFF2-40B4-BE49-F238E27FC236}">
                <a16:creationId xmlns:a16="http://schemas.microsoft.com/office/drawing/2014/main" id="{79282521-7DEA-4523-B8F5-FEDF13B2B7C7}"/>
              </a:ext>
            </a:extLst>
          </p:cNvPr>
          <p:cNvSpPr txBox="1">
            <a:spLocks/>
          </p:cNvSpPr>
          <p:nvPr/>
        </p:nvSpPr>
        <p:spPr>
          <a:xfrm>
            <a:off x="7363868" y="2959701"/>
            <a:ext cx="4318616" cy="34348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Puede ser: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PE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- Un fólder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PE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- Bolsa de papel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PE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- Caja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PE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- Sobre grande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PE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- Espacio virtual (Drive)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PE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- Otros.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F74AB0F-0CC9-4570-AE40-CDCEEB1352BE}"/>
              </a:ext>
            </a:extLst>
          </p:cNvPr>
          <p:cNvGrpSpPr/>
          <p:nvPr/>
        </p:nvGrpSpPr>
        <p:grpSpPr>
          <a:xfrm>
            <a:off x="9800901" y="3212967"/>
            <a:ext cx="1624733" cy="1485056"/>
            <a:chOff x="0" y="917590"/>
            <a:chExt cx="3378548" cy="2656569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BA43A6B5-DBAE-48F5-BA1A-862DEAA2B98C}"/>
                </a:ext>
              </a:extLst>
            </p:cNvPr>
            <p:cNvSpPr/>
            <p:nvPr/>
          </p:nvSpPr>
          <p:spPr>
            <a:xfrm rot="16200000">
              <a:off x="360989" y="556601"/>
              <a:ext cx="2656569" cy="3378548"/>
            </a:xfrm>
            <a:prstGeom prst="rect">
              <a:avLst/>
            </a:prstGeom>
            <a:blipFill rotWithShape="0">
              <a:blip r:embed="rId5"/>
              <a:srcRect/>
              <a:stretch>
                <a:fillRect l="-36000" r="-3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2C097AC-F357-4D65-9B0C-59306FD9EBAB}"/>
                </a:ext>
              </a:extLst>
            </p:cNvPr>
            <p:cNvSpPr txBox="1"/>
            <p:nvPr/>
          </p:nvSpPr>
          <p:spPr>
            <a:xfrm rot="16200000">
              <a:off x="360989" y="556601"/>
              <a:ext cx="2656569" cy="3378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E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623061600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7834E3-FBF7-494F-B061-C754C6DE0A50}"/>
              </a:ext>
            </a:extLst>
          </p:cNvPr>
          <p:cNvSpPr/>
          <p:nvPr/>
        </p:nvSpPr>
        <p:spPr>
          <a:xfrm>
            <a:off x="2548786" y="803566"/>
            <a:ext cx="7094428" cy="625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FICHA DE EVALUACIÓN</a:t>
            </a:r>
            <a:endParaRPr lang="es-PE" sz="2600" dirty="0">
              <a:solidFill>
                <a:srgbClr val="C00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ítulo 1">
            <a:extLst>
              <a:ext uri="{FF2B5EF4-FFF2-40B4-BE49-F238E27FC236}">
                <a16:creationId xmlns:a16="http://schemas.microsoft.com/office/drawing/2014/main" id="{FF216269-35D1-421A-BC7B-12948C013FEB}"/>
              </a:ext>
            </a:extLst>
          </p:cNvPr>
          <p:cNvSpPr txBox="1">
            <a:spLocks/>
          </p:cNvSpPr>
          <p:nvPr/>
        </p:nvSpPr>
        <p:spPr>
          <a:xfrm>
            <a:off x="1900362" y="1950601"/>
            <a:ext cx="5060321" cy="43890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200" dirty="0">
                <a:latin typeface="Arial Narrow" panose="020B0606020202030204" pitchFamily="34" charset="0"/>
              </a:rPr>
              <a:t>Debe contener pocas preguntas </a:t>
            </a:r>
            <a:r>
              <a:rPr lang="es-PE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(cuestionarios)</a:t>
            </a:r>
            <a:r>
              <a:rPr lang="es-PE" sz="3200" b="1" dirty="0">
                <a:latin typeface="Arial Narrow" panose="020B0606020202030204" pitchFamily="34" charset="0"/>
              </a:rPr>
              <a:t>,</a:t>
            </a:r>
            <a:r>
              <a:rPr lang="es-PE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PE" sz="3200" dirty="0">
                <a:latin typeface="Arial Narrow" panose="020B0606020202030204" pitchFamily="34" charset="0"/>
              </a:rPr>
              <a:t>pero potentes en la medida que promueven aprendizajes relevantes y complejos. Cada una de estas preguntas se encuentra alineadas a criterios relevantes ya compartidos con los estudiantes.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5B90733B-12B0-4D0B-9CA8-8F3D12223BF6}"/>
              </a:ext>
            </a:extLst>
          </p:cNvPr>
          <p:cNvSpPr/>
          <p:nvPr/>
        </p:nvSpPr>
        <p:spPr>
          <a:xfrm>
            <a:off x="7656298" y="2198734"/>
            <a:ext cx="251538" cy="382337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690D4F-FF08-437E-8920-59D6ED2AAC0E}"/>
              </a:ext>
            </a:extLst>
          </p:cNvPr>
          <p:cNvSpPr txBox="1"/>
          <p:nvPr/>
        </p:nvSpPr>
        <p:spPr>
          <a:xfrm>
            <a:off x="7812889" y="2277008"/>
            <a:ext cx="38792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E" sz="2400" b="1" dirty="0"/>
              <a:t>Preguntas de respuesta abierta.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E" sz="2400" b="1" dirty="0"/>
              <a:t>Preguntas de elaboración que induzcan a:</a:t>
            </a:r>
          </a:p>
          <a:p>
            <a:pPr marL="439738" indent="-168275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Indagar.</a:t>
            </a:r>
          </a:p>
          <a:p>
            <a:pPr marL="439738" indent="-168275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Analizar.</a:t>
            </a:r>
          </a:p>
          <a:p>
            <a:pPr marL="439738" indent="-168275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Sintetizar.</a:t>
            </a:r>
          </a:p>
          <a:p>
            <a:pPr marL="439738" indent="-168275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Explicar.</a:t>
            </a:r>
          </a:p>
          <a:p>
            <a:pPr marL="439738" indent="-168275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Interpretar.</a:t>
            </a:r>
          </a:p>
          <a:p>
            <a:pPr marL="439738" indent="-168275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</a:rPr>
              <a:t>Comparar, etc..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8665095" y="1829402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b="1" dirty="0">
                <a:solidFill>
                  <a:srgbClr val="C00000"/>
                </a:solidFill>
                <a:latin typeface="Arial Narrow" panose="020B0606020202030204" pitchFamily="34" charset="0"/>
              </a:rPr>
              <a:t>Ejemplo: Cuestionarios</a:t>
            </a:r>
          </a:p>
        </p:txBody>
      </p:sp>
    </p:spTree>
    <p:extLst>
      <p:ext uri="{BB962C8B-B14F-4D97-AF65-F5344CB8AC3E}">
        <p14:creationId xmlns:p14="http://schemas.microsoft.com/office/powerpoint/2010/main" val="42704483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7834E3-FBF7-494F-B061-C754C6DE0A50}"/>
              </a:ext>
            </a:extLst>
          </p:cNvPr>
          <p:cNvSpPr/>
          <p:nvPr/>
        </p:nvSpPr>
        <p:spPr>
          <a:xfrm>
            <a:off x="2892245" y="747600"/>
            <a:ext cx="7094428" cy="625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FICHA DE AUTOEVALUACIÓN</a:t>
            </a:r>
            <a:endParaRPr lang="es-PE" sz="2600" dirty="0">
              <a:solidFill>
                <a:srgbClr val="C00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D4421B3-BE11-453C-9AAD-921A0614131A}"/>
              </a:ext>
            </a:extLst>
          </p:cNvPr>
          <p:cNvSpPr/>
          <p:nvPr/>
        </p:nvSpPr>
        <p:spPr>
          <a:xfrm>
            <a:off x="1642685" y="1800011"/>
            <a:ext cx="4578945" cy="4336999"/>
          </a:xfrm>
          <a:prstGeom prst="roundRect">
            <a:avLst>
              <a:gd name="adj" fmla="val 7480"/>
            </a:avLst>
          </a:prstGeom>
          <a:solidFill>
            <a:schemeClr val="accent6">
              <a:lumMod val="60000"/>
              <a:lumOff val="40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PE" sz="2400" b="1" dirty="0">
                <a:solidFill>
                  <a:schemeClr val="tx1"/>
                </a:solidFill>
              </a:rPr>
              <a:t>El estudiante se involucra en su evaluación.</a:t>
            </a:r>
          </a:p>
          <a:p>
            <a:pPr algn="just"/>
            <a:endParaRPr lang="es-PE" sz="800" b="1" dirty="0">
              <a:solidFill>
                <a:schemeClr val="tx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PE" sz="2400" b="1" dirty="0">
                <a:solidFill>
                  <a:schemeClr val="tx1"/>
                </a:solidFill>
              </a:rPr>
              <a:t>Fomenta la reflexión autocrítica.</a:t>
            </a:r>
          </a:p>
          <a:p>
            <a:pPr algn="just"/>
            <a:endParaRPr lang="es-PE" sz="800" b="1" dirty="0">
              <a:solidFill>
                <a:schemeClr val="tx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PE" sz="2400" b="1" dirty="0">
                <a:solidFill>
                  <a:schemeClr val="tx1"/>
                </a:solidFill>
              </a:rPr>
              <a:t>Valorar su propio desempeño.</a:t>
            </a:r>
          </a:p>
          <a:p>
            <a:pPr algn="just"/>
            <a:endParaRPr lang="es-PE" sz="800" b="1" dirty="0">
              <a:solidFill>
                <a:schemeClr val="tx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PE" sz="2400" b="1" dirty="0">
                <a:solidFill>
                  <a:schemeClr val="tx1"/>
                </a:solidFill>
              </a:rPr>
              <a:t>Hacerse responsable de sus propios aprendizajes.</a:t>
            </a:r>
          </a:p>
          <a:p>
            <a:pPr algn="just"/>
            <a:endParaRPr lang="es-PE" sz="800" b="1" dirty="0">
              <a:solidFill>
                <a:schemeClr val="tx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PE" sz="2400" b="1" dirty="0">
                <a:solidFill>
                  <a:schemeClr val="tx1"/>
                </a:solidFill>
              </a:rPr>
              <a:t>Promueva la autonomía en los estudiantes.</a:t>
            </a:r>
            <a:endParaRPr lang="es-P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F8671E3-84EE-418A-A67A-BBA65093A0EA}"/>
              </a:ext>
            </a:extLst>
          </p:cNvPr>
          <p:cNvSpPr/>
          <p:nvPr/>
        </p:nvSpPr>
        <p:spPr>
          <a:xfrm>
            <a:off x="6665489" y="1800011"/>
            <a:ext cx="4950460" cy="4336999"/>
          </a:xfrm>
          <a:prstGeom prst="roundRect">
            <a:avLst>
              <a:gd name="adj" fmla="val 7480"/>
            </a:avLst>
          </a:prstGeom>
          <a:solidFill>
            <a:srgbClr val="FF9999"/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¿Qué he aprendido?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¿Cómo lo he aprendido?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¿Qué </a:t>
            </a:r>
            <a:r>
              <a:rPr lang="es-PE" sz="2000" b="1" dirty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me ha</a:t>
            </a:r>
            <a:r>
              <a:rPr lang="es-PE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resultado fácil en la actividad? ¿Por qué?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¿Qué me ha resultado difícil en la actividad? ¿Por qué?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¿Los criterios han sido claros?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¿Qué criterio me resultó más complejo?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516510" y="2002307"/>
            <a:ext cx="3097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PE" b="1" dirty="0">
                <a:solidFill>
                  <a:srgbClr val="FFFFCC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PREGUNTAS </a:t>
            </a:r>
            <a:r>
              <a:rPr lang="es-PE" b="1" dirty="0" err="1">
                <a:solidFill>
                  <a:srgbClr val="FFFFCC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METACOGNITIVAS</a:t>
            </a:r>
            <a:endParaRPr lang="es-PE" b="1" dirty="0">
              <a:solidFill>
                <a:srgbClr val="FFFFCC"/>
              </a:solidFill>
              <a:latin typeface="Arial Narrow" panose="020B0606020202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4101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7834E3-FBF7-494F-B061-C754C6DE0A50}"/>
              </a:ext>
            </a:extLst>
          </p:cNvPr>
          <p:cNvSpPr/>
          <p:nvPr/>
        </p:nvSpPr>
        <p:spPr>
          <a:xfrm>
            <a:off x="2949478" y="787057"/>
            <a:ext cx="7094428" cy="625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LISTA DE COTEJO</a:t>
            </a:r>
            <a:endParaRPr lang="es-PE" sz="2600" dirty="0">
              <a:solidFill>
                <a:srgbClr val="C00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D4421B3-BE11-453C-9AAD-921A0614131A}"/>
              </a:ext>
            </a:extLst>
          </p:cNvPr>
          <p:cNvSpPr/>
          <p:nvPr/>
        </p:nvSpPr>
        <p:spPr>
          <a:xfrm>
            <a:off x="1642685" y="1681022"/>
            <a:ext cx="2624515" cy="4292750"/>
          </a:xfrm>
          <a:prstGeom prst="roundRect">
            <a:avLst>
              <a:gd name="adj" fmla="val 4622"/>
            </a:avLst>
          </a:prstGeom>
          <a:solidFill>
            <a:schemeClr val="accent6">
              <a:lumMod val="60000"/>
              <a:lumOff val="40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PE" sz="2400" b="1" dirty="0">
                <a:solidFill>
                  <a:srgbClr val="002060"/>
                </a:solidFill>
              </a:rPr>
              <a:t>Señalan con precisión, detalle y pertinencia a lo que se quiere valorar.</a:t>
            </a:r>
          </a:p>
          <a:p>
            <a:pPr marL="0" indent="0" algn="just">
              <a:buNone/>
            </a:pPr>
            <a:endParaRPr lang="es-PE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PE" sz="2400" b="1" dirty="0">
                <a:solidFill>
                  <a:srgbClr val="002060"/>
                </a:solidFill>
              </a:rPr>
              <a:t>Estos criterios son valorados en forma de </a:t>
            </a:r>
            <a:r>
              <a:rPr lang="es-PE" sz="2400" b="1" dirty="0">
                <a:solidFill>
                  <a:srgbClr val="0070C0"/>
                </a:solidFill>
              </a:rPr>
              <a:t>afirmación o negación</a:t>
            </a:r>
            <a:endParaRPr lang="es-PE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D7D0BFCF-9BE0-4149-BE38-D868FC502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3588"/>
              </p:ext>
            </p:extLst>
          </p:nvPr>
        </p:nvGraphicFramePr>
        <p:xfrm>
          <a:off x="4486306" y="1681022"/>
          <a:ext cx="7269019" cy="182212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77877">
                  <a:extLst>
                    <a:ext uri="{9D8B030D-6E8A-4147-A177-3AD203B41FA5}">
                      <a16:colId xmlns:a16="http://schemas.microsoft.com/office/drawing/2014/main" val="48242048"/>
                    </a:ext>
                  </a:extLst>
                </a:gridCol>
                <a:gridCol w="802362">
                  <a:extLst>
                    <a:ext uri="{9D8B030D-6E8A-4147-A177-3AD203B41FA5}">
                      <a16:colId xmlns:a16="http://schemas.microsoft.com/office/drawing/2014/main" val="976614500"/>
                    </a:ext>
                  </a:extLst>
                </a:gridCol>
                <a:gridCol w="723745">
                  <a:extLst>
                    <a:ext uri="{9D8B030D-6E8A-4147-A177-3AD203B41FA5}">
                      <a16:colId xmlns:a16="http://schemas.microsoft.com/office/drawing/2014/main" val="1280330708"/>
                    </a:ext>
                  </a:extLst>
                </a:gridCol>
                <a:gridCol w="1198902">
                  <a:extLst>
                    <a:ext uri="{9D8B030D-6E8A-4147-A177-3AD203B41FA5}">
                      <a16:colId xmlns:a16="http://schemas.microsoft.com/office/drawing/2014/main" val="1629015258"/>
                    </a:ext>
                  </a:extLst>
                </a:gridCol>
                <a:gridCol w="1566133">
                  <a:extLst>
                    <a:ext uri="{9D8B030D-6E8A-4147-A177-3AD203B41FA5}">
                      <a16:colId xmlns:a16="http://schemas.microsoft.com/office/drawing/2014/main" val="2263107244"/>
                    </a:ext>
                  </a:extLst>
                </a:gridCol>
              </a:tblGrid>
              <a:tr h="65578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</a:rPr>
                        <a:t>Criterio</a:t>
                      </a: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</a:rPr>
                        <a:t>Si</a:t>
                      </a: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</a:rPr>
                        <a:t>No</a:t>
                      </a: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 de logro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b="1" kern="1200" dirty="0" err="1">
                          <a:solidFill>
                            <a:srgbClr val="C00000"/>
                          </a:solidFill>
                          <a:effectLst/>
                        </a:rPr>
                        <a:t>Retroalim</a:t>
                      </a: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26636"/>
                  </a:ext>
                </a:extLst>
              </a:tr>
              <a:tr h="1141662">
                <a:tc>
                  <a:txBody>
                    <a:bodyPr/>
                    <a:lstStyle/>
                    <a:p>
                      <a:pPr algn="just"/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 y aplica estrategias y tácticas de juego en actividades recreativas en familia.</a:t>
                      </a:r>
                      <a:endParaRPr lang="es-PE" sz="17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84188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35993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5921CD-0C65-4442-8E3D-01347F671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59763"/>
              </p:ext>
            </p:extLst>
          </p:nvPr>
        </p:nvGraphicFramePr>
        <p:xfrm>
          <a:off x="4486306" y="3671427"/>
          <a:ext cx="7262349" cy="230234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85912">
                  <a:extLst>
                    <a:ext uri="{9D8B030D-6E8A-4147-A177-3AD203B41FA5}">
                      <a16:colId xmlns:a16="http://schemas.microsoft.com/office/drawing/2014/main" val="48242048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976614500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1280330708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3881664762"/>
                    </a:ext>
                  </a:extLst>
                </a:gridCol>
                <a:gridCol w="1560946">
                  <a:extLst>
                    <a:ext uri="{9D8B030D-6E8A-4147-A177-3AD203B41FA5}">
                      <a16:colId xmlns:a16="http://schemas.microsoft.com/office/drawing/2014/main" val="2263107244"/>
                    </a:ext>
                  </a:extLst>
                </a:gridCol>
              </a:tblGrid>
              <a:tr h="3369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</a:rPr>
                        <a:t>NOMBRES</a:t>
                      </a: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26636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just"/>
                      <a:r>
                        <a:rPr lang="es-PE" sz="1700" dirty="0">
                          <a:latin typeface="Arial Narrow" panose="020B0606020202030204" pitchFamily="34" charset="0"/>
                        </a:rPr>
                        <a:t>López Cuevas, Marisol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84188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400" dirty="0">
                          <a:effectLst/>
                        </a:rPr>
                        <a:t> x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359930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 algn="just"/>
                      <a:r>
                        <a:rPr lang="es-PE" sz="1700" dirty="0">
                          <a:latin typeface="Arial Narrow" panose="020B0606020202030204" pitchFamily="34" charset="0"/>
                        </a:rPr>
                        <a:t>Gutiérrez Juárez, Nancy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84188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023572"/>
                  </a:ext>
                </a:extLst>
              </a:tr>
              <a:tr h="392923">
                <a:tc>
                  <a:txBody>
                    <a:bodyPr/>
                    <a:lstStyle/>
                    <a:p>
                      <a:pPr algn="just"/>
                      <a:endParaRPr lang="es-PE" sz="17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84188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957390"/>
                  </a:ext>
                </a:extLst>
              </a:tr>
              <a:tr h="392923">
                <a:tc>
                  <a:txBody>
                    <a:bodyPr/>
                    <a:lstStyle/>
                    <a:p>
                      <a:pPr algn="just"/>
                      <a:endParaRPr lang="es-PE" sz="17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84188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697481"/>
                  </a:ext>
                </a:extLst>
              </a:tr>
              <a:tr h="392923">
                <a:tc>
                  <a:txBody>
                    <a:bodyPr/>
                    <a:lstStyle/>
                    <a:p>
                      <a:pPr algn="just"/>
                      <a:endParaRPr lang="es-PE" sz="17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84188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254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82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7396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E84423A-821E-49A2-8A9F-EC081D6F65F2}"/>
              </a:ext>
            </a:extLst>
          </p:cNvPr>
          <p:cNvSpPr/>
          <p:nvPr/>
        </p:nvSpPr>
        <p:spPr>
          <a:xfrm>
            <a:off x="1421432" y="1116879"/>
            <a:ext cx="2387610" cy="1045632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PROPÓSITO DEL TALLER</a:t>
            </a:r>
            <a:endParaRPr lang="es-PE" sz="2400" b="1" dirty="0">
              <a:solidFill>
                <a:schemeClr val="accent6">
                  <a:lumMod val="50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06B330-1550-4813-AB73-E799372495B9}"/>
              </a:ext>
            </a:extLst>
          </p:cNvPr>
          <p:cNvSpPr txBox="1"/>
          <p:nvPr/>
        </p:nvSpPr>
        <p:spPr>
          <a:xfrm>
            <a:off x="3860801" y="1249663"/>
            <a:ext cx="7627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b="1" dirty="0">
                <a:latin typeface="Arial Narrow" panose="020B0606020202030204" pitchFamily="34" charset="0"/>
              </a:rPr>
              <a:t>Brindar orientaciones para evaluar formativamente a los estudiantes valorando sus logros y dificultades en su proceso de aprendizaje. </a:t>
            </a:r>
          </a:p>
          <a:p>
            <a:pPr algn="just"/>
            <a:endParaRPr lang="es-PE" sz="3200" b="1" dirty="0">
              <a:latin typeface="Arial Narrow" panose="020B0606020202030204" pitchFamily="34" charset="0"/>
            </a:endParaRPr>
          </a:p>
          <a:p>
            <a:pPr algn="just"/>
            <a:endParaRPr lang="es-PE" sz="3200" b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b="1" dirty="0">
                <a:latin typeface="Arial Narrow" panose="020B0606020202030204" pitchFamily="34" charset="0"/>
              </a:rPr>
              <a:t>Brindar orientaciones sobre la formulación de instrumentos de evaluación formativa sobre la base de la formulación de criterios.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4491C4AB-4F90-411B-A39D-5EE733A31C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34" y="3024310"/>
            <a:ext cx="1650524" cy="2060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07855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7834E3-FBF7-494F-B061-C754C6DE0A50}"/>
              </a:ext>
            </a:extLst>
          </p:cNvPr>
          <p:cNvSpPr/>
          <p:nvPr/>
        </p:nvSpPr>
        <p:spPr>
          <a:xfrm>
            <a:off x="1518060" y="490642"/>
            <a:ext cx="10261601" cy="625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Cotejo para valorar evidencias de un juego en familia </a:t>
            </a:r>
            <a:endParaRPr lang="es-PE" sz="2400" dirty="0">
              <a:solidFill>
                <a:srgbClr val="C00000"/>
              </a:solidFill>
              <a:latin typeface="Gill Sans Ultra Bold" panose="020B0A02020104020203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23107B-D787-41DE-90BD-A6B81C9D5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21074"/>
              </p:ext>
            </p:extLst>
          </p:nvPr>
        </p:nvGraphicFramePr>
        <p:xfrm>
          <a:off x="1518064" y="1333281"/>
          <a:ext cx="10261597" cy="4919890"/>
        </p:xfrm>
        <a:graphic>
          <a:graphicData uri="http://schemas.openxmlformats.org/drawingml/2006/table">
            <a:tbl>
              <a:tblPr firstRow="1" firstCol="1" bandRow="1"/>
              <a:tblGrid>
                <a:gridCol w="530323">
                  <a:extLst>
                    <a:ext uri="{9D8B030D-6E8A-4147-A177-3AD203B41FA5}">
                      <a16:colId xmlns:a16="http://schemas.microsoft.com/office/drawing/2014/main" val="1278176968"/>
                    </a:ext>
                  </a:extLst>
                </a:gridCol>
                <a:gridCol w="1798865">
                  <a:extLst>
                    <a:ext uri="{9D8B030D-6E8A-4147-A177-3AD203B41FA5}">
                      <a16:colId xmlns:a16="http://schemas.microsoft.com/office/drawing/2014/main" val="4276118658"/>
                    </a:ext>
                  </a:extLst>
                </a:gridCol>
                <a:gridCol w="502933">
                  <a:extLst>
                    <a:ext uri="{9D8B030D-6E8A-4147-A177-3AD203B41FA5}">
                      <a16:colId xmlns:a16="http://schemas.microsoft.com/office/drawing/2014/main" val="2892022161"/>
                    </a:ext>
                  </a:extLst>
                </a:gridCol>
                <a:gridCol w="502933">
                  <a:extLst>
                    <a:ext uri="{9D8B030D-6E8A-4147-A177-3AD203B41FA5}">
                      <a16:colId xmlns:a16="http://schemas.microsoft.com/office/drawing/2014/main" val="1411658421"/>
                    </a:ext>
                  </a:extLst>
                </a:gridCol>
                <a:gridCol w="502933">
                  <a:extLst>
                    <a:ext uri="{9D8B030D-6E8A-4147-A177-3AD203B41FA5}">
                      <a16:colId xmlns:a16="http://schemas.microsoft.com/office/drawing/2014/main" val="1122537874"/>
                    </a:ext>
                  </a:extLst>
                </a:gridCol>
                <a:gridCol w="502933">
                  <a:extLst>
                    <a:ext uri="{9D8B030D-6E8A-4147-A177-3AD203B41FA5}">
                      <a16:colId xmlns:a16="http://schemas.microsoft.com/office/drawing/2014/main" val="1827262099"/>
                    </a:ext>
                  </a:extLst>
                </a:gridCol>
                <a:gridCol w="502933">
                  <a:extLst>
                    <a:ext uri="{9D8B030D-6E8A-4147-A177-3AD203B41FA5}">
                      <a16:colId xmlns:a16="http://schemas.microsoft.com/office/drawing/2014/main" val="3809207141"/>
                    </a:ext>
                  </a:extLst>
                </a:gridCol>
                <a:gridCol w="502933">
                  <a:extLst>
                    <a:ext uri="{9D8B030D-6E8A-4147-A177-3AD203B41FA5}">
                      <a16:colId xmlns:a16="http://schemas.microsoft.com/office/drawing/2014/main" val="2351685757"/>
                    </a:ext>
                  </a:extLst>
                </a:gridCol>
                <a:gridCol w="502933">
                  <a:extLst>
                    <a:ext uri="{9D8B030D-6E8A-4147-A177-3AD203B41FA5}">
                      <a16:colId xmlns:a16="http://schemas.microsoft.com/office/drawing/2014/main" val="3745016721"/>
                    </a:ext>
                  </a:extLst>
                </a:gridCol>
                <a:gridCol w="530323">
                  <a:extLst>
                    <a:ext uri="{9D8B030D-6E8A-4147-A177-3AD203B41FA5}">
                      <a16:colId xmlns:a16="http://schemas.microsoft.com/office/drawing/2014/main" val="583977461"/>
                    </a:ext>
                  </a:extLst>
                </a:gridCol>
                <a:gridCol w="1330086">
                  <a:extLst>
                    <a:ext uri="{9D8B030D-6E8A-4147-A177-3AD203B41FA5}">
                      <a16:colId xmlns:a16="http://schemas.microsoft.com/office/drawing/2014/main" val="985992219"/>
                    </a:ext>
                  </a:extLst>
                </a:gridCol>
                <a:gridCol w="2551469">
                  <a:extLst>
                    <a:ext uri="{9D8B030D-6E8A-4147-A177-3AD203B41FA5}">
                      <a16:colId xmlns:a16="http://schemas.microsoft.com/office/drawing/2014/main" val="2720500907"/>
                    </a:ext>
                  </a:extLst>
                </a:gridCol>
              </a:tblGrid>
              <a:tr h="541099">
                <a:tc gridSpan="2"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PE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Competencias        seleccionadas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Asume una vida saludable.</a:t>
                      </a:r>
                      <a:endParaRPr lang="es-PE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Interactúa a través de sus habilidades </a:t>
                      </a:r>
                      <a:r>
                        <a:rPr lang="es-PE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sociomotrices</a:t>
                      </a: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PE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alcanzado</a:t>
                      </a:r>
                    </a:p>
                    <a:p>
                      <a:pPr algn="just"/>
                      <a:r>
                        <a:rPr lang="es-PE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es-PE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</a:t>
                      </a: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acerca del bienestar (predisposición, disponibilidad y motivación) que produce la práctica de </a:t>
                      </a:r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físicas</a:t>
                      </a: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relación a la salud (física, emocional, psicológica, etc.) </a:t>
                      </a:r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los miembros integrantes de su familia.</a:t>
                      </a:r>
                    </a:p>
                    <a:p>
                      <a:pPr algn="just"/>
                      <a:endParaRPr lang="es-P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Observación</a:t>
                      </a:r>
                    </a:p>
                    <a:p>
                      <a:pPr algn="just"/>
                      <a:r>
                        <a:rPr lang="es-PE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2353"/>
                  </a:ext>
                </a:extLst>
              </a:tr>
              <a:tr h="541099">
                <a:tc gridSpan="2"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s-PE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Evidencias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Argumentación y selección de actividades físicas.</a:t>
                      </a:r>
                      <a:endParaRPr lang="es-P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Diseño y ejecución de una rutina de actividades físicas.</a:t>
                      </a: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914849"/>
                  </a:ext>
                </a:extLst>
              </a:tr>
              <a:tr h="180366">
                <a:tc gridSpan="2"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s-PE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335104"/>
                  </a:ext>
                </a:extLst>
              </a:tr>
              <a:tr h="2108031">
                <a:tc rowSpan="2">
                  <a:txBody>
                    <a:bodyPr/>
                    <a:lstStyle/>
                    <a:p>
                      <a:pPr algn="just"/>
                      <a:r>
                        <a:rPr lang="es-P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Apellidos y Nombres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</a:t>
                      </a: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criterio los beneficios de actividades físicas para la salud.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Selecciona</a:t>
                      </a: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actividades físicas adecuados para la </a:t>
                      </a:r>
                      <a:r>
                        <a:rPr lang="es-P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rutina.</a:t>
                      </a:r>
                      <a:endParaRPr lang="es-P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vert="vert27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</a:t>
                      </a: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secuencia de actividades de la rutina con participación de la </a:t>
                      </a:r>
                      <a:r>
                        <a:rPr lang="es-P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familia.</a:t>
                      </a:r>
                      <a:endParaRPr lang="es-P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Lidera</a:t>
                      </a: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ejecución de la rutina disfrutando en familia.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s-P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59398"/>
                  </a:ext>
                </a:extLst>
              </a:tr>
              <a:tr h="15782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PE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PE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PE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PE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PE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r>
                        <a:rPr lang="es-PE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r>
                        <a:rPr lang="es-PE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495792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just"/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</a:t>
                      </a:r>
                      <a:endParaRPr lang="es-PE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P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apoyo</a:t>
                      </a:r>
                      <a:endParaRPr lang="es-PE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261712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just"/>
                      <a:r>
                        <a:rPr lang="es-PE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es-PE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</a:t>
                      </a:r>
                      <a:endParaRPr lang="es-PE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91994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just"/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</a:t>
                      </a:r>
                      <a:endParaRPr lang="es-PE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913162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just"/>
                      <a:r>
                        <a:rPr lang="es-P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</a:t>
                      </a:r>
                      <a:endParaRPr lang="es-PE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840566"/>
                  </a:ext>
                </a:extLst>
              </a:tr>
              <a:tr h="101456">
                <a:tc>
                  <a:txBody>
                    <a:bodyPr/>
                    <a:lstStyle/>
                    <a:p>
                      <a:pPr algn="just"/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279692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47C95618-4A20-4FE5-97D9-DE77BD28CFC2}"/>
              </a:ext>
            </a:extLst>
          </p:cNvPr>
          <p:cNvGrpSpPr/>
          <p:nvPr/>
        </p:nvGrpSpPr>
        <p:grpSpPr>
          <a:xfrm>
            <a:off x="3478199" y="1671490"/>
            <a:ext cx="263315" cy="1067231"/>
            <a:chOff x="3480618" y="2143432"/>
            <a:chExt cx="251541" cy="1067231"/>
          </a:xfrm>
        </p:grpSpPr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DD5756B1-8D89-4758-AF59-074A711601DC}"/>
                </a:ext>
              </a:extLst>
            </p:cNvPr>
            <p:cNvSpPr/>
            <p:nvPr/>
          </p:nvSpPr>
          <p:spPr>
            <a:xfrm>
              <a:off x="3480620" y="2143432"/>
              <a:ext cx="251539" cy="20647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Flecha: a la derecha 22">
              <a:extLst>
                <a:ext uri="{FF2B5EF4-FFF2-40B4-BE49-F238E27FC236}">
                  <a16:creationId xmlns:a16="http://schemas.microsoft.com/office/drawing/2014/main" id="{D6C881CC-7913-4943-8570-D42CA61D87D4}"/>
                </a:ext>
              </a:extLst>
            </p:cNvPr>
            <p:cNvSpPr/>
            <p:nvPr/>
          </p:nvSpPr>
          <p:spPr>
            <a:xfrm>
              <a:off x="3480619" y="2649794"/>
              <a:ext cx="251539" cy="20647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Flecha: a la derecha 23">
              <a:extLst>
                <a:ext uri="{FF2B5EF4-FFF2-40B4-BE49-F238E27FC236}">
                  <a16:creationId xmlns:a16="http://schemas.microsoft.com/office/drawing/2014/main" id="{84A065D6-ED93-42D3-B20C-A2C0FF8A32EF}"/>
                </a:ext>
              </a:extLst>
            </p:cNvPr>
            <p:cNvSpPr/>
            <p:nvPr/>
          </p:nvSpPr>
          <p:spPr>
            <a:xfrm>
              <a:off x="3480618" y="3004185"/>
              <a:ext cx="251539" cy="20647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134976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7834E3-FBF7-494F-B061-C754C6DE0A50}"/>
              </a:ext>
            </a:extLst>
          </p:cNvPr>
          <p:cNvSpPr/>
          <p:nvPr/>
        </p:nvSpPr>
        <p:spPr>
          <a:xfrm>
            <a:off x="2674416" y="517796"/>
            <a:ext cx="7094428" cy="625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LA RÚBRICA</a:t>
            </a:r>
            <a:endParaRPr lang="es-PE" sz="2600" dirty="0">
              <a:solidFill>
                <a:srgbClr val="C00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D4421B3-BE11-453C-9AAD-921A0614131A}"/>
              </a:ext>
            </a:extLst>
          </p:cNvPr>
          <p:cNvSpPr/>
          <p:nvPr/>
        </p:nvSpPr>
        <p:spPr>
          <a:xfrm>
            <a:off x="1642685" y="1398750"/>
            <a:ext cx="10047869" cy="1550927"/>
          </a:xfrm>
          <a:prstGeom prst="roundRect">
            <a:avLst>
              <a:gd name="adj" fmla="val 7480"/>
            </a:avLst>
          </a:prstGeom>
          <a:solidFill>
            <a:schemeClr val="accent6">
              <a:lumMod val="60000"/>
              <a:lumOff val="40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200" b="1" dirty="0">
                <a:solidFill>
                  <a:srgbClr val="C00000"/>
                </a:solidFill>
              </a:rPr>
              <a:t>Es un instrumento de evaluación que contiene</a:t>
            </a:r>
            <a:r>
              <a:rPr lang="es-PE" sz="2200" b="1" dirty="0">
                <a:solidFill>
                  <a:schemeClr val="tx1"/>
                </a:solidFill>
              </a:rPr>
              <a:t> criterios que permiten valorar los </a:t>
            </a:r>
            <a:r>
              <a:rPr lang="es-PE" sz="2200" b="1" dirty="0">
                <a:solidFill>
                  <a:srgbClr val="C00000"/>
                </a:solidFill>
              </a:rPr>
              <a:t>distintos niveles de logro</a:t>
            </a:r>
            <a:r>
              <a:rPr lang="es-PE" sz="2200" b="1" dirty="0">
                <a:solidFill>
                  <a:schemeClr val="tx1"/>
                </a:solidFill>
              </a:rPr>
              <a:t> </a:t>
            </a:r>
            <a:r>
              <a:rPr lang="es-PE" sz="2200" b="1" dirty="0">
                <a:solidFill>
                  <a:srgbClr val="0070C0"/>
                </a:solidFill>
              </a:rPr>
              <a:t>(de menos a más) </a:t>
            </a:r>
            <a:r>
              <a:rPr lang="es-PE" sz="2200" b="1" dirty="0">
                <a:solidFill>
                  <a:schemeClr val="tx1"/>
                </a:solidFill>
              </a:rPr>
              <a:t>de un desempeños observados en relación al desarrollo de una competencia. Asimismo, los criterios permiten orientar la retroalimentación con mayor precisión.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CF07E7-9315-4000-817D-041DD98156F3}"/>
              </a:ext>
            </a:extLst>
          </p:cNvPr>
          <p:cNvSpPr txBox="1"/>
          <p:nvPr/>
        </p:nvSpPr>
        <p:spPr>
          <a:xfrm>
            <a:off x="1589896" y="3242421"/>
            <a:ext cx="633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6">
                    <a:lumMod val="50000"/>
                  </a:schemeClr>
                </a:solidFill>
              </a:rPr>
              <a:t>ESTRUCTURA SUGERIDA Y ELEMENTOS PRINCIPALES</a:t>
            </a:r>
            <a:r>
              <a:rPr lang="es-PE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9718BB-23DE-4CC3-9A12-B330A14A627F}"/>
              </a:ext>
            </a:extLst>
          </p:cNvPr>
          <p:cNvSpPr txBox="1"/>
          <p:nvPr/>
        </p:nvSpPr>
        <p:spPr>
          <a:xfrm>
            <a:off x="6842953" y="5053007"/>
            <a:ext cx="39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</a:rPr>
              <a:t>Descriptores: </a:t>
            </a:r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Dimensiones para valorar </a:t>
            </a: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A4666DBC-F0A1-4624-9D23-066B420EA6DE}"/>
              </a:ext>
            </a:extLst>
          </p:cNvPr>
          <p:cNvSpPr/>
          <p:nvPr/>
        </p:nvSpPr>
        <p:spPr>
          <a:xfrm rot="16200000">
            <a:off x="8331185" y="1685141"/>
            <a:ext cx="198620" cy="653711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63318FD3-6F5C-4FA8-970A-09977DE1F181}"/>
              </a:ext>
            </a:extLst>
          </p:cNvPr>
          <p:cNvSpPr/>
          <p:nvPr/>
        </p:nvSpPr>
        <p:spPr>
          <a:xfrm rot="16200000">
            <a:off x="3266396" y="3258531"/>
            <a:ext cx="221026" cy="3412737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3AF614F8-FDBB-47F6-8D4A-40529AB7E240}"/>
              </a:ext>
            </a:extLst>
          </p:cNvPr>
          <p:cNvSpPr/>
          <p:nvPr/>
        </p:nvSpPr>
        <p:spPr>
          <a:xfrm>
            <a:off x="1670540" y="5612602"/>
            <a:ext cx="10020013" cy="819882"/>
          </a:xfrm>
          <a:prstGeom prst="roundRect">
            <a:avLst/>
          </a:prstGeom>
          <a:solidFill>
            <a:srgbClr val="FF9999"/>
          </a:solidFill>
          <a:ln w="222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s-PE" sz="1800" b="1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Holísticas:</a:t>
            </a:r>
            <a:r>
              <a:rPr lang="es-PE" sz="1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 </a:t>
            </a:r>
            <a:r>
              <a:rPr lang="es-PE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Cuando sus criterios describen el nivel de desarrollo de toda la competencia / estándar de A</a:t>
            </a:r>
            <a:r>
              <a:rPr lang="es-PE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s-PE" sz="1800" b="1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Analíticas:</a:t>
            </a:r>
            <a:r>
              <a:rPr lang="es-PE" sz="1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 </a:t>
            </a:r>
            <a:r>
              <a:rPr lang="es-PE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Cuando sus criterios describen el nivel de desarrollo de cada capacidad por separado</a:t>
            </a:r>
            <a:r>
              <a:rPr lang="es-P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/ desempeño</a:t>
            </a:r>
            <a:endParaRPr lang="es-PE" sz="1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anose="020B0606020202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858989B-5727-4B8C-81F8-93F1C8CEA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32560"/>
              </p:ext>
            </p:extLst>
          </p:nvPr>
        </p:nvGraphicFramePr>
        <p:xfrm>
          <a:off x="1642685" y="3906478"/>
          <a:ext cx="10036700" cy="83368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479373">
                  <a:extLst>
                    <a:ext uri="{9D8B030D-6E8A-4147-A177-3AD203B41FA5}">
                      <a16:colId xmlns:a16="http://schemas.microsoft.com/office/drawing/2014/main" val="882161698"/>
                    </a:ext>
                  </a:extLst>
                </a:gridCol>
                <a:gridCol w="1662200">
                  <a:extLst>
                    <a:ext uri="{9D8B030D-6E8A-4147-A177-3AD203B41FA5}">
                      <a16:colId xmlns:a16="http://schemas.microsoft.com/office/drawing/2014/main" val="929664045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498251009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279757558"/>
                    </a:ext>
                  </a:extLst>
                </a:gridCol>
                <a:gridCol w="1805712">
                  <a:extLst>
                    <a:ext uri="{9D8B030D-6E8A-4147-A177-3AD203B41FA5}">
                      <a16:colId xmlns:a16="http://schemas.microsoft.com/office/drawing/2014/main" val="27785464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</a:rPr>
                        <a:t>Criterios</a:t>
                      </a:r>
                      <a:endParaRPr lang="es-PE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Inicio (C)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(B)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Logrado (A)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Destacado (AD)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79346"/>
                  </a:ext>
                </a:extLst>
              </a:tr>
              <a:tr h="503736">
                <a:tc>
                  <a:txBody>
                    <a:bodyPr/>
                    <a:lstStyle/>
                    <a:p>
                      <a:pPr algn="just"/>
                      <a:endParaRPr lang="es-PE" sz="17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66819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078DF9B-95F1-47BE-93E4-61E4147B16D5}"/>
              </a:ext>
            </a:extLst>
          </p:cNvPr>
          <p:cNvSpPr txBox="1"/>
          <p:nvPr/>
        </p:nvSpPr>
        <p:spPr>
          <a:xfrm>
            <a:off x="2751870" y="5077860"/>
            <a:ext cx="142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</a:rPr>
              <a:t>Categorías</a:t>
            </a:r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EE460B26-1FC4-47B3-8DF9-52E7C894CA28}"/>
              </a:ext>
            </a:extLst>
          </p:cNvPr>
          <p:cNvSpPr/>
          <p:nvPr/>
        </p:nvSpPr>
        <p:spPr>
          <a:xfrm rot="16200000">
            <a:off x="8309823" y="440811"/>
            <a:ext cx="168441" cy="657068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58739C-3C16-4FA1-BF0A-FCBAE3DA6478}"/>
              </a:ext>
            </a:extLst>
          </p:cNvPr>
          <p:cNvSpPr txBox="1"/>
          <p:nvPr/>
        </p:nvSpPr>
        <p:spPr>
          <a:xfrm>
            <a:off x="7422526" y="3257511"/>
            <a:ext cx="217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</a:rPr>
              <a:t>Niveles de logro</a:t>
            </a:r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59244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7834E3-FBF7-494F-B061-C754C6DE0A50}"/>
              </a:ext>
            </a:extLst>
          </p:cNvPr>
          <p:cNvSpPr/>
          <p:nvPr/>
        </p:nvSpPr>
        <p:spPr>
          <a:xfrm>
            <a:off x="1518060" y="490642"/>
            <a:ext cx="10261601" cy="625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Rúbrica para valorar evidencias de un juego en familia </a:t>
            </a:r>
            <a:endParaRPr lang="es-PE" sz="2400" dirty="0">
              <a:solidFill>
                <a:srgbClr val="C00000"/>
              </a:solidFill>
              <a:latin typeface="Gill Sans Ultra Bold" panose="020B0A02020104020203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C1A10FE-177E-41F0-9F52-C62EC16F4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46208"/>
              </p:ext>
            </p:extLst>
          </p:nvPr>
        </p:nvGraphicFramePr>
        <p:xfrm>
          <a:off x="1518060" y="1334202"/>
          <a:ext cx="10225302" cy="496053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995162">
                  <a:extLst>
                    <a:ext uri="{9D8B030D-6E8A-4147-A177-3AD203B41FA5}">
                      <a16:colId xmlns:a16="http://schemas.microsoft.com/office/drawing/2014/main" val="48242048"/>
                    </a:ext>
                  </a:extLst>
                </a:gridCol>
                <a:gridCol w="2027956">
                  <a:extLst>
                    <a:ext uri="{9D8B030D-6E8A-4147-A177-3AD203B41FA5}">
                      <a16:colId xmlns:a16="http://schemas.microsoft.com/office/drawing/2014/main" val="976614500"/>
                    </a:ext>
                  </a:extLst>
                </a:gridCol>
                <a:gridCol w="1674687">
                  <a:extLst>
                    <a:ext uri="{9D8B030D-6E8A-4147-A177-3AD203B41FA5}">
                      <a16:colId xmlns:a16="http://schemas.microsoft.com/office/drawing/2014/main" val="1280330708"/>
                    </a:ext>
                  </a:extLst>
                </a:gridCol>
                <a:gridCol w="1726059">
                  <a:extLst>
                    <a:ext uri="{9D8B030D-6E8A-4147-A177-3AD203B41FA5}">
                      <a16:colId xmlns:a16="http://schemas.microsoft.com/office/drawing/2014/main" val="2122814313"/>
                    </a:ext>
                  </a:extLst>
                </a:gridCol>
                <a:gridCol w="1904040">
                  <a:extLst>
                    <a:ext uri="{9D8B030D-6E8A-4147-A177-3AD203B41FA5}">
                      <a16:colId xmlns:a16="http://schemas.microsoft.com/office/drawing/2014/main" val="2263107244"/>
                    </a:ext>
                  </a:extLst>
                </a:gridCol>
                <a:gridCol w="1897398">
                  <a:extLst>
                    <a:ext uri="{9D8B030D-6E8A-4147-A177-3AD203B41FA5}">
                      <a16:colId xmlns:a16="http://schemas.microsoft.com/office/drawing/2014/main" val="143283917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200" dirty="0">
                          <a:solidFill>
                            <a:srgbClr val="C00000"/>
                          </a:solidFill>
                          <a:effectLst/>
                        </a:rPr>
                        <a:t>Criterios</a:t>
                      </a:r>
                      <a:endParaRPr lang="es-PE" sz="1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Inicio (C)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(B)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Logrado (A)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Destacado(AD)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Observación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26636"/>
                  </a:ext>
                </a:extLst>
              </a:tr>
              <a:tr h="503736">
                <a:tc>
                  <a:txBody>
                    <a:bodyPr/>
                    <a:lstStyle/>
                    <a:p>
                      <a:pPr algn="just"/>
                      <a:r>
                        <a:rPr lang="es-P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 estrategias y tácticas de juego en actividades recreativas en familia</a:t>
                      </a:r>
                      <a:endParaRPr lang="es-PE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Crea y aplica </a:t>
                      </a:r>
                      <a:r>
                        <a:rPr lang="es-ES" sz="1200" b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estrategias de juego 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actividades recreativas.</a:t>
                      </a:r>
                      <a:endParaRPr lang="es-PE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Crea y aplica </a:t>
                      </a:r>
                      <a:r>
                        <a:rPr lang="es-PE" sz="12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estrategias</a:t>
                      </a:r>
                      <a:r>
                        <a:rPr lang="es-PE" sz="1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de juegos en actividades recreativas, </a:t>
                      </a:r>
                      <a:r>
                        <a:rPr lang="es-PE" sz="12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interactuando</a:t>
                      </a:r>
                      <a:r>
                        <a:rPr lang="es-PE" sz="12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 con los miembros de su familia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Crea y aplica </a:t>
                      </a:r>
                      <a:r>
                        <a:rPr lang="es-PE" sz="12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estrategias</a:t>
                      </a:r>
                      <a:r>
                        <a:rPr lang="es-PE" sz="1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de juegos en actividades recreativas, </a:t>
                      </a:r>
                      <a:r>
                        <a:rPr lang="es-PE" sz="12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interactuando</a:t>
                      </a:r>
                      <a:r>
                        <a:rPr lang="es-PE" sz="12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 con los miembros de su familia </a:t>
                      </a:r>
                      <a:r>
                        <a:rPr lang="es-PE" sz="12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y</a:t>
                      </a:r>
                      <a:r>
                        <a:rPr lang="es-PE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asumiendo roles</a:t>
                      </a:r>
                      <a:r>
                        <a:rPr lang="es-PE" sz="12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marR="2540" lvl="0" indent="-6350" algn="just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Crea y aplica </a:t>
                      </a:r>
                      <a:r>
                        <a:rPr lang="es-PE" sz="12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estrategias</a:t>
                      </a:r>
                      <a:r>
                        <a:rPr lang="es-PE" sz="1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de juegos en actividades recreativas, </a:t>
                      </a:r>
                      <a:r>
                        <a:rPr lang="es-PE" sz="12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interactuando</a:t>
                      </a:r>
                      <a:r>
                        <a:rPr lang="es-PE" sz="12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 con los miembros de su familia,</a:t>
                      </a:r>
                      <a:r>
                        <a:rPr lang="es-PE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asumiendo roles</a:t>
                      </a:r>
                      <a:r>
                        <a:rPr lang="es-PE" sz="12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9525" marR="2540" lvl="0" indent="-6350" algn="just" defTabSz="914400" rtl="0" eaLnBrk="1" fontAlgn="auto" latinLnBrk="0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y </a:t>
                      </a:r>
                      <a:r>
                        <a:rPr lang="es-PE" sz="12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utilizando adecuadamente movimientos corporales.</a:t>
                      </a:r>
                    </a:p>
                    <a:p>
                      <a:pPr marL="9525" marR="2540" indent="-6350" algn="just">
                        <a:lnSpc>
                          <a:spcPct val="103000"/>
                        </a:lnSpc>
                        <a:spcAft>
                          <a:spcPts val="2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359930"/>
                  </a:ext>
                </a:extLst>
              </a:tr>
              <a:tr h="1038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4138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3479484"/>
                  </a:ext>
                </a:extLst>
              </a:tr>
              <a:tr h="370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Juana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3463950"/>
                  </a:ext>
                </a:extLst>
              </a:tr>
              <a:tr h="370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Erika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238370"/>
                  </a:ext>
                </a:extLst>
              </a:tr>
              <a:tr h="4561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Rosa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809547"/>
                  </a:ext>
                </a:extLst>
              </a:tr>
              <a:tr h="370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Diana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934559"/>
                  </a:ext>
                </a:extLst>
              </a:tr>
              <a:tr h="370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José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317"/>
                  </a:ext>
                </a:extLst>
              </a:tr>
              <a:tr h="370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Noemí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005546"/>
                  </a:ext>
                </a:extLst>
              </a:tr>
              <a:tr h="370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Olger</a:t>
                      </a:r>
                      <a:endParaRPr lang="es-PE" sz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588311"/>
                  </a:ext>
                </a:extLst>
              </a:tr>
              <a:tr h="370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Patricia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PE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10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80658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8E1A930-174B-4444-9FFD-B9C1B44AA742}"/>
              </a:ext>
            </a:extLst>
          </p:cNvPr>
          <p:cNvSpPr txBox="1"/>
          <p:nvPr/>
        </p:nvSpPr>
        <p:spPr>
          <a:xfrm>
            <a:off x="2645064" y="5140566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0070C0"/>
                </a:solidFill>
              </a:rPr>
              <a:t>Lic. WILLIAM INCA CAUTI</a:t>
            </a:r>
          </a:p>
          <a:p>
            <a:pPr algn="ctr"/>
            <a:r>
              <a:rPr lang="es-PE" b="1" dirty="0">
                <a:solidFill>
                  <a:srgbClr val="C00000"/>
                </a:solidFill>
              </a:rPr>
              <a:t>Cel. 966 692 731</a:t>
            </a:r>
          </a:p>
          <a:p>
            <a:pPr algn="ctr"/>
            <a:r>
              <a:rPr lang="es-PE" b="1" dirty="0" err="1">
                <a:solidFill>
                  <a:schemeClr val="accent6">
                    <a:lumMod val="50000"/>
                  </a:schemeClr>
                </a:solidFill>
              </a:rPr>
              <a:t>e_mail</a:t>
            </a:r>
            <a:r>
              <a:rPr lang="es-PE" b="1" dirty="0">
                <a:solidFill>
                  <a:schemeClr val="accent6">
                    <a:lumMod val="50000"/>
                  </a:schemeClr>
                </a:solidFill>
              </a:rPr>
              <a:t>: wily_inca@hotmail.com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426973-324F-4A69-B212-43609E47B6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69" y="1053633"/>
            <a:ext cx="2085871" cy="2527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B1BAD5D-4F88-4BCA-BE09-866B14CFF80E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D2F4B66-0976-4111-AA0E-734E6E7A9142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</a:rPr>
                <a:t>Área : Educación Física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FBC24DE-162A-4AB1-BE56-F154F90F0074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89F976E-4971-49DB-B06E-E32CB105BD3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2D7EF82-5CBB-4F0E-B61D-D5F80FCC4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0054" y="2749118"/>
            <a:ext cx="4914900" cy="24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8891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EC68C02-D7F8-421E-BB10-D829EE40779C}"/>
              </a:ext>
            </a:extLst>
          </p:cNvPr>
          <p:cNvSpPr/>
          <p:nvPr/>
        </p:nvSpPr>
        <p:spPr>
          <a:xfrm>
            <a:off x="2706410" y="1893339"/>
            <a:ext cx="7561089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¿QUÉ ES EVALUACIÓN FORMATIVA?</a:t>
            </a:r>
            <a:endParaRPr lang="es-PE" sz="2800" b="1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822D78-D30A-490A-9C10-CCF601D4E62F}"/>
              </a:ext>
            </a:extLst>
          </p:cNvPr>
          <p:cNvSpPr txBox="1"/>
          <p:nvPr/>
        </p:nvSpPr>
        <p:spPr>
          <a:xfrm>
            <a:off x="2371663" y="2987859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latin typeface="Arial Narrow" panose="020B0606020202030204" pitchFamily="34" charset="0"/>
              </a:rPr>
              <a:t>Participación de docentes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BC7BC5C-5DC9-4AE8-A49C-6B930D7A2096}"/>
              </a:ext>
            </a:extLst>
          </p:cNvPr>
          <p:cNvSpPr txBox="1"/>
          <p:nvPr/>
        </p:nvSpPr>
        <p:spPr>
          <a:xfrm>
            <a:off x="4338114" y="3941232"/>
            <a:ext cx="429768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b="1" dirty="0">
                <a:latin typeface="Arial Narrow" panose="020B0606020202030204" pitchFamily="34" charset="0"/>
              </a:rPr>
              <a:t>Lluvia de ideas (Técnica)</a:t>
            </a:r>
          </a:p>
          <a:p>
            <a:endParaRPr lang="es-PE" sz="15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b="1" dirty="0">
                <a:latin typeface="Arial Narrow" panose="020B0606020202030204" pitchFamily="34" charset="0"/>
              </a:rPr>
              <a:t>Uso de micrófono y chat (Estrategia)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5255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EC68C02-D7F8-421E-BB10-D829EE40779C}"/>
              </a:ext>
            </a:extLst>
          </p:cNvPr>
          <p:cNvSpPr/>
          <p:nvPr/>
        </p:nvSpPr>
        <p:spPr>
          <a:xfrm>
            <a:off x="4690134" y="724257"/>
            <a:ext cx="4556812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EVALUACIÓN</a:t>
            </a:r>
            <a:endParaRPr lang="es-PE" sz="2800" b="1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8A4C16-4FD6-4684-8C0E-5111496FC2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8" t="18211" r="82387" b="28109"/>
          <a:stretch/>
        </p:blipFill>
        <p:spPr>
          <a:xfrm flipH="1">
            <a:off x="4203137" y="3423130"/>
            <a:ext cx="952501" cy="706174"/>
          </a:xfrm>
          <a:prstGeom prst="rect">
            <a:avLst/>
          </a:prstGeom>
        </p:spPr>
      </p:pic>
      <p:sp>
        <p:nvSpPr>
          <p:cNvPr id="14" name="Rectángulo: esquinas diagonales redondeadas 11">
            <a:extLst>
              <a:ext uri="{FF2B5EF4-FFF2-40B4-BE49-F238E27FC236}">
                <a16:creationId xmlns:a16="http://schemas.microsoft.com/office/drawing/2014/main" id="{2CF3FFE8-E9A1-42B7-A4AF-BF28AA6DB446}"/>
              </a:ext>
            </a:extLst>
          </p:cNvPr>
          <p:cNvSpPr/>
          <p:nvPr/>
        </p:nvSpPr>
        <p:spPr>
          <a:xfrm>
            <a:off x="5153548" y="2878784"/>
            <a:ext cx="1756155" cy="1871428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Contribuye a su bienestar </a:t>
            </a:r>
            <a:endParaRPr lang="es-PE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Rectángulo: esquinas redondeadas 76">
            <a:extLst>
              <a:ext uri="{FF2B5EF4-FFF2-40B4-BE49-F238E27FC236}">
                <a16:creationId xmlns:a16="http://schemas.microsoft.com/office/drawing/2014/main" id="{88E68F27-C5F0-4A66-BC9C-6531B996AD98}"/>
              </a:ext>
            </a:extLst>
          </p:cNvPr>
          <p:cNvSpPr/>
          <p:nvPr/>
        </p:nvSpPr>
        <p:spPr>
          <a:xfrm>
            <a:off x="7953554" y="2290139"/>
            <a:ext cx="3721546" cy="3255326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Refuerza su autoestima.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Apoyando a consolidar una imagen positiva.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Genera confianza en sus posibilidades.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Motiva a seguir aprendiendo.</a:t>
            </a:r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C81677A-1BD4-402D-A040-CC0B7026E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781" y="2388043"/>
            <a:ext cx="2936174" cy="29361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70D45-2072-47EF-A438-DADA80D763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8" t="18211" r="82387" b="28109"/>
          <a:stretch/>
        </p:blipFill>
        <p:spPr>
          <a:xfrm flipH="1">
            <a:off x="6968540" y="3260728"/>
            <a:ext cx="952501" cy="70617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3CB23D3-EF3B-40D1-8C3D-B941E4C14E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362" t="20657" r="31744" b="20714"/>
          <a:stretch/>
        </p:blipFill>
        <p:spPr>
          <a:xfrm>
            <a:off x="2392149" y="2917097"/>
            <a:ext cx="1068223" cy="179480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2322116-BBBA-45C1-8099-0EF411EDCD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9" b="99055" l="10000" r="90000">
                        <a14:foregroundMark x1="60870" y1="46692" x2="80217" y2="75992"/>
                      </a14:backgroundRemoval>
                    </a14:imgEffect>
                  </a14:imgLayer>
                </a14:imgProps>
              </a:ext>
            </a:extLst>
          </a:blip>
          <a:srcRect l="15664" r="16437"/>
          <a:stretch/>
        </p:blipFill>
        <p:spPr>
          <a:xfrm rot="5930520">
            <a:off x="1544355" y="1297407"/>
            <a:ext cx="1937404" cy="1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0539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EC68C02-D7F8-421E-BB10-D829EE40779C}"/>
              </a:ext>
            </a:extLst>
          </p:cNvPr>
          <p:cNvSpPr/>
          <p:nvPr/>
        </p:nvSpPr>
        <p:spPr>
          <a:xfrm>
            <a:off x="4408856" y="487874"/>
            <a:ext cx="4556812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EVALUACIÓN</a:t>
            </a:r>
            <a:endParaRPr lang="es-PE" sz="2800" b="1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C8665D6-D458-4745-81BB-8673F1E3CF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76" t="18723" r="3346" b="29057"/>
          <a:stretch/>
        </p:blipFill>
        <p:spPr>
          <a:xfrm flipH="1">
            <a:off x="4048700" y="2093386"/>
            <a:ext cx="1014439" cy="817851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6FBF4962-CD62-419B-B11D-F96F543CB7A3}"/>
              </a:ext>
            </a:extLst>
          </p:cNvPr>
          <p:cNvGrpSpPr/>
          <p:nvPr/>
        </p:nvGrpSpPr>
        <p:grpSpPr>
          <a:xfrm>
            <a:off x="1358586" y="1688630"/>
            <a:ext cx="2514929" cy="1583916"/>
            <a:chOff x="716067" y="2441185"/>
            <a:chExt cx="3106786" cy="1583916"/>
          </a:xfrm>
        </p:grpSpPr>
        <p:sp>
          <p:nvSpPr>
            <p:cNvPr id="26" name="Rectángulo: esquinas redondeadas 2">
              <a:extLst>
                <a:ext uri="{FF2B5EF4-FFF2-40B4-BE49-F238E27FC236}">
                  <a16:creationId xmlns:a16="http://schemas.microsoft.com/office/drawing/2014/main" id="{268F9E2B-96DB-45D0-B5E8-34A228B7F013}"/>
                </a:ext>
              </a:extLst>
            </p:cNvPr>
            <p:cNvSpPr/>
            <p:nvPr/>
          </p:nvSpPr>
          <p:spPr>
            <a:xfrm>
              <a:off x="848299" y="2441185"/>
              <a:ext cx="2974554" cy="15839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D9C0A549-FF9C-44FC-AE4B-0FA11308C93E}"/>
                </a:ext>
              </a:extLst>
            </p:cNvPr>
            <p:cNvSpPr txBox="1"/>
            <p:nvPr/>
          </p:nvSpPr>
          <p:spPr>
            <a:xfrm>
              <a:off x="716067" y="3026120"/>
              <a:ext cx="2207867" cy="40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latin typeface="Bookman Old Style" panose="02050604050505020204" pitchFamily="18" charset="0"/>
                </a:rPr>
                <a:t>Evaluación</a:t>
              </a:r>
              <a:endParaRPr lang="es-PE" sz="2000" dirty="0">
                <a:latin typeface="Bookman Old Style" panose="02050604050505020204" pitchFamily="18" charset="0"/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C8FFF580-ECDA-423F-87F9-56BAA6D83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88" t="14029" r="19412" b="13763"/>
            <a:stretch/>
          </p:blipFill>
          <p:spPr>
            <a:xfrm>
              <a:off x="2735940" y="2699620"/>
              <a:ext cx="999676" cy="1187243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2492388-EE60-42A1-BA7D-4B1A857DB089}"/>
              </a:ext>
            </a:extLst>
          </p:cNvPr>
          <p:cNvGrpSpPr/>
          <p:nvPr/>
        </p:nvGrpSpPr>
        <p:grpSpPr>
          <a:xfrm>
            <a:off x="5052912" y="1700745"/>
            <a:ext cx="3059470" cy="1583916"/>
            <a:chOff x="4501070" y="3530468"/>
            <a:chExt cx="3059470" cy="1583916"/>
          </a:xfrm>
        </p:grpSpPr>
        <p:sp>
          <p:nvSpPr>
            <p:cNvPr id="30" name="Rectángulo: esquinas redondeadas 73">
              <a:extLst>
                <a:ext uri="{FF2B5EF4-FFF2-40B4-BE49-F238E27FC236}">
                  <a16:creationId xmlns:a16="http://schemas.microsoft.com/office/drawing/2014/main" id="{B9B93BD4-847B-458D-9895-975213E33A9E}"/>
                </a:ext>
              </a:extLst>
            </p:cNvPr>
            <p:cNvSpPr/>
            <p:nvPr/>
          </p:nvSpPr>
          <p:spPr>
            <a:xfrm>
              <a:off x="4585986" y="3530468"/>
              <a:ext cx="2974554" cy="15839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BE5DC448-35F4-4D61-AFDE-6F592404E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3394" y="3790283"/>
              <a:ext cx="1189822" cy="1189822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F3CA6D38-6660-4C26-A1FC-48C34141489A}"/>
                </a:ext>
              </a:extLst>
            </p:cNvPr>
            <p:cNvSpPr txBox="1"/>
            <p:nvPr/>
          </p:nvSpPr>
          <p:spPr>
            <a:xfrm>
              <a:off x="4501070" y="3978092"/>
              <a:ext cx="1961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latin typeface="Bookman Old Style" panose="02050604050505020204" pitchFamily="18" charset="0"/>
                </a:rPr>
                <a:t>Desarrollo de competencias</a:t>
              </a:r>
              <a:endParaRPr lang="es-PE" sz="20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CC35236-2425-4C53-869F-31115277DF4E}"/>
              </a:ext>
            </a:extLst>
          </p:cNvPr>
          <p:cNvGrpSpPr/>
          <p:nvPr/>
        </p:nvGrpSpPr>
        <p:grpSpPr>
          <a:xfrm>
            <a:off x="9228688" y="1700745"/>
            <a:ext cx="2710270" cy="1734126"/>
            <a:chOff x="8002761" y="2756867"/>
            <a:chExt cx="3043033" cy="1583916"/>
          </a:xfrm>
        </p:grpSpPr>
        <p:sp>
          <p:nvSpPr>
            <p:cNvPr id="34" name="Rectángulo: esquinas redondeadas 74">
              <a:extLst>
                <a:ext uri="{FF2B5EF4-FFF2-40B4-BE49-F238E27FC236}">
                  <a16:creationId xmlns:a16="http://schemas.microsoft.com/office/drawing/2014/main" id="{A0E197C9-00DA-432A-BD72-BF48083C0CD4}"/>
                </a:ext>
              </a:extLst>
            </p:cNvPr>
            <p:cNvSpPr/>
            <p:nvPr/>
          </p:nvSpPr>
          <p:spPr>
            <a:xfrm>
              <a:off x="8071240" y="2756867"/>
              <a:ext cx="2974554" cy="15839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F4DCF7F-C084-48CC-BE96-C6AAE786A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6210" y="3030965"/>
              <a:ext cx="1019401" cy="1033115"/>
            </a:xfrm>
            <a:prstGeom prst="rect">
              <a:avLst/>
            </a:prstGeom>
          </p:spPr>
        </p:pic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02DE8DD0-79F1-410A-8F14-4877380BB70D}"/>
                </a:ext>
              </a:extLst>
            </p:cNvPr>
            <p:cNvSpPr txBox="1"/>
            <p:nvPr/>
          </p:nvSpPr>
          <p:spPr>
            <a:xfrm>
              <a:off x="8002761" y="2867656"/>
              <a:ext cx="2183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latin typeface="Bookman Old Style" panose="02050604050505020204" pitchFamily="18" charset="0"/>
                </a:rPr>
                <a:t>Aprendizajes del Perfil de egreso del CNEB</a:t>
              </a:r>
              <a:endParaRPr lang="es-PE" sz="20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664605E1-AEF9-4064-9B86-D1415E6357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76" t="18723" r="3346" b="29057"/>
          <a:stretch/>
        </p:blipFill>
        <p:spPr>
          <a:xfrm flipH="1">
            <a:off x="8188081" y="2068736"/>
            <a:ext cx="1014439" cy="81785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B1065F0-F979-47A9-9869-5B085CC587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76" t="18723" r="3346" b="29057"/>
          <a:stretch/>
        </p:blipFill>
        <p:spPr>
          <a:xfrm rot="5400000" flipH="1">
            <a:off x="1355114" y="3597857"/>
            <a:ext cx="1014439" cy="817851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B7F3FA24-00F6-4EA0-AC7C-1E6C5CE26385}"/>
              </a:ext>
            </a:extLst>
          </p:cNvPr>
          <p:cNvGrpSpPr/>
          <p:nvPr/>
        </p:nvGrpSpPr>
        <p:grpSpPr>
          <a:xfrm>
            <a:off x="4900942" y="4731523"/>
            <a:ext cx="1913988" cy="666980"/>
            <a:chOff x="3890864" y="4777573"/>
            <a:chExt cx="1913988" cy="666980"/>
          </a:xfrm>
        </p:grpSpPr>
        <p:sp>
          <p:nvSpPr>
            <p:cNvPr id="40" name="Rectángulo: esquinas redondeadas 85">
              <a:extLst>
                <a:ext uri="{FF2B5EF4-FFF2-40B4-BE49-F238E27FC236}">
                  <a16:creationId xmlns:a16="http://schemas.microsoft.com/office/drawing/2014/main" id="{D695179C-7F1B-40C4-84C3-638DC9F5EE33}"/>
                </a:ext>
              </a:extLst>
            </p:cNvPr>
            <p:cNvSpPr/>
            <p:nvPr/>
          </p:nvSpPr>
          <p:spPr>
            <a:xfrm>
              <a:off x="3890864" y="4777573"/>
              <a:ext cx="1913988" cy="66698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DC9E072-02C4-4036-98FB-1499156397D8}"/>
                </a:ext>
              </a:extLst>
            </p:cNvPr>
            <p:cNvSpPr txBox="1"/>
            <p:nvPr/>
          </p:nvSpPr>
          <p:spPr>
            <a:xfrm>
              <a:off x="3932533" y="4849453"/>
              <a:ext cx="1830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Bookman Old Style" panose="02050604050505020204" pitchFamily="18" charset="0"/>
                </a:rPr>
                <a:t>Evaluación </a:t>
              </a:r>
              <a:r>
                <a:rPr lang="es-ES" sz="14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PARA</a:t>
              </a:r>
              <a:r>
                <a:rPr lang="es-ES" sz="1400" b="1" dirty="0">
                  <a:latin typeface="Bookman Old Style" panose="02050604050505020204" pitchFamily="18" charset="0"/>
                </a:rPr>
                <a:t> el aprendizaje</a:t>
              </a:r>
              <a:endParaRPr lang="es-PE" sz="1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777087B6-B417-47C4-9B70-DA9DC0178D4E}"/>
              </a:ext>
            </a:extLst>
          </p:cNvPr>
          <p:cNvGrpSpPr/>
          <p:nvPr/>
        </p:nvGrpSpPr>
        <p:grpSpPr>
          <a:xfrm>
            <a:off x="4875875" y="5650291"/>
            <a:ext cx="1913988" cy="666980"/>
            <a:chOff x="3865797" y="5696341"/>
            <a:chExt cx="1913988" cy="666980"/>
          </a:xfrm>
        </p:grpSpPr>
        <p:sp>
          <p:nvSpPr>
            <p:cNvPr id="43" name="Rectángulo: esquinas redondeadas 87">
              <a:extLst>
                <a:ext uri="{FF2B5EF4-FFF2-40B4-BE49-F238E27FC236}">
                  <a16:creationId xmlns:a16="http://schemas.microsoft.com/office/drawing/2014/main" id="{541314A8-2541-4436-9EAB-CA14886D1BD3}"/>
                </a:ext>
              </a:extLst>
            </p:cNvPr>
            <p:cNvSpPr/>
            <p:nvPr/>
          </p:nvSpPr>
          <p:spPr>
            <a:xfrm>
              <a:off x="3865797" y="5696341"/>
              <a:ext cx="1913988" cy="66698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E51D67C-71DC-43F2-AA6C-568E513F6283}"/>
                </a:ext>
              </a:extLst>
            </p:cNvPr>
            <p:cNvSpPr txBox="1"/>
            <p:nvPr/>
          </p:nvSpPr>
          <p:spPr>
            <a:xfrm>
              <a:off x="3901636" y="5790931"/>
              <a:ext cx="1830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Bookman Old Style" panose="02050604050505020204" pitchFamily="18" charset="0"/>
                </a:rPr>
                <a:t>Evaluación </a:t>
              </a:r>
              <a:r>
                <a:rPr lang="es-ES" sz="14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DEL</a:t>
              </a:r>
              <a:r>
                <a:rPr lang="es-ES" sz="1400" b="1" dirty="0">
                  <a:latin typeface="Bookman Old Style" panose="02050604050505020204" pitchFamily="18" charset="0"/>
                </a:rPr>
                <a:t> el aprendizaje</a:t>
              </a:r>
              <a:endParaRPr lang="es-PE" sz="1400" b="1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9DAD3035-5AC9-4BB9-ABA2-A70E6EA338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061" t="11757" r="14000" b="10520"/>
          <a:stretch/>
        </p:blipFill>
        <p:spPr>
          <a:xfrm rot="4227199">
            <a:off x="4122439" y="5038970"/>
            <a:ext cx="712462" cy="908246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336819F2-6028-4B48-96DE-8C28BA7CAA77}"/>
              </a:ext>
            </a:extLst>
          </p:cNvPr>
          <p:cNvGrpSpPr/>
          <p:nvPr/>
        </p:nvGrpSpPr>
        <p:grpSpPr>
          <a:xfrm>
            <a:off x="1358586" y="4792897"/>
            <a:ext cx="2646136" cy="1583916"/>
            <a:chOff x="848299" y="2441185"/>
            <a:chExt cx="2974554" cy="1583916"/>
          </a:xfrm>
        </p:grpSpPr>
        <p:sp>
          <p:nvSpPr>
            <p:cNvPr id="48" name="Rectángulo: esquinas redondeadas 81">
              <a:extLst>
                <a:ext uri="{FF2B5EF4-FFF2-40B4-BE49-F238E27FC236}">
                  <a16:creationId xmlns:a16="http://schemas.microsoft.com/office/drawing/2014/main" id="{2662911D-EDCE-40E5-BC4D-3F32445F75F2}"/>
                </a:ext>
              </a:extLst>
            </p:cNvPr>
            <p:cNvSpPr/>
            <p:nvPr/>
          </p:nvSpPr>
          <p:spPr>
            <a:xfrm>
              <a:off x="848299" y="2441185"/>
              <a:ext cx="2974554" cy="15839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D6ED8B71-DFBC-4487-91B3-809F6AC7A8D6}"/>
                </a:ext>
              </a:extLst>
            </p:cNvPr>
            <p:cNvSpPr txBox="1"/>
            <p:nvPr/>
          </p:nvSpPr>
          <p:spPr>
            <a:xfrm>
              <a:off x="854693" y="2873545"/>
              <a:ext cx="16100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latin typeface="Bookman Old Style" panose="02050604050505020204" pitchFamily="18" charset="0"/>
                </a:rPr>
                <a:t>Enfoque formativo</a:t>
              </a:r>
              <a:endParaRPr lang="es-PE" sz="20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50" name="Imagen 49">
            <a:extLst>
              <a:ext uri="{FF2B5EF4-FFF2-40B4-BE49-F238E27FC236}">
                <a16:creationId xmlns:a16="http://schemas.microsoft.com/office/drawing/2014/main" id="{0E42DCC8-2C3F-45C2-8323-E02B68D78B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00" l="71583" r="100000">
                        <a14:foregroundMark x1="75899" y1="97000" x2="78058" y2="97500"/>
                      </a14:backgroundRemoval>
                    </a14:imgEffect>
                  </a14:imgLayer>
                </a14:imgProps>
              </a:ext>
            </a:extLst>
          </a:blip>
          <a:srcRect l="69744" r="-3787"/>
          <a:stretch/>
        </p:blipFill>
        <p:spPr>
          <a:xfrm>
            <a:off x="6402152" y="4483234"/>
            <a:ext cx="901431" cy="203927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695F7763-445F-4C63-9BD9-734063F1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2875" t="21849" r="22056" b="18157"/>
          <a:stretch/>
        </p:blipFill>
        <p:spPr>
          <a:xfrm>
            <a:off x="2815985" y="4936007"/>
            <a:ext cx="1120743" cy="1220963"/>
          </a:xfrm>
          <a:prstGeom prst="rect">
            <a:avLst/>
          </a:prstGeom>
        </p:spPr>
      </p:pic>
      <p:sp>
        <p:nvSpPr>
          <p:cNvPr id="52" name="Rectángulo: esquinas redondeadas 95">
            <a:extLst>
              <a:ext uri="{FF2B5EF4-FFF2-40B4-BE49-F238E27FC236}">
                <a16:creationId xmlns:a16="http://schemas.microsoft.com/office/drawing/2014/main" id="{76D6146C-E5FE-463E-BD25-ECA6265CEA89}"/>
              </a:ext>
            </a:extLst>
          </p:cNvPr>
          <p:cNvSpPr/>
          <p:nvPr/>
        </p:nvSpPr>
        <p:spPr>
          <a:xfrm>
            <a:off x="7278516" y="4754531"/>
            <a:ext cx="1876614" cy="15839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4CC415AC-E8C9-43B7-9FDC-49E2BF1D65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76" t="18723" r="3346" b="29057"/>
          <a:stretch/>
        </p:blipFill>
        <p:spPr>
          <a:xfrm rot="10800000" flipH="1">
            <a:off x="9211678" y="5175929"/>
            <a:ext cx="998853" cy="817851"/>
          </a:xfrm>
          <a:prstGeom prst="rect">
            <a:avLst/>
          </a:prstGeom>
        </p:spPr>
      </p:pic>
      <p:sp>
        <p:nvSpPr>
          <p:cNvPr id="54" name="Rectángulo: esquinas redondeadas 100">
            <a:extLst>
              <a:ext uri="{FF2B5EF4-FFF2-40B4-BE49-F238E27FC236}">
                <a16:creationId xmlns:a16="http://schemas.microsoft.com/office/drawing/2014/main" id="{40989030-28FC-44C7-BAF2-472A2283E5C3}"/>
              </a:ext>
            </a:extLst>
          </p:cNvPr>
          <p:cNvSpPr/>
          <p:nvPr/>
        </p:nvSpPr>
        <p:spPr>
          <a:xfrm>
            <a:off x="10158024" y="4807024"/>
            <a:ext cx="1876614" cy="15839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4C6FAE8-7387-46C7-AAF9-CC936DEF4D96}"/>
              </a:ext>
            </a:extLst>
          </p:cNvPr>
          <p:cNvSpPr txBox="1"/>
          <p:nvPr/>
        </p:nvSpPr>
        <p:spPr>
          <a:xfrm>
            <a:off x="10158024" y="4984691"/>
            <a:ext cx="167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Bookman Old Style" panose="02050604050505020204" pitchFamily="18" charset="0"/>
              </a:rPr>
              <a:t>Alineadas a los propósitos de aprendizaje</a:t>
            </a:r>
            <a:endParaRPr lang="es-PE" dirty="0">
              <a:latin typeface="Bookman Old Style" panose="02050604050505020204" pitchFamily="18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0A01B56-9B36-4365-8D89-6C3018A8EE4A}"/>
              </a:ext>
            </a:extLst>
          </p:cNvPr>
          <p:cNvSpPr txBox="1"/>
          <p:nvPr/>
        </p:nvSpPr>
        <p:spPr>
          <a:xfrm>
            <a:off x="7342875" y="4902710"/>
            <a:ext cx="167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Bookman Old Style" panose="02050604050505020204" pitchFamily="18" charset="0"/>
              </a:rPr>
              <a:t>Parte integral de la planificación de las EdA</a:t>
            </a:r>
            <a:endParaRPr lang="es-P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8606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EC68C02-D7F8-421E-BB10-D829EE40779C}"/>
              </a:ext>
            </a:extLst>
          </p:cNvPr>
          <p:cNvSpPr/>
          <p:nvPr/>
        </p:nvSpPr>
        <p:spPr>
          <a:xfrm>
            <a:off x="3830129" y="487874"/>
            <a:ext cx="5831456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¿QUÉ ES EVALUACIÓN?</a:t>
            </a:r>
            <a:endParaRPr lang="es-PE" sz="2800" b="1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6E713A4-0277-45CC-933F-885E721D3D2D}"/>
              </a:ext>
            </a:extLst>
          </p:cNvPr>
          <p:cNvSpPr txBox="1"/>
          <p:nvPr/>
        </p:nvSpPr>
        <p:spPr>
          <a:xfrm>
            <a:off x="5060571" y="1674001"/>
            <a:ext cx="6334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60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“La evaluación es un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proceso permanente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sistemático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a través del cual se </a:t>
            </a:r>
            <a:r>
              <a:rPr kumimoji="0" lang="es-E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recopila y analiza información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para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conocer y valorar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los </a:t>
            </a:r>
            <a:r>
              <a:rPr kumimoji="0" lang="es-E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procesos de aprendizaje </a:t>
            </a:r>
            <a:r>
              <a:rPr kumimoji="0" lang="es-E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 los </a:t>
            </a:r>
            <a:r>
              <a:rPr kumimoji="0" lang="es-E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niveles de avance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en el desarrollo de las competencias…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EEC321B1-D911-4D27-89AF-369F0E5648D1}"/>
              </a:ext>
            </a:extLst>
          </p:cNvPr>
          <p:cNvSpPr txBox="1"/>
          <p:nvPr/>
        </p:nvSpPr>
        <p:spPr>
          <a:xfrm>
            <a:off x="5060572" y="4655735"/>
            <a:ext cx="633482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…sobre esta base, se toman decisiones de manera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oportuna y pertinente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para la mejora continua de los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procesos de aprendizaje y de enseñanza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”.  RVM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N°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094-2020-MINEDU</a:t>
            </a:r>
            <a:endParaRPr kumimoji="0" lang="es-P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lecha: a la derecha 75">
            <a:extLst>
              <a:ext uri="{FF2B5EF4-FFF2-40B4-BE49-F238E27FC236}">
                <a16:creationId xmlns:a16="http://schemas.microsoft.com/office/drawing/2014/main" id="{86F50A3A-AC2F-4D74-B7C4-B6947CF5CD3B}"/>
              </a:ext>
            </a:extLst>
          </p:cNvPr>
          <p:cNvSpPr/>
          <p:nvPr/>
        </p:nvSpPr>
        <p:spPr>
          <a:xfrm rot="5400000">
            <a:off x="7823553" y="3671001"/>
            <a:ext cx="706173" cy="952500"/>
          </a:xfrm>
          <a:prstGeom prst="rightArrow">
            <a:avLst/>
          </a:prstGeom>
          <a:solidFill>
            <a:srgbClr val="FF43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57279BF7-094D-4251-842E-B2FD140E97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7" r="14069"/>
          <a:stretch/>
        </p:blipFill>
        <p:spPr>
          <a:xfrm>
            <a:off x="1642708" y="2227022"/>
            <a:ext cx="3011122" cy="29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69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: esquinas redondeadas 78">
            <a:extLst>
              <a:ext uri="{FF2B5EF4-FFF2-40B4-BE49-F238E27FC236}">
                <a16:creationId xmlns:a16="http://schemas.microsoft.com/office/drawing/2014/main" id="{8AD57BC9-D6B0-4788-AD7C-DDE0020FBD6D}"/>
              </a:ext>
            </a:extLst>
          </p:cNvPr>
          <p:cNvSpPr/>
          <p:nvPr/>
        </p:nvSpPr>
        <p:spPr>
          <a:xfrm>
            <a:off x="9054700" y="1897558"/>
            <a:ext cx="2843344" cy="7769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EC68C02-D7F8-421E-BB10-D829EE40779C}"/>
              </a:ext>
            </a:extLst>
          </p:cNvPr>
          <p:cNvSpPr/>
          <p:nvPr/>
        </p:nvSpPr>
        <p:spPr>
          <a:xfrm>
            <a:off x="3830129" y="487874"/>
            <a:ext cx="5831456" cy="784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¿Cuándo Evalúo?</a:t>
            </a:r>
            <a:endParaRPr lang="es-PE" sz="2800" b="1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CBC797-E850-4152-9B4A-767AB78E36A0}"/>
              </a:ext>
            </a:extLst>
          </p:cNvPr>
          <p:cNvSpPr/>
          <p:nvPr/>
        </p:nvSpPr>
        <p:spPr>
          <a:xfrm>
            <a:off x="1369526" y="1467452"/>
            <a:ext cx="8193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La evaluación debe estar presente a lo largo del proceso de aprendizaje y ser parte de la planificación de la enseñanza.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ECBFEF-7E6C-4EE6-891B-1043A7CD9D9F}"/>
              </a:ext>
            </a:extLst>
          </p:cNvPr>
          <p:cNvSpPr/>
          <p:nvPr/>
        </p:nvSpPr>
        <p:spPr>
          <a:xfrm>
            <a:off x="3997221" y="6125010"/>
            <a:ext cx="76632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>
                <a:ln>
                  <a:noFill/>
                </a:ln>
                <a:solidFill>
                  <a:srgbClr val="3153AB"/>
                </a:solidFill>
                <a:effectLst/>
                <a:uLnTx/>
                <a:uFillTx/>
                <a:latin typeface="Bookman Old Style" panose="02050604050505020204" pitchFamily="18" charset="0"/>
              </a:rPr>
              <a:t>La evaluación no es un fin sino un medio</a:t>
            </a:r>
          </a:p>
        </p:txBody>
      </p:sp>
      <p:pic>
        <p:nvPicPr>
          <p:cNvPr id="16" name="Picture 8" descr="Retroalimentación - Iconos gratis de social">
            <a:extLst>
              <a:ext uri="{FF2B5EF4-FFF2-40B4-BE49-F238E27FC236}">
                <a16:creationId xmlns:a16="http://schemas.microsoft.com/office/drawing/2014/main" id="{E39D5796-0257-4136-8849-6C011923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48" y="5054007"/>
            <a:ext cx="928583" cy="92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33DE92E-91A3-497F-BE4C-4AAB91DBA2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05" t="8547" r="78220" b="58743"/>
          <a:stretch/>
        </p:blipFill>
        <p:spPr>
          <a:xfrm>
            <a:off x="1740275" y="3031845"/>
            <a:ext cx="1503286" cy="1690819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D458923-67CF-43CB-AE5C-F926BFDD75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460" t="14332" r="5295" b="54652"/>
          <a:stretch/>
        </p:blipFill>
        <p:spPr>
          <a:xfrm>
            <a:off x="9601816" y="3463634"/>
            <a:ext cx="1512526" cy="1709667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ángulo: esquinas redondeadas 8">
            <a:extLst>
              <a:ext uri="{FF2B5EF4-FFF2-40B4-BE49-F238E27FC236}">
                <a16:creationId xmlns:a16="http://schemas.microsoft.com/office/drawing/2014/main" id="{612B4A89-9F03-4255-8E79-3736D80DAB0B}"/>
              </a:ext>
            </a:extLst>
          </p:cNvPr>
          <p:cNvSpPr/>
          <p:nvPr/>
        </p:nvSpPr>
        <p:spPr>
          <a:xfrm>
            <a:off x="3830129" y="5338550"/>
            <a:ext cx="7938450" cy="6801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: esquinas redondeadas 75">
            <a:extLst>
              <a:ext uri="{FF2B5EF4-FFF2-40B4-BE49-F238E27FC236}">
                <a16:creationId xmlns:a16="http://schemas.microsoft.com/office/drawing/2014/main" id="{5533A042-266A-4F6D-A9C3-8FF21B6FE4C7}"/>
              </a:ext>
            </a:extLst>
          </p:cNvPr>
          <p:cNvSpPr/>
          <p:nvPr/>
        </p:nvSpPr>
        <p:spPr>
          <a:xfrm>
            <a:off x="3790824" y="2790587"/>
            <a:ext cx="8076000" cy="4619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DE40B2A-B5E8-4CF3-B2E6-3665B5AF4DD2}"/>
              </a:ext>
            </a:extLst>
          </p:cNvPr>
          <p:cNvSpPr/>
          <p:nvPr/>
        </p:nvSpPr>
        <p:spPr>
          <a:xfrm>
            <a:off x="8955365" y="1890912"/>
            <a:ext cx="304201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Evaluación certificadora: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evaluación del  aprendizaje.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07B50CD-DD33-4DCA-AF57-997656AF7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2148">
            <a:off x="4269576" y="3133424"/>
            <a:ext cx="4954784" cy="270465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D1747EF-7671-45B3-B814-DC53079B066A}"/>
              </a:ext>
            </a:extLst>
          </p:cNvPr>
          <p:cNvSpPr txBox="1"/>
          <p:nvPr/>
        </p:nvSpPr>
        <p:spPr>
          <a:xfrm>
            <a:off x="5413786" y="5389182"/>
            <a:ext cx="4771136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RETROALIMENTACIÓN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3EA2F26-72DD-490C-99C8-B2EFE3DF9983}"/>
              </a:ext>
            </a:extLst>
          </p:cNvPr>
          <p:cNvSpPr txBox="1"/>
          <p:nvPr/>
        </p:nvSpPr>
        <p:spPr>
          <a:xfrm>
            <a:off x="3997221" y="2839742"/>
            <a:ext cx="655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</a:rPr>
              <a:t>Evaluación formativa: evaluación para el aprendizaje</a:t>
            </a:r>
          </a:p>
        </p:txBody>
      </p:sp>
    </p:spTree>
    <p:extLst>
      <p:ext uri="{BB962C8B-B14F-4D97-AF65-F5344CB8AC3E}">
        <p14:creationId xmlns:p14="http://schemas.microsoft.com/office/powerpoint/2010/main" val="164315251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CCD4C32-48C6-4DFA-835A-838BFE1271B8}"/>
              </a:ext>
            </a:extLst>
          </p:cNvPr>
          <p:cNvGrpSpPr/>
          <p:nvPr/>
        </p:nvGrpSpPr>
        <p:grpSpPr>
          <a:xfrm>
            <a:off x="939111" y="0"/>
            <a:ext cx="251736" cy="6858002"/>
            <a:chOff x="939111" y="11719"/>
            <a:chExt cx="222598" cy="684628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E021D7F-202F-43EE-9324-ACB24B42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02A8103-1868-402D-B56A-506D2967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6C323E6-2CF6-40E3-AD38-009B7B4E6CDC}"/>
              </a:ext>
            </a:extLst>
          </p:cNvPr>
          <p:cNvGrpSpPr/>
          <p:nvPr/>
        </p:nvGrpSpPr>
        <p:grpSpPr>
          <a:xfrm>
            <a:off x="-106680" y="593285"/>
            <a:ext cx="1186801" cy="5814106"/>
            <a:chOff x="-106680" y="593285"/>
            <a:chExt cx="1186801" cy="581410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0147D2-A848-4F1E-9967-CD73AEB9A38E}"/>
                </a:ext>
              </a:extLst>
            </p:cNvPr>
            <p:cNvSpPr txBox="1"/>
            <p:nvPr/>
          </p:nvSpPr>
          <p:spPr>
            <a:xfrm rot="16200000">
              <a:off x="-1282810" y="3069188"/>
              <a:ext cx="3566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DIRECCIÓN REGIONAL DE EDUCACIÓN DE AYACUCHO</a:t>
              </a:r>
            </a:p>
            <a:p>
              <a:pPr algn="ctr"/>
              <a:r>
                <a:rPr lang="es-PE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Dirección de Gestión Pedagógica </a:t>
              </a:r>
            </a:p>
            <a:p>
              <a:pPr algn="ctr"/>
              <a:r>
                <a:rPr lang="es-PE" sz="1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Área : Educación Física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473B6-1199-46E6-A519-F1BEA41131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80" y="5140566"/>
              <a:ext cx="1186801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ECE4635-9CAE-490A-970F-A8F9D48513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1" y="593285"/>
              <a:ext cx="863480" cy="104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E0BDB4D-2AC7-47C9-B63D-B6729740237E}"/>
              </a:ext>
            </a:extLst>
          </p:cNvPr>
          <p:cNvSpPr/>
          <p:nvPr/>
        </p:nvSpPr>
        <p:spPr>
          <a:xfrm>
            <a:off x="2122099" y="593285"/>
            <a:ext cx="8954218" cy="78446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800" b="1" dirty="0">
              <a:solidFill>
                <a:schemeClr val="accent6">
                  <a:lumMod val="50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0596DE-5CC9-4D83-9FC4-B64700F01AF9}"/>
              </a:ext>
            </a:extLst>
          </p:cNvPr>
          <p:cNvSpPr txBox="1"/>
          <p:nvPr/>
        </p:nvSpPr>
        <p:spPr>
          <a:xfrm>
            <a:off x="2760453" y="685800"/>
            <a:ext cx="831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C00000"/>
                </a:solidFill>
              </a:rPr>
              <a:t>¿Cuál es el proceso a seguir en la Evaluación?</a:t>
            </a:r>
          </a:p>
        </p:txBody>
      </p:sp>
      <p:sp>
        <p:nvSpPr>
          <p:cNvPr id="22" name="Rectángulo: esquinas redondeadas 68">
            <a:extLst>
              <a:ext uri="{FF2B5EF4-FFF2-40B4-BE49-F238E27FC236}">
                <a16:creationId xmlns:a16="http://schemas.microsoft.com/office/drawing/2014/main" id="{E22D349F-1FD1-4F7D-85B1-52E3B17C0866}"/>
              </a:ext>
            </a:extLst>
          </p:cNvPr>
          <p:cNvSpPr/>
          <p:nvPr/>
        </p:nvSpPr>
        <p:spPr>
          <a:xfrm>
            <a:off x="2003843" y="1957409"/>
            <a:ext cx="1831071" cy="4627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SELECCIÓN</a:t>
            </a:r>
            <a:endParaRPr lang="es-PE" sz="2000" b="1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Rectángulo: esquinas redondeadas 69">
            <a:extLst>
              <a:ext uri="{FF2B5EF4-FFF2-40B4-BE49-F238E27FC236}">
                <a16:creationId xmlns:a16="http://schemas.microsoft.com/office/drawing/2014/main" id="{35F2B249-57BE-47CE-81D1-129AE9713DBE}"/>
              </a:ext>
            </a:extLst>
          </p:cNvPr>
          <p:cNvSpPr/>
          <p:nvPr/>
        </p:nvSpPr>
        <p:spPr>
          <a:xfrm>
            <a:off x="5696656" y="1975011"/>
            <a:ext cx="1394259" cy="4627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DISEÑO</a:t>
            </a:r>
            <a:endParaRPr lang="es-PE" sz="2000" b="1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Rectángulo: esquinas redondeadas 70">
            <a:extLst>
              <a:ext uri="{FF2B5EF4-FFF2-40B4-BE49-F238E27FC236}">
                <a16:creationId xmlns:a16="http://schemas.microsoft.com/office/drawing/2014/main" id="{C09C1650-DD7F-41C3-A841-3B3F2701AB55}"/>
              </a:ext>
            </a:extLst>
          </p:cNvPr>
          <p:cNvSpPr/>
          <p:nvPr/>
        </p:nvSpPr>
        <p:spPr>
          <a:xfrm>
            <a:off x="8729612" y="1984425"/>
            <a:ext cx="2730173" cy="4627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IMPLEMENTACIÓN</a:t>
            </a:r>
            <a:endParaRPr lang="es-PE" sz="2000" b="1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Rectángulo: esquinas redondeadas 71">
            <a:extLst>
              <a:ext uri="{FF2B5EF4-FFF2-40B4-BE49-F238E27FC236}">
                <a16:creationId xmlns:a16="http://schemas.microsoft.com/office/drawing/2014/main" id="{275911BD-6750-4C7B-B29C-930E22E2FE0C}"/>
              </a:ext>
            </a:extLst>
          </p:cNvPr>
          <p:cNvSpPr/>
          <p:nvPr/>
        </p:nvSpPr>
        <p:spPr>
          <a:xfrm>
            <a:off x="1974440" y="2749044"/>
            <a:ext cx="2296602" cy="916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Comprender la competencia</a:t>
            </a:r>
            <a:endParaRPr lang="es-PE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Rectángulo: esquinas redondeadas 76">
            <a:extLst>
              <a:ext uri="{FF2B5EF4-FFF2-40B4-BE49-F238E27FC236}">
                <a16:creationId xmlns:a16="http://schemas.microsoft.com/office/drawing/2014/main" id="{86084E66-81BF-458C-96A2-3188B91A1A3F}"/>
              </a:ext>
            </a:extLst>
          </p:cNvPr>
          <p:cNvSpPr/>
          <p:nvPr/>
        </p:nvSpPr>
        <p:spPr>
          <a:xfrm>
            <a:off x="2022254" y="4028011"/>
            <a:ext cx="2300597" cy="916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Analizar el estándar de aprendizaje del ciclo</a:t>
            </a:r>
            <a:endParaRPr lang="es-PE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Rectángulo: esquinas redondeadas 77">
            <a:extLst>
              <a:ext uri="{FF2B5EF4-FFF2-40B4-BE49-F238E27FC236}">
                <a16:creationId xmlns:a16="http://schemas.microsoft.com/office/drawing/2014/main" id="{654C6D72-827A-4320-A347-23C016BE766E}"/>
              </a:ext>
            </a:extLst>
          </p:cNvPr>
          <p:cNvSpPr/>
          <p:nvPr/>
        </p:nvSpPr>
        <p:spPr>
          <a:xfrm>
            <a:off x="5366606" y="2745252"/>
            <a:ext cx="2339407" cy="916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Seleccionar y diseñar situaciones significativas</a:t>
            </a:r>
            <a:endParaRPr lang="es-PE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Rectángulo: esquinas redondeadas 78">
            <a:extLst>
              <a:ext uri="{FF2B5EF4-FFF2-40B4-BE49-F238E27FC236}">
                <a16:creationId xmlns:a16="http://schemas.microsoft.com/office/drawing/2014/main" id="{72CBD3DC-76A4-44A3-9F81-6667F564A1E9}"/>
              </a:ext>
            </a:extLst>
          </p:cNvPr>
          <p:cNvSpPr/>
          <p:nvPr/>
        </p:nvSpPr>
        <p:spPr>
          <a:xfrm>
            <a:off x="5352926" y="4028011"/>
            <a:ext cx="2339406" cy="916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Definir los criterios de evaluación</a:t>
            </a:r>
            <a:endParaRPr lang="es-PE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Rectángulo: esquinas redondeadas 79">
            <a:extLst>
              <a:ext uri="{FF2B5EF4-FFF2-40B4-BE49-F238E27FC236}">
                <a16:creationId xmlns:a16="http://schemas.microsoft.com/office/drawing/2014/main" id="{DE64F507-8D3B-4DD5-9F5C-9AD7CC2FC7D6}"/>
              </a:ext>
            </a:extLst>
          </p:cNvPr>
          <p:cNvSpPr/>
          <p:nvPr/>
        </p:nvSpPr>
        <p:spPr>
          <a:xfrm>
            <a:off x="8493791" y="2783146"/>
            <a:ext cx="3201820" cy="916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Comunicar a los estudiantes en que van a ser evaluados y los criterios de evaluación</a:t>
            </a:r>
            <a:endParaRPr lang="es-PE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Rectángulo: esquinas redondeadas 80">
            <a:extLst>
              <a:ext uri="{FF2B5EF4-FFF2-40B4-BE49-F238E27FC236}">
                <a16:creationId xmlns:a16="http://schemas.microsoft.com/office/drawing/2014/main" id="{C51E9733-2C35-4FB9-9DEE-7CECB83D3DDE}"/>
              </a:ext>
            </a:extLst>
          </p:cNvPr>
          <p:cNvSpPr/>
          <p:nvPr/>
        </p:nvSpPr>
        <p:spPr>
          <a:xfrm>
            <a:off x="8493789" y="4028011"/>
            <a:ext cx="3201821" cy="916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Valorar el desempeño actual de cada estudiante a partir del análisis de evidencias</a:t>
            </a:r>
            <a:endParaRPr lang="es-PE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Rectángulo: esquinas redondeadas 81">
            <a:extLst>
              <a:ext uri="{FF2B5EF4-FFF2-40B4-BE49-F238E27FC236}">
                <a16:creationId xmlns:a16="http://schemas.microsoft.com/office/drawing/2014/main" id="{853782B2-D52F-4AA6-BFFB-4BBA256BB0A8}"/>
              </a:ext>
            </a:extLst>
          </p:cNvPr>
          <p:cNvSpPr/>
          <p:nvPr/>
        </p:nvSpPr>
        <p:spPr>
          <a:xfrm>
            <a:off x="8493789" y="5319863"/>
            <a:ext cx="3201821" cy="1087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Retroalimentar a los estudiantes y ajustar la enseñanza a las necesidades identificadas</a:t>
            </a:r>
            <a:endParaRPr lang="es-PE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B78B7EC-B681-4652-9521-DDBDF776A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4" t="11964" r="23856" b="35451"/>
          <a:stretch/>
        </p:blipFill>
        <p:spPr>
          <a:xfrm>
            <a:off x="1240088" y="2889452"/>
            <a:ext cx="660274" cy="66096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E5A12BD-9640-4E12-ADF9-BC7918C05E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05" l="20333" r="78667">
                        <a14:foregroundMark x1="49556" y1="34375" x2="50000" y2="49414"/>
                        <a14:foregroundMark x1="58556" y1="21289" x2="59111" y2="45508"/>
                        <a14:foregroundMark x1="66556" y1="28320" x2="66556" y2="51758"/>
                        <a14:foregroundMark x1="26444" y1="70313" x2="34889" y2="55273"/>
                      </a14:backgroundRemoval>
                    </a14:imgEffect>
                  </a14:imgLayer>
                </a14:imgProps>
              </a:ext>
            </a:extLst>
          </a:blip>
          <a:srcRect l="23098" r="21965"/>
          <a:stretch/>
        </p:blipFill>
        <p:spPr>
          <a:xfrm>
            <a:off x="1336390" y="4200977"/>
            <a:ext cx="570271" cy="5905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F61FB8D-7746-4CC2-974F-916B64ED45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34" t="9054" r="73727" b="68751"/>
          <a:stretch/>
        </p:blipFill>
        <p:spPr>
          <a:xfrm>
            <a:off x="4329912" y="2857509"/>
            <a:ext cx="967645" cy="724848"/>
          </a:xfrm>
          <a:prstGeom prst="rect">
            <a:avLst/>
          </a:prstGeom>
        </p:spPr>
      </p:pic>
      <p:pic>
        <p:nvPicPr>
          <p:cNvPr id="35" name="Picture 2" descr="Iconos de Criterios - 6,251 iconos vectoriales gratis">
            <a:extLst>
              <a:ext uri="{FF2B5EF4-FFF2-40B4-BE49-F238E27FC236}">
                <a16:creationId xmlns:a16="http://schemas.microsoft.com/office/drawing/2014/main" id="{8FEFA082-7462-438F-857B-988C70FF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03" y="4089388"/>
            <a:ext cx="724848" cy="7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omunicar - Iconos gratis de comunicaciones">
            <a:extLst>
              <a:ext uri="{FF2B5EF4-FFF2-40B4-BE49-F238E27FC236}">
                <a16:creationId xmlns:a16="http://schemas.microsoft.com/office/drawing/2014/main" id="{163D9158-80CF-4549-85CA-B4E00F7F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58" y="2847420"/>
            <a:ext cx="772131" cy="77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066F4DCA-EF9C-4075-B882-903BE46DFF6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733" t="73608" r="74339" b="5417"/>
          <a:stretch/>
        </p:blipFill>
        <p:spPr>
          <a:xfrm>
            <a:off x="7721658" y="4133821"/>
            <a:ext cx="688670" cy="72484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9B484B7-A0A7-4EB2-AA93-12624E6762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564" t="74424" r="28856" b="5417"/>
          <a:stretch/>
        </p:blipFill>
        <p:spPr>
          <a:xfrm>
            <a:off x="7671548" y="5319863"/>
            <a:ext cx="788889" cy="8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165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9151</TotalTime>
  <Words>3738</Words>
  <Application>Microsoft Office PowerPoint</Application>
  <PresentationFormat>Panorámica</PresentationFormat>
  <Paragraphs>554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Arial</vt:lpstr>
      <vt:lpstr>Arial Black</vt:lpstr>
      <vt:lpstr>Arial Narrow</vt:lpstr>
      <vt:lpstr>Bookman Old Style</vt:lpstr>
      <vt:lpstr>Calibri</vt:lpstr>
      <vt:lpstr>Calibri Light</vt:lpstr>
      <vt:lpstr>Cambria</vt:lpstr>
      <vt:lpstr>Courier New</vt:lpstr>
      <vt:lpstr>Gill Sans Ultra Bold</vt:lpstr>
      <vt:lpstr>Symbol</vt:lpstr>
      <vt:lpstr>Times New Roman</vt:lpstr>
      <vt:lpstr>Wingdings</vt:lpstr>
      <vt:lpstr>Tema de Office</vt:lpstr>
      <vt:lpstr>Presentación de PowerPoint</vt:lpstr>
      <vt:lpstr>Acuerdos para la interacción responsable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LENOVO</cp:lastModifiedBy>
  <cp:revision>436</cp:revision>
  <dcterms:created xsi:type="dcterms:W3CDTF">2020-02-06T02:39:34Z</dcterms:created>
  <dcterms:modified xsi:type="dcterms:W3CDTF">2021-10-13T23:10:22Z</dcterms:modified>
</cp:coreProperties>
</file>