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51"/>
  </p:notesMasterIdLst>
  <p:sldIdLst>
    <p:sldId id="347" r:id="rId3"/>
    <p:sldId id="516" r:id="rId4"/>
    <p:sldId id="518" r:id="rId5"/>
    <p:sldId id="555" r:id="rId6"/>
    <p:sldId id="563" r:id="rId7"/>
    <p:sldId id="579" r:id="rId8"/>
    <p:sldId id="591" r:id="rId9"/>
    <p:sldId id="529" r:id="rId10"/>
    <p:sldId id="593" r:id="rId11"/>
    <p:sldId id="544" r:id="rId12"/>
    <p:sldId id="545" r:id="rId13"/>
    <p:sldId id="523" r:id="rId14"/>
    <p:sldId id="558" r:id="rId15"/>
    <p:sldId id="561" r:id="rId16"/>
    <p:sldId id="562" r:id="rId17"/>
    <p:sldId id="596" r:id="rId18"/>
    <p:sldId id="531" r:id="rId19"/>
    <p:sldId id="597" r:id="rId20"/>
    <p:sldId id="525" r:id="rId21"/>
    <p:sldId id="526" r:id="rId22"/>
    <p:sldId id="564" r:id="rId23"/>
    <p:sldId id="566" r:id="rId24"/>
    <p:sldId id="567" r:id="rId25"/>
    <p:sldId id="568" r:id="rId26"/>
    <p:sldId id="600" r:id="rId27"/>
    <p:sldId id="533" r:id="rId28"/>
    <p:sldId id="601" r:id="rId29"/>
    <p:sldId id="534" r:id="rId30"/>
    <p:sldId id="549" r:id="rId31"/>
    <p:sldId id="548" r:id="rId32"/>
    <p:sldId id="547" r:id="rId33"/>
    <p:sldId id="569" r:id="rId34"/>
    <p:sldId id="570" r:id="rId35"/>
    <p:sldId id="572" r:id="rId36"/>
    <p:sldId id="604" r:id="rId37"/>
    <p:sldId id="538" r:id="rId38"/>
    <p:sldId id="605" r:id="rId39"/>
    <p:sldId id="542" r:id="rId40"/>
    <p:sldId id="559" r:id="rId41"/>
    <p:sldId id="551" r:id="rId42"/>
    <p:sldId id="552" r:id="rId43"/>
    <p:sldId id="573" r:id="rId44"/>
    <p:sldId id="574" r:id="rId45"/>
    <p:sldId id="575" r:id="rId46"/>
    <p:sldId id="586" r:id="rId47"/>
    <p:sldId id="589" r:id="rId48"/>
    <p:sldId id="588" r:id="rId49"/>
    <p:sldId id="582" r:id="rId5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GO TARQUI AEDO" initials="HTA" lastIdx="1" clrIdx="0">
    <p:extLst>
      <p:ext uri="{19B8F6BF-5375-455C-9EA6-DF929625EA0E}">
        <p15:presenceInfo xmlns:p15="http://schemas.microsoft.com/office/powerpoint/2012/main" userId="S-1-5-21-1280482202-4056878361-557001864-503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99"/>
    <a:srgbClr val="66FF99"/>
    <a:srgbClr val="FF3300"/>
    <a:srgbClr val="66FFFF"/>
    <a:srgbClr val="00FFFF"/>
    <a:srgbClr val="66FFCC"/>
    <a:srgbClr val="FFFFCC"/>
    <a:srgbClr val="99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2" autoAdjust="0"/>
    <p:restoredTop sz="95407" autoAdjust="0"/>
  </p:normalViewPr>
  <p:slideViewPr>
    <p:cSldViewPr snapToGrid="0">
      <p:cViewPr varScale="1">
        <p:scale>
          <a:sx n="70" d="100"/>
          <a:sy n="70" d="100"/>
        </p:scale>
        <p:origin x="81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7F9EE-69B6-4E7F-8BA1-A1CEBF10C32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PE"/>
        </a:p>
      </dgm:t>
    </dgm:pt>
    <dgm:pt modelId="{1EA1E87D-A2F0-43A6-866E-D59446F8317B}">
      <dgm:prSet phldrT="[Texto]"/>
      <dgm:spPr/>
      <dgm:t>
        <a:bodyPr/>
        <a:lstStyle/>
        <a:p>
          <a:r>
            <a:rPr lang="es-PE" dirty="0" smtClean="0">
              <a:solidFill>
                <a:schemeClr val="tx1"/>
              </a:solidFill>
              <a:latin typeface="StagSans-Book"/>
            </a:rPr>
            <a:t>Qué aprendizajes ha logrado desarrollar cada uno de sus estudiantes en las competencias evaluadas respecto al grado anterior al que se encuentran cursando.</a:t>
          </a:r>
          <a:endParaRPr lang="es-PE" dirty="0">
            <a:solidFill>
              <a:schemeClr val="tx1"/>
            </a:solidFill>
          </a:endParaRPr>
        </a:p>
      </dgm:t>
    </dgm:pt>
    <dgm:pt modelId="{86B7697D-DDDA-4FFB-A9E3-D71EB3AF07BE}" type="parTrans" cxnId="{8F44E762-93D4-46C3-BE5D-02E8C772EDF7}">
      <dgm:prSet/>
      <dgm:spPr/>
      <dgm:t>
        <a:bodyPr/>
        <a:lstStyle/>
        <a:p>
          <a:endParaRPr lang="es-PE"/>
        </a:p>
      </dgm:t>
    </dgm:pt>
    <dgm:pt modelId="{B866A30B-0E76-4A5A-9A15-3EB69BAEFDDD}" type="sibTrans" cxnId="{8F44E762-93D4-46C3-BE5D-02E8C772EDF7}">
      <dgm:prSet/>
      <dgm:spPr/>
      <dgm:t>
        <a:bodyPr/>
        <a:lstStyle/>
        <a:p>
          <a:endParaRPr lang="es-PE"/>
        </a:p>
      </dgm:t>
    </dgm:pt>
    <dgm:pt modelId="{2CC05A15-8A20-49CF-B53D-64429BEF8D60}">
      <dgm:prSet phldrT="[Texto]"/>
      <dgm:spPr/>
      <dgm:t>
        <a:bodyPr/>
        <a:lstStyle/>
        <a:p>
          <a:r>
            <a:rPr lang="es-PE" dirty="0" smtClean="0">
              <a:solidFill>
                <a:schemeClr val="tx1"/>
              </a:solidFill>
              <a:latin typeface="StagSans-Book"/>
            </a:rPr>
            <a:t>Qué estudiantes tienen mayores necesidades de aprendizaje.</a:t>
          </a:r>
          <a:endParaRPr lang="es-PE" dirty="0">
            <a:solidFill>
              <a:schemeClr val="tx1"/>
            </a:solidFill>
          </a:endParaRPr>
        </a:p>
      </dgm:t>
    </dgm:pt>
    <dgm:pt modelId="{E7357B10-D283-444F-AF96-88AD343EFBFE}" type="parTrans" cxnId="{554B51F2-D2FB-49EF-9F09-E7E900C080A7}">
      <dgm:prSet/>
      <dgm:spPr/>
      <dgm:t>
        <a:bodyPr/>
        <a:lstStyle/>
        <a:p>
          <a:endParaRPr lang="es-PE"/>
        </a:p>
      </dgm:t>
    </dgm:pt>
    <dgm:pt modelId="{6D3991EC-089B-425B-AE4C-FBA73241BBD0}" type="sibTrans" cxnId="{554B51F2-D2FB-49EF-9F09-E7E900C080A7}">
      <dgm:prSet/>
      <dgm:spPr/>
      <dgm:t>
        <a:bodyPr/>
        <a:lstStyle/>
        <a:p>
          <a:endParaRPr lang="es-PE"/>
        </a:p>
      </dgm:t>
    </dgm:pt>
    <dgm:pt modelId="{7E763538-A7E0-4F04-AA94-28E2DA003382}">
      <dgm:prSet phldrT="[Texto]"/>
      <dgm:spPr/>
      <dgm:t>
        <a:bodyPr/>
        <a:lstStyle/>
        <a:p>
          <a:r>
            <a:rPr lang="es-PE" dirty="0" smtClean="0">
              <a:solidFill>
                <a:schemeClr val="tx1"/>
              </a:solidFill>
              <a:latin typeface="StagSans-Book"/>
            </a:rPr>
            <a:t>Qué aprendizajes de las competencias evaluadas son más difíciles de lograr para el grupo de estudiantes.</a:t>
          </a:r>
          <a:endParaRPr lang="es-PE" dirty="0">
            <a:solidFill>
              <a:schemeClr val="tx1"/>
            </a:solidFill>
          </a:endParaRPr>
        </a:p>
      </dgm:t>
    </dgm:pt>
    <dgm:pt modelId="{F03F1E51-40B4-4A22-B891-171232D96ACE}" type="parTrans" cxnId="{020D9453-B97C-48B7-884A-9A434F6809E9}">
      <dgm:prSet/>
      <dgm:spPr/>
      <dgm:t>
        <a:bodyPr/>
        <a:lstStyle/>
        <a:p>
          <a:endParaRPr lang="es-PE"/>
        </a:p>
      </dgm:t>
    </dgm:pt>
    <dgm:pt modelId="{B4765A14-A63D-4BA3-8BED-6E3A9D1855F0}" type="sibTrans" cxnId="{020D9453-B97C-48B7-884A-9A434F6809E9}">
      <dgm:prSet/>
      <dgm:spPr/>
      <dgm:t>
        <a:bodyPr/>
        <a:lstStyle/>
        <a:p>
          <a:endParaRPr lang="es-PE"/>
        </a:p>
      </dgm:t>
    </dgm:pt>
    <dgm:pt modelId="{CDD17D43-7A4E-48CA-80B9-1266A173A52E}">
      <dgm:prSet/>
      <dgm:spPr/>
      <dgm:t>
        <a:bodyPr/>
        <a:lstStyle/>
        <a:p>
          <a:r>
            <a:rPr lang="es-PE" dirty="0" smtClean="0">
              <a:solidFill>
                <a:schemeClr val="tx1"/>
              </a:solidFill>
              <a:latin typeface="StagSans-Book"/>
            </a:rPr>
            <a:t>Qué aprendizajes de las competencias evaluadas aún no han sido logrados por los estudiantes y requieren ser reforzados.</a:t>
          </a:r>
          <a:endParaRPr lang="es-PE" dirty="0">
            <a:solidFill>
              <a:schemeClr val="tx1"/>
            </a:solidFill>
          </a:endParaRPr>
        </a:p>
      </dgm:t>
    </dgm:pt>
    <dgm:pt modelId="{CDCBEBB9-2228-42A9-B1CD-6951A988352E}" type="parTrans" cxnId="{B09D250D-47F8-4468-B0F4-4A45C3830E32}">
      <dgm:prSet/>
      <dgm:spPr/>
      <dgm:t>
        <a:bodyPr/>
        <a:lstStyle/>
        <a:p>
          <a:endParaRPr lang="es-PE"/>
        </a:p>
      </dgm:t>
    </dgm:pt>
    <dgm:pt modelId="{8679A02A-75B5-4337-BB8C-0F45FECE1AE5}" type="sibTrans" cxnId="{B09D250D-47F8-4468-B0F4-4A45C3830E32}">
      <dgm:prSet/>
      <dgm:spPr/>
      <dgm:t>
        <a:bodyPr/>
        <a:lstStyle/>
        <a:p>
          <a:endParaRPr lang="es-PE"/>
        </a:p>
      </dgm:t>
    </dgm:pt>
    <dgm:pt modelId="{F71D9D53-0381-4ABA-B71B-9B59A39389EA}" type="pres">
      <dgm:prSet presAssocID="{30B7F9EE-69B6-4E7F-8BA1-A1CEBF10C32E}" presName="Name0" presStyleCnt="0">
        <dgm:presLayoutVars>
          <dgm:chMax val="7"/>
          <dgm:chPref val="7"/>
          <dgm:dir/>
        </dgm:presLayoutVars>
      </dgm:prSet>
      <dgm:spPr/>
      <dgm:t>
        <a:bodyPr/>
        <a:lstStyle/>
        <a:p>
          <a:endParaRPr lang="es-PE"/>
        </a:p>
      </dgm:t>
    </dgm:pt>
    <dgm:pt modelId="{50033A9E-688C-4F46-9AE1-7B64BD67C982}" type="pres">
      <dgm:prSet presAssocID="{30B7F9EE-69B6-4E7F-8BA1-A1CEBF10C32E}" presName="Name1" presStyleCnt="0"/>
      <dgm:spPr/>
    </dgm:pt>
    <dgm:pt modelId="{D4E2A747-6B78-4A5F-B434-017933DB99CD}" type="pres">
      <dgm:prSet presAssocID="{30B7F9EE-69B6-4E7F-8BA1-A1CEBF10C32E}" presName="cycle" presStyleCnt="0"/>
      <dgm:spPr/>
    </dgm:pt>
    <dgm:pt modelId="{7C8AC3CF-8AD1-4683-8126-E8963ACA7214}" type="pres">
      <dgm:prSet presAssocID="{30B7F9EE-69B6-4E7F-8BA1-A1CEBF10C32E}" presName="srcNode" presStyleLbl="node1" presStyleIdx="0" presStyleCnt="4"/>
      <dgm:spPr/>
    </dgm:pt>
    <dgm:pt modelId="{C02B91E9-C7E3-4E69-98DC-CFF5813652E1}" type="pres">
      <dgm:prSet presAssocID="{30B7F9EE-69B6-4E7F-8BA1-A1CEBF10C32E}" presName="conn" presStyleLbl="parChTrans1D2" presStyleIdx="0" presStyleCnt="1"/>
      <dgm:spPr/>
      <dgm:t>
        <a:bodyPr/>
        <a:lstStyle/>
        <a:p>
          <a:endParaRPr lang="es-PE"/>
        </a:p>
      </dgm:t>
    </dgm:pt>
    <dgm:pt modelId="{DBFE4F0F-6DDB-4F7D-AD62-50B0E5079BA5}" type="pres">
      <dgm:prSet presAssocID="{30B7F9EE-69B6-4E7F-8BA1-A1CEBF10C32E}" presName="extraNode" presStyleLbl="node1" presStyleIdx="0" presStyleCnt="4"/>
      <dgm:spPr/>
    </dgm:pt>
    <dgm:pt modelId="{0AFDAC79-49F4-41B5-8FD8-A0448BABA3F1}" type="pres">
      <dgm:prSet presAssocID="{30B7F9EE-69B6-4E7F-8BA1-A1CEBF10C32E}" presName="dstNode" presStyleLbl="node1" presStyleIdx="0" presStyleCnt="4"/>
      <dgm:spPr/>
    </dgm:pt>
    <dgm:pt modelId="{74DC31AE-C125-4D56-9BDC-E323538FD115}" type="pres">
      <dgm:prSet presAssocID="{1EA1E87D-A2F0-43A6-866E-D59446F8317B}" presName="text_1" presStyleLbl="node1" presStyleIdx="0" presStyleCnt="4">
        <dgm:presLayoutVars>
          <dgm:bulletEnabled val="1"/>
        </dgm:presLayoutVars>
      </dgm:prSet>
      <dgm:spPr/>
      <dgm:t>
        <a:bodyPr/>
        <a:lstStyle/>
        <a:p>
          <a:endParaRPr lang="es-PE"/>
        </a:p>
      </dgm:t>
    </dgm:pt>
    <dgm:pt modelId="{8709243F-C4AC-4ED8-843C-B40E1A66E972}" type="pres">
      <dgm:prSet presAssocID="{1EA1E87D-A2F0-43A6-866E-D59446F8317B}" presName="accent_1" presStyleCnt="0"/>
      <dgm:spPr/>
    </dgm:pt>
    <dgm:pt modelId="{51C5D426-408D-47FC-A904-B5950DDEA204}" type="pres">
      <dgm:prSet presAssocID="{1EA1E87D-A2F0-43A6-866E-D59446F8317B}" presName="accentRepeatNode" presStyleLbl="solidFgAcc1" presStyleIdx="0" presStyleCnt="4"/>
      <dgm:spPr>
        <a:blipFill rotWithShape="0">
          <a:blip xmlns:r="http://schemas.openxmlformats.org/officeDocument/2006/relationships" r:embed="rId1"/>
          <a:stretch>
            <a:fillRect/>
          </a:stretch>
        </a:blipFill>
      </dgm:spPr>
    </dgm:pt>
    <dgm:pt modelId="{5292C291-9FAB-43BA-9FD0-4E3E2E6912A1}" type="pres">
      <dgm:prSet presAssocID="{CDD17D43-7A4E-48CA-80B9-1266A173A52E}" presName="text_2" presStyleLbl="node1" presStyleIdx="1" presStyleCnt="4">
        <dgm:presLayoutVars>
          <dgm:bulletEnabled val="1"/>
        </dgm:presLayoutVars>
      </dgm:prSet>
      <dgm:spPr/>
      <dgm:t>
        <a:bodyPr/>
        <a:lstStyle/>
        <a:p>
          <a:endParaRPr lang="es-PE"/>
        </a:p>
      </dgm:t>
    </dgm:pt>
    <dgm:pt modelId="{293D5748-96E2-4964-B009-AD5668E6D2B0}" type="pres">
      <dgm:prSet presAssocID="{CDD17D43-7A4E-48CA-80B9-1266A173A52E}" presName="accent_2" presStyleCnt="0"/>
      <dgm:spPr/>
    </dgm:pt>
    <dgm:pt modelId="{2BEBBD35-5E0A-4CD8-93AF-1369A2B3006D}" type="pres">
      <dgm:prSet presAssocID="{CDD17D43-7A4E-48CA-80B9-1266A173A52E}" presName="accentRepeatNode" presStyleLbl="solidFgAcc1" presStyleIdx="1" presStyleCnt="4"/>
      <dgm:spPr>
        <a:blipFill rotWithShape="0">
          <a:blip xmlns:r="http://schemas.openxmlformats.org/officeDocument/2006/relationships" r:embed="rId2"/>
          <a:stretch>
            <a:fillRect/>
          </a:stretch>
        </a:blipFill>
      </dgm:spPr>
    </dgm:pt>
    <dgm:pt modelId="{AB9AD315-ABCA-4AD8-AD38-D5ADD6539096}" type="pres">
      <dgm:prSet presAssocID="{2CC05A15-8A20-49CF-B53D-64429BEF8D60}" presName="text_3" presStyleLbl="node1" presStyleIdx="2" presStyleCnt="4">
        <dgm:presLayoutVars>
          <dgm:bulletEnabled val="1"/>
        </dgm:presLayoutVars>
      </dgm:prSet>
      <dgm:spPr/>
      <dgm:t>
        <a:bodyPr/>
        <a:lstStyle/>
        <a:p>
          <a:endParaRPr lang="es-PE"/>
        </a:p>
      </dgm:t>
    </dgm:pt>
    <dgm:pt modelId="{3D0F21ED-06AD-45B9-8684-8485BBADBFF3}" type="pres">
      <dgm:prSet presAssocID="{2CC05A15-8A20-49CF-B53D-64429BEF8D60}" presName="accent_3" presStyleCnt="0"/>
      <dgm:spPr/>
    </dgm:pt>
    <dgm:pt modelId="{BDF79E88-78BD-4313-8D23-47EFCBE0BDB4}" type="pres">
      <dgm:prSet presAssocID="{2CC05A15-8A20-49CF-B53D-64429BEF8D60}" presName="accentRepeatNode" presStyleLbl="solidFgAcc1" presStyleIdx="2" presStyleCnt="4"/>
      <dgm:spPr>
        <a:blipFill rotWithShape="0">
          <a:blip xmlns:r="http://schemas.openxmlformats.org/officeDocument/2006/relationships" r:embed="rId3"/>
          <a:stretch>
            <a:fillRect/>
          </a:stretch>
        </a:blipFill>
      </dgm:spPr>
    </dgm:pt>
    <dgm:pt modelId="{C1B8A6FD-889E-4BE7-9992-8439E9C6EFF5}" type="pres">
      <dgm:prSet presAssocID="{7E763538-A7E0-4F04-AA94-28E2DA003382}" presName="text_4" presStyleLbl="node1" presStyleIdx="3" presStyleCnt="4">
        <dgm:presLayoutVars>
          <dgm:bulletEnabled val="1"/>
        </dgm:presLayoutVars>
      </dgm:prSet>
      <dgm:spPr/>
      <dgm:t>
        <a:bodyPr/>
        <a:lstStyle/>
        <a:p>
          <a:endParaRPr lang="es-PE"/>
        </a:p>
      </dgm:t>
    </dgm:pt>
    <dgm:pt modelId="{89D1EBC8-618D-4FE2-97EB-B52E7073E6DD}" type="pres">
      <dgm:prSet presAssocID="{7E763538-A7E0-4F04-AA94-28E2DA003382}" presName="accent_4" presStyleCnt="0"/>
      <dgm:spPr/>
    </dgm:pt>
    <dgm:pt modelId="{3B57F48E-E324-4E54-A922-B1C8566BD247}" type="pres">
      <dgm:prSet presAssocID="{7E763538-A7E0-4F04-AA94-28E2DA003382}" presName="accentRepeatNode" presStyleLbl="solidFgAcc1" presStyleIdx="3" presStyleCnt="4"/>
      <dgm:spPr>
        <a:blipFill rotWithShape="0">
          <a:blip xmlns:r="http://schemas.openxmlformats.org/officeDocument/2006/relationships" r:embed="rId4"/>
          <a:stretch>
            <a:fillRect/>
          </a:stretch>
        </a:blipFill>
      </dgm:spPr>
    </dgm:pt>
  </dgm:ptLst>
  <dgm:cxnLst>
    <dgm:cxn modelId="{B09D250D-47F8-4468-B0F4-4A45C3830E32}" srcId="{30B7F9EE-69B6-4E7F-8BA1-A1CEBF10C32E}" destId="{CDD17D43-7A4E-48CA-80B9-1266A173A52E}" srcOrd="1" destOrd="0" parTransId="{CDCBEBB9-2228-42A9-B1CD-6951A988352E}" sibTransId="{8679A02A-75B5-4337-BB8C-0F45FECE1AE5}"/>
    <dgm:cxn modelId="{E86A8AF9-437E-4662-8076-58C4D8CE02C0}" type="presOf" srcId="{7E763538-A7E0-4F04-AA94-28E2DA003382}" destId="{C1B8A6FD-889E-4BE7-9992-8439E9C6EFF5}" srcOrd="0" destOrd="0" presId="urn:microsoft.com/office/officeart/2008/layout/VerticalCurvedList"/>
    <dgm:cxn modelId="{554B51F2-D2FB-49EF-9F09-E7E900C080A7}" srcId="{30B7F9EE-69B6-4E7F-8BA1-A1CEBF10C32E}" destId="{2CC05A15-8A20-49CF-B53D-64429BEF8D60}" srcOrd="2" destOrd="0" parTransId="{E7357B10-D283-444F-AF96-88AD343EFBFE}" sibTransId="{6D3991EC-089B-425B-AE4C-FBA73241BBD0}"/>
    <dgm:cxn modelId="{1AB61E30-2642-4F01-ACEF-B2BB9908D257}" type="presOf" srcId="{30B7F9EE-69B6-4E7F-8BA1-A1CEBF10C32E}" destId="{F71D9D53-0381-4ABA-B71B-9B59A39389EA}" srcOrd="0" destOrd="0" presId="urn:microsoft.com/office/officeart/2008/layout/VerticalCurvedList"/>
    <dgm:cxn modelId="{8F0E5ED3-F44A-4574-862A-F33A28D982B9}" type="presOf" srcId="{CDD17D43-7A4E-48CA-80B9-1266A173A52E}" destId="{5292C291-9FAB-43BA-9FD0-4E3E2E6912A1}" srcOrd="0" destOrd="0" presId="urn:microsoft.com/office/officeart/2008/layout/VerticalCurvedList"/>
    <dgm:cxn modelId="{8F44E762-93D4-46C3-BE5D-02E8C772EDF7}" srcId="{30B7F9EE-69B6-4E7F-8BA1-A1CEBF10C32E}" destId="{1EA1E87D-A2F0-43A6-866E-D59446F8317B}" srcOrd="0" destOrd="0" parTransId="{86B7697D-DDDA-4FFB-A9E3-D71EB3AF07BE}" sibTransId="{B866A30B-0E76-4A5A-9A15-3EB69BAEFDDD}"/>
    <dgm:cxn modelId="{4BB4A4D4-7422-474C-8199-91930A80C538}" type="presOf" srcId="{B866A30B-0E76-4A5A-9A15-3EB69BAEFDDD}" destId="{C02B91E9-C7E3-4E69-98DC-CFF5813652E1}" srcOrd="0" destOrd="0" presId="urn:microsoft.com/office/officeart/2008/layout/VerticalCurvedList"/>
    <dgm:cxn modelId="{5F65AFC8-CD85-41BE-909F-927AEA1996D4}" type="presOf" srcId="{2CC05A15-8A20-49CF-B53D-64429BEF8D60}" destId="{AB9AD315-ABCA-4AD8-AD38-D5ADD6539096}" srcOrd="0" destOrd="0" presId="urn:microsoft.com/office/officeart/2008/layout/VerticalCurvedList"/>
    <dgm:cxn modelId="{020D9453-B97C-48B7-884A-9A434F6809E9}" srcId="{30B7F9EE-69B6-4E7F-8BA1-A1CEBF10C32E}" destId="{7E763538-A7E0-4F04-AA94-28E2DA003382}" srcOrd="3" destOrd="0" parTransId="{F03F1E51-40B4-4A22-B891-171232D96ACE}" sibTransId="{B4765A14-A63D-4BA3-8BED-6E3A9D1855F0}"/>
    <dgm:cxn modelId="{96BCBAE8-9A40-4BBF-AE39-90362385E830}" type="presOf" srcId="{1EA1E87D-A2F0-43A6-866E-D59446F8317B}" destId="{74DC31AE-C125-4D56-9BDC-E323538FD115}" srcOrd="0" destOrd="0" presId="urn:microsoft.com/office/officeart/2008/layout/VerticalCurvedList"/>
    <dgm:cxn modelId="{6D219D72-B088-4753-82E2-2D4CEAF225C3}" type="presParOf" srcId="{F71D9D53-0381-4ABA-B71B-9B59A39389EA}" destId="{50033A9E-688C-4F46-9AE1-7B64BD67C982}" srcOrd="0" destOrd="0" presId="urn:microsoft.com/office/officeart/2008/layout/VerticalCurvedList"/>
    <dgm:cxn modelId="{C7F757B0-2936-4E22-BFB3-8AC83F323464}" type="presParOf" srcId="{50033A9E-688C-4F46-9AE1-7B64BD67C982}" destId="{D4E2A747-6B78-4A5F-B434-017933DB99CD}" srcOrd="0" destOrd="0" presId="urn:microsoft.com/office/officeart/2008/layout/VerticalCurvedList"/>
    <dgm:cxn modelId="{FB25EC6A-9200-4A66-9FE8-C7E03040121D}" type="presParOf" srcId="{D4E2A747-6B78-4A5F-B434-017933DB99CD}" destId="{7C8AC3CF-8AD1-4683-8126-E8963ACA7214}" srcOrd="0" destOrd="0" presId="urn:microsoft.com/office/officeart/2008/layout/VerticalCurvedList"/>
    <dgm:cxn modelId="{0EE62C0A-7465-459A-81DE-DD74AE725B65}" type="presParOf" srcId="{D4E2A747-6B78-4A5F-B434-017933DB99CD}" destId="{C02B91E9-C7E3-4E69-98DC-CFF5813652E1}" srcOrd="1" destOrd="0" presId="urn:microsoft.com/office/officeart/2008/layout/VerticalCurvedList"/>
    <dgm:cxn modelId="{A2210BEC-01F1-42EA-A259-B7FE56832A3B}" type="presParOf" srcId="{D4E2A747-6B78-4A5F-B434-017933DB99CD}" destId="{DBFE4F0F-6DDB-4F7D-AD62-50B0E5079BA5}" srcOrd="2" destOrd="0" presId="urn:microsoft.com/office/officeart/2008/layout/VerticalCurvedList"/>
    <dgm:cxn modelId="{333276E6-512B-4B16-899E-BE60C50AA5CB}" type="presParOf" srcId="{D4E2A747-6B78-4A5F-B434-017933DB99CD}" destId="{0AFDAC79-49F4-41B5-8FD8-A0448BABA3F1}" srcOrd="3" destOrd="0" presId="urn:microsoft.com/office/officeart/2008/layout/VerticalCurvedList"/>
    <dgm:cxn modelId="{AB3FF575-A541-44B4-9B46-EE03C993FCCE}" type="presParOf" srcId="{50033A9E-688C-4F46-9AE1-7B64BD67C982}" destId="{74DC31AE-C125-4D56-9BDC-E323538FD115}" srcOrd="1" destOrd="0" presId="urn:microsoft.com/office/officeart/2008/layout/VerticalCurvedList"/>
    <dgm:cxn modelId="{F2022A9C-2650-4B2B-9FDE-7838463DBC25}" type="presParOf" srcId="{50033A9E-688C-4F46-9AE1-7B64BD67C982}" destId="{8709243F-C4AC-4ED8-843C-B40E1A66E972}" srcOrd="2" destOrd="0" presId="urn:microsoft.com/office/officeart/2008/layout/VerticalCurvedList"/>
    <dgm:cxn modelId="{CCAE8A12-14F7-46E5-A8B0-5F95E2293C38}" type="presParOf" srcId="{8709243F-C4AC-4ED8-843C-B40E1A66E972}" destId="{51C5D426-408D-47FC-A904-B5950DDEA204}" srcOrd="0" destOrd="0" presId="urn:microsoft.com/office/officeart/2008/layout/VerticalCurvedList"/>
    <dgm:cxn modelId="{72D34ED6-EFC0-4D0E-A494-4D8DABA9273F}" type="presParOf" srcId="{50033A9E-688C-4F46-9AE1-7B64BD67C982}" destId="{5292C291-9FAB-43BA-9FD0-4E3E2E6912A1}" srcOrd="3" destOrd="0" presId="urn:microsoft.com/office/officeart/2008/layout/VerticalCurvedList"/>
    <dgm:cxn modelId="{27C45D00-2574-47E1-8005-AA2A0EFC5267}" type="presParOf" srcId="{50033A9E-688C-4F46-9AE1-7B64BD67C982}" destId="{293D5748-96E2-4964-B009-AD5668E6D2B0}" srcOrd="4" destOrd="0" presId="urn:microsoft.com/office/officeart/2008/layout/VerticalCurvedList"/>
    <dgm:cxn modelId="{BF230F0B-180E-48B1-BB62-7B741F8DA204}" type="presParOf" srcId="{293D5748-96E2-4964-B009-AD5668E6D2B0}" destId="{2BEBBD35-5E0A-4CD8-93AF-1369A2B3006D}" srcOrd="0" destOrd="0" presId="urn:microsoft.com/office/officeart/2008/layout/VerticalCurvedList"/>
    <dgm:cxn modelId="{9A368217-14C3-4A0A-8D1C-3E4A9D03C893}" type="presParOf" srcId="{50033A9E-688C-4F46-9AE1-7B64BD67C982}" destId="{AB9AD315-ABCA-4AD8-AD38-D5ADD6539096}" srcOrd="5" destOrd="0" presId="urn:microsoft.com/office/officeart/2008/layout/VerticalCurvedList"/>
    <dgm:cxn modelId="{CE3462E0-C3DF-4CD9-8729-6B9CF796B4A3}" type="presParOf" srcId="{50033A9E-688C-4F46-9AE1-7B64BD67C982}" destId="{3D0F21ED-06AD-45B9-8684-8485BBADBFF3}" srcOrd="6" destOrd="0" presId="urn:microsoft.com/office/officeart/2008/layout/VerticalCurvedList"/>
    <dgm:cxn modelId="{43FE6091-9E00-41D1-841E-C8F9742A60B5}" type="presParOf" srcId="{3D0F21ED-06AD-45B9-8684-8485BBADBFF3}" destId="{BDF79E88-78BD-4313-8D23-47EFCBE0BDB4}" srcOrd="0" destOrd="0" presId="urn:microsoft.com/office/officeart/2008/layout/VerticalCurvedList"/>
    <dgm:cxn modelId="{180ADF7D-FA78-4AD7-9AD3-28D5EA62E21E}" type="presParOf" srcId="{50033A9E-688C-4F46-9AE1-7B64BD67C982}" destId="{C1B8A6FD-889E-4BE7-9992-8439E9C6EFF5}" srcOrd="7" destOrd="0" presId="urn:microsoft.com/office/officeart/2008/layout/VerticalCurvedList"/>
    <dgm:cxn modelId="{714E8082-3FC5-46BA-969F-80A0C3C24B3B}" type="presParOf" srcId="{50033A9E-688C-4F46-9AE1-7B64BD67C982}" destId="{89D1EBC8-618D-4FE2-97EB-B52E7073E6DD}" srcOrd="8" destOrd="0" presId="urn:microsoft.com/office/officeart/2008/layout/VerticalCurvedList"/>
    <dgm:cxn modelId="{0F3ADB18-8FD6-4CFC-8797-3E93C183F264}" type="presParOf" srcId="{89D1EBC8-618D-4FE2-97EB-B52E7073E6DD}" destId="{3B57F48E-E324-4E54-A922-B1C8566BD24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B91E9-C7E3-4E69-98DC-CFF5813652E1}">
      <dsp:nvSpPr>
        <dsp:cNvPr id="0" name=""/>
        <dsp:cNvSpPr/>
      </dsp:nvSpPr>
      <dsp:spPr>
        <a:xfrm>
          <a:off x="-4536860" y="-695670"/>
          <a:ext cx="5404539" cy="5404539"/>
        </a:xfrm>
        <a:prstGeom prst="blockArc">
          <a:avLst>
            <a:gd name="adj1" fmla="val 18900000"/>
            <a:gd name="adj2" fmla="val 2700000"/>
            <a:gd name="adj3" fmla="val 4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DC31AE-C125-4D56-9BDC-E323538FD115}">
      <dsp:nvSpPr>
        <dsp:cNvPr id="0" name=""/>
        <dsp:cNvSpPr/>
      </dsp:nvSpPr>
      <dsp:spPr>
        <a:xfrm>
          <a:off x="454489" y="308534"/>
          <a:ext cx="10446993" cy="6173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8260" rIns="48260" bIns="48260" numCol="1" spcCol="1270" anchor="ctr" anchorCtr="0">
          <a:noAutofit/>
        </a:bodyPr>
        <a:lstStyle/>
        <a:p>
          <a:pPr lvl="0" algn="l" defTabSz="844550">
            <a:lnSpc>
              <a:spcPct val="90000"/>
            </a:lnSpc>
            <a:spcBef>
              <a:spcPct val="0"/>
            </a:spcBef>
            <a:spcAft>
              <a:spcPct val="35000"/>
            </a:spcAft>
          </a:pPr>
          <a:r>
            <a:rPr lang="es-PE" sz="1900" kern="1200" dirty="0" smtClean="0">
              <a:solidFill>
                <a:schemeClr val="tx1"/>
              </a:solidFill>
              <a:latin typeface="StagSans-Book"/>
            </a:rPr>
            <a:t>Qué aprendizajes ha logrado desarrollar cada uno de sus estudiantes en las competencias evaluadas respecto al grado anterior al que se encuentran cursando.</a:t>
          </a:r>
          <a:endParaRPr lang="es-PE" sz="1900" kern="1200" dirty="0">
            <a:solidFill>
              <a:schemeClr val="tx1"/>
            </a:solidFill>
          </a:endParaRPr>
        </a:p>
      </dsp:txBody>
      <dsp:txXfrm>
        <a:off x="454489" y="308534"/>
        <a:ext cx="10446993" cy="617390"/>
      </dsp:txXfrm>
    </dsp:sp>
    <dsp:sp modelId="{51C5D426-408D-47FC-A904-B5950DDEA204}">
      <dsp:nvSpPr>
        <dsp:cNvPr id="0" name=""/>
        <dsp:cNvSpPr/>
      </dsp:nvSpPr>
      <dsp:spPr>
        <a:xfrm>
          <a:off x="68620" y="231360"/>
          <a:ext cx="771738" cy="771738"/>
        </a:xfrm>
        <a:prstGeom prst="ellipse">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92C291-9FAB-43BA-9FD0-4E3E2E6912A1}">
      <dsp:nvSpPr>
        <dsp:cNvPr id="0" name=""/>
        <dsp:cNvSpPr/>
      </dsp:nvSpPr>
      <dsp:spPr>
        <a:xfrm>
          <a:off x="808453" y="1234781"/>
          <a:ext cx="10093029" cy="6173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8260" rIns="48260" bIns="48260" numCol="1" spcCol="1270" anchor="ctr" anchorCtr="0">
          <a:noAutofit/>
        </a:bodyPr>
        <a:lstStyle/>
        <a:p>
          <a:pPr lvl="0" algn="l" defTabSz="844550">
            <a:lnSpc>
              <a:spcPct val="90000"/>
            </a:lnSpc>
            <a:spcBef>
              <a:spcPct val="0"/>
            </a:spcBef>
            <a:spcAft>
              <a:spcPct val="35000"/>
            </a:spcAft>
          </a:pPr>
          <a:r>
            <a:rPr lang="es-PE" sz="1900" kern="1200" dirty="0" smtClean="0">
              <a:solidFill>
                <a:schemeClr val="tx1"/>
              </a:solidFill>
              <a:latin typeface="StagSans-Book"/>
            </a:rPr>
            <a:t>Qué aprendizajes de las competencias evaluadas aún no han sido logrados por los estudiantes y requieren ser reforzados.</a:t>
          </a:r>
          <a:endParaRPr lang="es-PE" sz="1900" kern="1200" dirty="0">
            <a:solidFill>
              <a:schemeClr val="tx1"/>
            </a:solidFill>
          </a:endParaRPr>
        </a:p>
      </dsp:txBody>
      <dsp:txXfrm>
        <a:off x="808453" y="1234781"/>
        <a:ext cx="10093029" cy="617390"/>
      </dsp:txXfrm>
    </dsp:sp>
    <dsp:sp modelId="{2BEBBD35-5E0A-4CD8-93AF-1369A2B3006D}">
      <dsp:nvSpPr>
        <dsp:cNvPr id="0" name=""/>
        <dsp:cNvSpPr/>
      </dsp:nvSpPr>
      <dsp:spPr>
        <a:xfrm>
          <a:off x="422584" y="1157607"/>
          <a:ext cx="771738" cy="771738"/>
        </a:xfrm>
        <a:prstGeom prst="ellipse">
          <a:avLst/>
        </a:prstGeom>
        <a:blipFill rotWithShape="0">
          <a:blip xmlns:r="http://schemas.openxmlformats.org/officeDocument/2006/relationships" r:embed="rId2"/>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9AD315-ABCA-4AD8-AD38-D5ADD6539096}">
      <dsp:nvSpPr>
        <dsp:cNvPr id="0" name=""/>
        <dsp:cNvSpPr/>
      </dsp:nvSpPr>
      <dsp:spPr>
        <a:xfrm>
          <a:off x="808453" y="2161027"/>
          <a:ext cx="10093029" cy="6173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8260" rIns="48260" bIns="48260" numCol="1" spcCol="1270" anchor="ctr" anchorCtr="0">
          <a:noAutofit/>
        </a:bodyPr>
        <a:lstStyle/>
        <a:p>
          <a:pPr lvl="0" algn="l" defTabSz="844550">
            <a:lnSpc>
              <a:spcPct val="90000"/>
            </a:lnSpc>
            <a:spcBef>
              <a:spcPct val="0"/>
            </a:spcBef>
            <a:spcAft>
              <a:spcPct val="35000"/>
            </a:spcAft>
          </a:pPr>
          <a:r>
            <a:rPr lang="es-PE" sz="1900" kern="1200" dirty="0" smtClean="0">
              <a:solidFill>
                <a:schemeClr val="tx1"/>
              </a:solidFill>
              <a:latin typeface="StagSans-Book"/>
            </a:rPr>
            <a:t>Qué estudiantes tienen mayores necesidades de aprendizaje.</a:t>
          </a:r>
          <a:endParaRPr lang="es-PE" sz="1900" kern="1200" dirty="0">
            <a:solidFill>
              <a:schemeClr val="tx1"/>
            </a:solidFill>
          </a:endParaRPr>
        </a:p>
      </dsp:txBody>
      <dsp:txXfrm>
        <a:off x="808453" y="2161027"/>
        <a:ext cx="10093029" cy="617390"/>
      </dsp:txXfrm>
    </dsp:sp>
    <dsp:sp modelId="{BDF79E88-78BD-4313-8D23-47EFCBE0BDB4}">
      <dsp:nvSpPr>
        <dsp:cNvPr id="0" name=""/>
        <dsp:cNvSpPr/>
      </dsp:nvSpPr>
      <dsp:spPr>
        <a:xfrm>
          <a:off x="422584" y="2083853"/>
          <a:ext cx="771738" cy="771738"/>
        </a:xfrm>
        <a:prstGeom prst="ellipse">
          <a:avLst/>
        </a:prstGeom>
        <a:blipFill rotWithShape="0">
          <a:blip xmlns:r="http://schemas.openxmlformats.org/officeDocument/2006/relationships" r:embed="rId3"/>
          <a:stretch>
            <a:fillRect/>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8A6FD-889E-4BE7-9992-8439E9C6EFF5}">
      <dsp:nvSpPr>
        <dsp:cNvPr id="0" name=""/>
        <dsp:cNvSpPr/>
      </dsp:nvSpPr>
      <dsp:spPr>
        <a:xfrm>
          <a:off x="454489" y="3087273"/>
          <a:ext cx="10446993" cy="6173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0054" tIns="48260" rIns="48260" bIns="48260" numCol="1" spcCol="1270" anchor="ctr" anchorCtr="0">
          <a:noAutofit/>
        </a:bodyPr>
        <a:lstStyle/>
        <a:p>
          <a:pPr lvl="0" algn="l" defTabSz="844550">
            <a:lnSpc>
              <a:spcPct val="90000"/>
            </a:lnSpc>
            <a:spcBef>
              <a:spcPct val="0"/>
            </a:spcBef>
            <a:spcAft>
              <a:spcPct val="35000"/>
            </a:spcAft>
          </a:pPr>
          <a:r>
            <a:rPr lang="es-PE" sz="1900" kern="1200" dirty="0" smtClean="0">
              <a:solidFill>
                <a:schemeClr val="tx1"/>
              </a:solidFill>
              <a:latin typeface="StagSans-Book"/>
            </a:rPr>
            <a:t>Qué aprendizajes de las competencias evaluadas son más difíciles de lograr para el grupo de estudiantes.</a:t>
          </a:r>
          <a:endParaRPr lang="es-PE" sz="1900" kern="1200" dirty="0">
            <a:solidFill>
              <a:schemeClr val="tx1"/>
            </a:solidFill>
          </a:endParaRPr>
        </a:p>
      </dsp:txBody>
      <dsp:txXfrm>
        <a:off x="454489" y="3087273"/>
        <a:ext cx="10446993" cy="617390"/>
      </dsp:txXfrm>
    </dsp:sp>
    <dsp:sp modelId="{3B57F48E-E324-4E54-A922-B1C8566BD247}">
      <dsp:nvSpPr>
        <dsp:cNvPr id="0" name=""/>
        <dsp:cNvSpPr/>
      </dsp:nvSpPr>
      <dsp:spPr>
        <a:xfrm>
          <a:off x="68620" y="3010099"/>
          <a:ext cx="771738" cy="771738"/>
        </a:xfrm>
        <a:prstGeom prst="ellipse">
          <a:avLst/>
        </a:prstGeom>
        <a:blipFill rotWithShape="0">
          <a:blip xmlns:r="http://schemas.openxmlformats.org/officeDocument/2006/relationships" r:embed="rId4"/>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E1E06-E43E-40A4-A0E4-ECF1D35E5612}" type="datetimeFigureOut">
              <a:rPr lang="es-PE" smtClean="0"/>
              <a:pPr/>
              <a:t>25/07/2021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FDD5D-339D-4614-9696-73BE5484439B}" type="slidenum">
              <a:rPr lang="es-PE" smtClean="0"/>
              <a:pPr/>
              <a:t>‹Nº›</a:t>
            </a:fld>
            <a:endParaRPr lang="es-PE"/>
          </a:p>
        </p:txBody>
      </p:sp>
    </p:spTree>
    <p:extLst>
      <p:ext uri="{BB962C8B-B14F-4D97-AF65-F5344CB8AC3E}">
        <p14:creationId xmlns:p14="http://schemas.microsoft.com/office/powerpoint/2010/main" val="369726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0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550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62824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276188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162313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52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579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3267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2644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876261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404345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18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91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1309301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738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4927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804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1999" cy="6861858"/>
          </a:xfrm>
          <a:prstGeom prst="rect">
            <a:avLst/>
          </a:prstGeom>
        </p:spPr>
      </p:pic>
      <p:sp>
        <p:nvSpPr>
          <p:cNvPr id="2" name="Título 1"/>
          <p:cNvSpPr>
            <a:spLocks noGrp="1"/>
          </p:cNvSpPr>
          <p:nvPr>
            <p:ph type="title"/>
          </p:nvPr>
        </p:nvSpPr>
        <p:spPr>
          <a:xfrm>
            <a:off x="243840" y="151959"/>
            <a:ext cx="10515600" cy="424692"/>
          </a:xfrm>
        </p:spPr>
        <p:txBody>
          <a:bodyPr>
            <a:noAutofit/>
          </a:bodyPr>
          <a:lstStyle>
            <a:lvl1pPr>
              <a:defRPr sz="2800">
                <a:solidFill>
                  <a:schemeClr val="tx1">
                    <a:lumMod val="65000"/>
                    <a:lumOff val="35000"/>
                  </a:schemeClr>
                </a:solidFill>
                <a:latin typeface="Calibri "/>
              </a:defRPr>
            </a:lvl1pPr>
          </a:lstStyle>
          <a:p>
            <a:r>
              <a:rPr lang="es-ES" dirty="0"/>
              <a:t>Haga clic para modificar el estilo de título del patrón</a:t>
            </a:r>
            <a:endParaRPr lang="es-PE" dirty="0"/>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21190" y="82964"/>
            <a:ext cx="2415499" cy="526176"/>
          </a:xfrm>
          <a:prstGeom prst="rect">
            <a:avLst/>
          </a:prstGeom>
        </p:spPr>
      </p:pic>
    </p:spTree>
    <p:extLst>
      <p:ext uri="{BB962C8B-B14F-4D97-AF65-F5344CB8AC3E}">
        <p14:creationId xmlns:p14="http://schemas.microsoft.com/office/powerpoint/2010/main" val="2468901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3" name="Imagen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6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n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521825" y="82550"/>
            <a:ext cx="2414588"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ítulo 1"/>
          <p:cNvSpPr>
            <a:spLocks noGrp="1"/>
          </p:cNvSpPr>
          <p:nvPr>
            <p:ph type="title"/>
          </p:nvPr>
        </p:nvSpPr>
        <p:spPr>
          <a:xfrm>
            <a:off x="243840" y="151959"/>
            <a:ext cx="10515600" cy="424692"/>
          </a:xfrm>
          <a:prstGeom prst="rect">
            <a:avLst/>
          </a:prstGeom>
        </p:spPr>
        <p:txBody>
          <a:bodyPr>
            <a:noAutofit/>
          </a:bodyPr>
          <a:lstStyle>
            <a:lvl1pPr>
              <a:defRPr sz="2800">
                <a:solidFill>
                  <a:schemeClr val="tx1">
                    <a:lumMod val="65000"/>
                    <a:lumOff val="35000"/>
                  </a:schemeClr>
                </a:solidFill>
                <a:latin typeface="Calibri "/>
              </a:defRPr>
            </a:lvl1pPr>
          </a:lstStyle>
          <a:p>
            <a:r>
              <a:rPr lang="es-ES" dirty="0"/>
              <a:t>Haga clic para modificar el estilo de título del patrón</a:t>
            </a:r>
            <a:endParaRPr lang="es-PE" dirty="0"/>
          </a:p>
        </p:txBody>
      </p:sp>
    </p:spTree>
    <p:extLst>
      <p:ext uri="{BB962C8B-B14F-4D97-AF65-F5344CB8AC3E}">
        <p14:creationId xmlns:p14="http://schemas.microsoft.com/office/powerpoint/2010/main" val="38538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89715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344963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242580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192633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249109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238483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44306C4-008E-4875-8D47-ECB5124AD51C}" type="datetimeFigureOut">
              <a:rPr lang="es-PE" smtClean="0"/>
              <a:pPr/>
              <a:t>25/07/2021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BACEBCE7-2CF9-4119-B67B-1847E7CEC862}" type="slidenum">
              <a:rPr lang="es-PE" smtClean="0"/>
              <a:pPr/>
              <a:t>‹Nº›</a:t>
            </a:fld>
            <a:endParaRPr lang="es-PE"/>
          </a:p>
        </p:txBody>
      </p:sp>
    </p:spTree>
    <p:extLst>
      <p:ext uri="{BB962C8B-B14F-4D97-AF65-F5344CB8AC3E}">
        <p14:creationId xmlns:p14="http://schemas.microsoft.com/office/powerpoint/2010/main" val="26854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6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306C4-008E-4875-8D47-ECB5124AD51C}" type="datetimeFigureOut">
              <a:rPr lang="es-PE" smtClean="0"/>
              <a:pPr/>
              <a:t>25/07/2021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EBCE7-2CF9-4119-B67B-1847E7CEC862}" type="slidenum">
              <a:rPr lang="es-PE" smtClean="0"/>
              <a:pPr/>
              <a:t>‹Nº›</a:t>
            </a:fld>
            <a:endParaRPr lang="es-PE"/>
          </a:p>
        </p:txBody>
      </p:sp>
    </p:spTree>
    <p:extLst>
      <p:ext uri="{BB962C8B-B14F-4D97-AF65-F5344CB8AC3E}">
        <p14:creationId xmlns:p14="http://schemas.microsoft.com/office/powerpoint/2010/main" val="3521847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8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BD265D-5423-4859-BFCF-BB05CE0BDEA4}" type="datetimeFigureOut">
              <a:rPr kumimoji="0" lang="es-PE" sz="11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25/07/2021</a:t>
            </a:fld>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a:ln>
                <a:noFill/>
              </a:ln>
              <a:solidFill>
                <a:prstClr val="black">
                  <a:lumMod val="65000"/>
                  <a:lumOff val="3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18B825-608A-4C0C-AD22-A07DE7199227}" type="slidenum">
              <a:rPr kumimoji="0" lang="es-PE"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PE"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49811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jamboard.google.com/d/1xMbRIBPD5v-_cijnfaOZt7hnJsQQvGuyiSC2WbL3EU8/edit?usp=shari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5" name="CuadroTexto 2">
            <a:extLst>
              <a:ext uri="{FF2B5EF4-FFF2-40B4-BE49-F238E27FC236}">
                <a16:creationId xmlns:a16="http://schemas.microsoft.com/office/drawing/2014/main" id="{8E484DF9-D63E-4961-8624-3E617C0A952A}"/>
              </a:ext>
            </a:extLst>
          </p:cNvPr>
          <p:cNvSpPr txBox="1"/>
          <p:nvPr/>
        </p:nvSpPr>
        <p:spPr>
          <a:xfrm>
            <a:off x="905243" y="2157586"/>
            <a:ext cx="2078960" cy="507831"/>
          </a:xfrm>
          <a:prstGeom prst="rect">
            <a:avLst/>
          </a:prstGeom>
          <a:noFill/>
        </p:spPr>
        <p:txBody>
          <a:bodyPr wrap="square" rtlCol="0">
            <a:spAutoFit/>
          </a:bodyPr>
          <a:lstStyle/>
          <a:p>
            <a:pPr algn="ctr"/>
            <a:r>
              <a:rPr lang="es-ES" sz="1350" b="1" dirty="0">
                <a:ea typeface="Tahoma" panose="020B0604030504040204" pitchFamily="34" charset="0"/>
                <a:cs typeface="Times New Roman" panose="02020603050405020304" pitchFamily="18" charset="0"/>
              </a:rPr>
              <a:t>GOBIERNO REGIONAL </a:t>
            </a:r>
          </a:p>
          <a:p>
            <a:pPr algn="ctr"/>
            <a:r>
              <a:rPr lang="es-ES" sz="1350" b="1" dirty="0">
                <a:ea typeface="Tahoma" panose="020B0604030504040204" pitchFamily="34" charset="0"/>
                <a:cs typeface="Times New Roman" panose="02020603050405020304" pitchFamily="18" charset="0"/>
              </a:rPr>
              <a:t>DE </a:t>
            </a:r>
            <a:r>
              <a:rPr lang="es-ES" sz="1350" b="1" dirty="0" smtClean="0">
                <a:ea typeface="Tahoma" panose="020B0604030504040204" pitchFamily="34" charset="0"/>
                <a:cs typeface="Times New Roman" panose="02020603050405020304" pitchFamily="18" charset="0"/>
              </a:rPr>
              <a:t>AYACUCHO</a:t>
            </a:r>
          </a:p>
        </p:txBody>
      </p:sp>
      <p:pic>
        <p:nvPicPr>
          <p:cNvPr id="16" name="Imagen 1" descr="http://upload.wikimedia.org/wikipedia/en/d/d6/Logo_Ayacucho_Region_in_Peru.png">
            <a:extLst>
              <a:ext uri="{FF2B5EF4-FFF2-40B4-BE49-F238E27FC236}">
                <a16:creationId xmlns:a16="http://schemas.microsoft.com/office/drawing/2014/main" id="{079699C9-40BE-4CE3-AB73-0F31572438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790" y="976582"/>
            <a:ext cx="974810" cy="1069033"/>
          </a:xfrm>
          <a:prstGeom prst="rect">
            <a:avLst/>
          </a:prstGeom>
          <a:noFill/>
          <a:ln>
            <a:noFill/>
          </a:ln>
        </p:spPr>
      </p:pic>
      <p:pic>
        <p:nvPicPr>
          <p:cNvPr id="17" name="Imagen 4">
            <a:extLst>
              <a:ext uri="{FF2B5EF4-FFF2-40B4-BE49-F238E27FC236}">
                <a16:creationId xmlns:a16="http://schemas.microsoft.com/office/drawing/2014/main" id="{3D33E486-BF66-4B23-98E3-284F85979E7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9285" t="6249" r="5673" b="64972"/>
          <a:stretch/>
        </p:blipFill>
        <p:spPr>
          <a:xfrm>
            <a:off x="1374219" y="3111962"/>
            <a:ext cx="874509" cy="1056689"/>
          </a:xfrm>
          <a:prstGeom prst="rect">
            <a:avLst/>
          </a:prstGeom>
        </p:spPr>
      </p:pic>
      <p:sp>
        <p:nvSpPr>
          <p:cNvPr id="18" name="CuadroTexto 2">
            <a:extLst>
              <a:ext uri="{FF2B5EF4-FFF2-40B4-BE49-F238E27FC236}">
                <a16:creationId xmlns:a16="http://schemas.microsoft.com/office/drawing/2014/main" id="{76F26EA6-D528-4A35-8268-BA58A9DD6785}"/>
              </a:ext>
            </a:extLst>
          </p:cNvPr>
          <p:cNvSpPr txBox="1"/>
          <p:nvPr/>
        </p:nvSpPr>
        <p:spPr>
          <a:xfrm>
            <a:off x="638746" y="4280622"/>
            <a:ext cx="2345457" cy="577081"/>
          </a:xfrm>
          <a:prstGeom prst="rect">
            <a:avLst/>
          </a:prstGeom>
          <a:noFill/>
        </p:spPr>
        <p:txBody>
          <a:bodyPr wrap="square" rtlCol="0">
            <a:spAutoFit/>
          </a:bodyPr>
          <a:lstStyle/>
          <a:p>
            <a:pPr algn="ctr"/>
            <a:r>
              <a:rPr lang="es-ES" sz="1050" b="1" dirty="0">
                <a:latin typeface="Arial" panose="020B0604020202020204" pitchFamily="34" charset="0"/>
                <a:ea typeface="Tahoma" panose="020B0604030504040204" pitchFamily="34" charset="0"/>
                <a:cs typeface="Arial" panose="020B0604020202020204" pitchFamily="34" charset="0"/>
              </a:rPr>
              <a:t>DIRECCIÓN REGIONAL DE </a:t>
            </a:r>
          </a:p>
          <a:p>
            <a:pPr algn="ctr"/>
            <a:r>
              <a:rPr lang="es-ES" sz="1050" b="1" dirty="0">
                <a:latin typeface="Arial" panose="020B0604020202020204" pitchFamily="34" charset="0"/>
                <a:ea typeface="Tahoma" panose="020B0604030504040204" pitchFamily="34" charset="0"/>
                <a:cs typeface="Arial" panose="020B0604020202020204" pitchFamily="34" charset="0"/>
              </a:rPr>
              <a:t>EDUCACIÓN DE AYACUCHO</a:t>
            </a:r>
          </a:p>
          <a:p>
            <a:pPr algn="ctr"/>
            <a:r>
              <a:rPr lang="es-ES" sz="1050" b="1" dirty="0">
                <a:latin typeface="Arial Narrow" pitchFamily="34" charset="0"/>
                <a:ea typeface="Tahoma" panose="020B0604030504040204" pitchFamily="34" charset="0"/>
                <a:cs typeface="Times New Roman" panose="02020603050405020304" pitchFamily="18" charset="0"/>
              </a:rPr>
              <a:t>DIRECCIÓN DE GESTIÓN PEDAGÓGICA</a:t>
            </a:r>
            <a:endParaRPr lang="es-PE" sz="1050" b="1" dirty="0">
              <a:latin typeface="Arial Narrow" pitchFamily="34" charset="0"/>
              <a:ea typeface="Tahoma" panose="020B0604030504040204" pitchFamily="34" charset="0"/>
              <a:cs typeface="Times New Roman" panose="02020603050405020304" pitchFamily="18" charset="0"/>
            </a:endParaRPr>
          </a:p>
        </p:txBody>
      </p:sp>
      <p:sp>
        <p:nvSpPr>
          <p:cNvPr id="20" name="4 CuadroTexto">
            <a:extLst>
              <a:ext uri="{FF2B5EF4-FFF2-40B4-BE49-F238E27FC236}">
                <a16:creationId xmlns:a16="http://schemas.microsoft.com/office/drawing/2014/main" id="{4DA1781C-6690-48D7-8729-1A5E0C96DB4B}"/>
              </a:ext>
            </a:extLst>
          </p:cNvPr>
          <p:cNvSpPr txBox="1"/>
          <p:nvPr/>
        </p:nvSpPr>
        <p:spPr>
          <a:xfrm>
            <a:off x="3475446" y="750761"/>
            <a:ext cx="7192040" cy="4685129"/>
          </a:xfrm>
          <a:prstGeom prst="rect">
            <a:avLst/>
          </a:prstGeom>
          <a:noFill/>
        </p:spPr>
        <p:txBody>
          <a:bodyPr wrap="square" rtlCol="0">
            <a:spAutoFit/>
          </a:bodyPr>
          <a:lstStyle/>
          <a:p>
            <a:pPr algn="ctr">
              <a:lnSpc>
                <a:spcPct val="107000"/>
              </a:lnSpc>
              <a:spcAft>
                <a:spcPts val="800"/>
              </a:spcAft>
            </a:pPr>
            <a:r>
              <a:rPr lang="es-PE" sz="5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Análisis </a:t>
            </a:r>
            <a:r>
              <a:rPr lang="es-PE" sz="5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pedagógico de los resultados del Kit de evaluación </a:t>
            </a:r>
            <a:endParaRPr lang="es-PE" sz="5400" b="1"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PE" sz="5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Matemática</a:t>
            </a:r>
            <a:endParaRPr lang="es-PE" sz="54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5400" b="1" dirty="0" smtClean="0">
                <a:solidFill>
                  <a:srgbClr val="FF0000"/>
                </a:solidFill>
                <a:effectLst>
                  <a:outerShdw blurRad="38100" dist="38100" dir="2700000" algn="tl">
                    <a:srgbClr val="000000">
                      <a:alpha val="43137"/>
                    </a:srgbClr>
                  </a:outerShdw>
                </a:effectLst>
              </a:rPr>
              <a:t>Julio -2021 </a:t>
            </a:r>
            <a:endParaRPr lang="es-PE" sz="5400" b="1" dirty="0">
              <a:ln w="0"/>
              <a:solidFill>
                <a:srgbClr val="FF0000"/>
              </a:solidFill>
              <a:effectLst>
                <a:outerShdw blurRad="38100" dist="38100" dir="2700000" algn="tl">
                  <a:srgbClr val="000000">
                    <a:alpha val="43137"/>
                  </a:srgbClr>
                </a:outerShdw>
              </a:effectLst>
            </a:endParaRPr>
          </a:p>
        </p:txBody>
      </p:sp>
      <p:cxnSp>
        <p:nvCxnSpPr>
          <p:cNvPr id="30" name="Conector recto 29"/>
          <p:cNvCxnSpPr/>
          <p:nvPr/>
        </p:nvCxnSpPr>
        <p:spPr>
          <a:xfrm flipH="1">
            <a:off x="3076863" y="1191615"/>
            <a:ext cx="2982" cy="424799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813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48360775"/>
              </p:ext>
            </p:extLst>
          </p:nvPr>
        </p:nvGraphicFramePr>
        <p:xfrm>
          <a:off x="76200" y="21539"/>
          <a:ext cx="12006943" cy="5935347"/>
        </p:xfrm>
        <a:graphic>
          <a:graphicData uri="http://schemas.openxmlformats.org/drawingml/2006/table">
            <a:tbl>
              <a:tblPr firstRow="1" firstCol="1" bandRow="1"/>
              <a:tblGrid>
                <a:gridCol w="610258">
                  <a:extLst>
                    <a:ext uri="{9D8B030D-6E8A-4147-A177-3AD203B41FA5}">
                      <a16:colId xmlns:a16="http://schemas.microsoft.com/office/drawing/2014/main" val="20000"/>
                    </a:ext>
                  </a:extLst>
                </a:gridCol>
                <a:gridCol w="2011426">
                  <a:extLst>
                    <a:ext uri="{9D8B030D-6E8A-4147-A177-3AD203B41FA5}">
                      <a16:colId xmlns:a16="http://schemas.microsoft.com/office/drawing/2014/main" val="20001"/>
                    </a:ext>
                  </a:extLst>
                </a:gridCol>
                <a:gridCol w="6242034">
                  <a:extLst>
                    <a:ext uri="{9D8B030D-6E8A-4147-A177-3AD203B41FA5}">
                      <a16:colId xmlns:a16="http://schemas.microsoft.com/office/drawing/2014/main" val="20002"/>
                    </a:ext>
                  </a:extLst>
                </a:gridCol>
                <a:gridCol w="2689691">
                  <a:extLst>
                    <a:ext uri="{9D8B030D-6E8A-4147-A177-3AD203B41FA5}">
                      <a16:colId xmlns:a16="http://schemas.microsoft.com/office/drawing/2014/main" val="20003"/>
                    </a:ext>
                  </a:extLst>
                </a:gridCol>
                <a:gridCol w="453534">
                  <a:extLst>
                    <a:ext uri="{9D8B030D-6E8A-4147-A177-3AD203B41FA5}">
                      <a16:colId xmlns:a16="http://schemas.microsoft.com/office/drawing/2014/main" val="20004"/>
                    </a:ext>
                  </a:extLst>
                </a:gridCol>
              </a:tblGrid>
              <a:tr h="448509">
                <a:tc>
                  <a:txBody>
                    <a:bodyPr/>
                    <a:lstStyle/>
                    <a:p>
                      <a:pPr marL="0" indent="0" algn="ctr">
                        <a:lnSpc>
                          <a:spcPct val="107000"/>
                        </a:lnSpc>
                        <a:spcAft>
                          <a:spcPts val="0"/>
                        </a:spcAft>
                      </a:pPr>
                      <a:r>
                        <a:rPr lang="es-PE" sz="1400" b="1" dirty="0" smtClean="0">
                          <a:effectLst/>
                          <a:latin typeface="Calibri" panose="020F0502020204030204" pitchFamily="34" charset="0"/>
                          <a:ea typeface="Calibri" panose="020F0502020204030204" pitchFamily="34" charset="0"/>
                          <a:cs typeface="Calibri" panose="020F0502020204030204" pitchFamily="34" charset="0"/>
                        </a:rPr>
                        <a:t>Pregunta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Capacidad</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Desempeño del CNEB</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Ciclo IV – 3er grado de primaria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Desempeño precisado</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Clave</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569783">
                <a:tc>
                  <a:txBody>
                    <a:bodyPr/>
                    <a:lstStyle/>
                    <a:p>
                      <a:pPr marL="0" indent="0" algn="ctr">
                        <a:lnSpc>
                          <a:spcPct val="107000"/>
                        </a:lnSpc>
                        <a:spcAft>
                          <a:spcPts val="0"/>
                        </a:spcAft>
                        <a:tabLst/>
                      </a:pPr>
                      <a:r>
                        <a:rPr lang="es-PE" sz="1400" dirty="0">
                          <a:effectLst/>
                          <a:latin typeface="Calibri" panose="020F0502020204030204" pitchFamily="34" charset="0"/>
                          <a:ea typeface="Calibri" panose="020F0502020204030204" pitchFamily="34" charset="0"/>
                          <a:cs typeface="Calibri" panose="020F0502020204030204" pitchFamily="34" charset="0"/>
                        </a:rPr>
                        <a:t>1</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Usa estrategias y Procedimientos de estimación y cálculo.</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tabLst>
                          <a:tab pos="93663" algn="l"/>
                        </a:tabLst>
                      </a:pPr>
                      <a:r>
                        <a:rPr lang="es-PE" sz="1400" dirty="0">
                          <a:effectLst/>
                          <a:latin typeface="Calibri" panose="020F0502020204030204" pitchFamily="34" charset="0"/>
                          <a:ea typeface="Calibri" panose="020F0502020204030204" pitchFamily="34" charset="0"/>
                          <a:cs typeface="Calibri" panose="020F0502020204030204" pitchFamily="34" charset="0"/>
                        </a:rPr>
                        <a:t>Emplea estrategias y procedimientos como los siguientes: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93663" indent="0" algn="just">
                        <a:lnSpc>
                          <a:spcPct val="107000"/>
                        </a:lnSpc>
                        <a:spcAft>
                          <a:spcPts val="0"/>
                        </a:spcAft>
                        <a:tabLst>
                          <a:tab pos="93663" algn="l"/>
                        </a:tabLst>
                      </a:pPr>
                      <a:r>
                        <a:rPr lang="es-PE" sz="1400" dirty="0">
                          <a:effectLst/>
                          <a:latin typeface="Calibri" panose="020F0502020204030204" pitchFamily="34" charset="0"/>
                          <a:ea typeface="Calibri" panose="020F0502020204030204" pitchFamily="34" charset="0"/>
                          <a:cs typeface="Calibri" panose="020F0502020204030204" pitchFamily="34" charset="0"/>
                        </a:rPr>
                        <a:t>• Estrategias heurísticas.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271463" indent="-177800" algn="just">
                        <a:lnSpc>
                          <a:spcPct val="107000"/>
                        </a:lnSpc>
                        <a:spcAft>
                          <a:spcPts val="0"/>
                        </a:spcAft>
                        <a:tabLst/>
                      </a:pPr>
                      <a:r>
                        <a:rPr lang="es-PE" sz="1400" dirty="0">
                          <a:effectLst/>
                          <a:latin typeface="Calibri" panose="020F0502020204030204" pitchFamily="34" charset="0"/>
                          <a:ea typeface="Calibri" panose="020F0502020204030204" pitchFamily="34" charset="0"/>
                          <a:cs typeface="Calibri" panose="020F0502020204030204" pitchFamily="34" charset="0"/>
                        </a:rPr>
                        <a:t>• Estrategias de cálculo mental, como descomposiciones aditivas y multiplicativas, duplicar o dividir por 2, multiplicación y división por 10, completar a la centena más cercana y aproximaciones</a:t>
                      </a:r>
                      <a:r>
                        <a:rPr lang="es-PE" sz="1400" dirty="0" smtClean="0">
                          <a:effectLst/>
                          <a:latin typeface="Calibri" panose="020F0502020204030204" pitchFamily="34" charset="0"/>
                          <a:ea typeface="Calibri" panose="020F0502020204030204" pitchFamily="34" charset="0"/>
                          <a:cs typeface="Calibri" panose="020F0502020204030204" pitchFamily="34" charset="0"/>
                        </a:rPr>
                        <a:t>.</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271463" indent="-177800" algn="just">
                        <a:lnSpc>
                          <a:spcPct val="107000"/>
                        </a:lnSpc>
                        <a:spcAft>
                          <a:spcPts val="0"/>
                        </a:spcAft>
                        <a:tabLst/>
                      </a:pPr>
                      <a:r>
                        <a:rPr lang="es-PE" sz="1400" dirty="0">
                          <a:effectLst/>
                          <a:latin typeface="Calibri" panose="020F0502020204030204" pitchFamily="34" charset="0"/>
                          <a:ea typeface="Calibri" panose="020F0502020204030204" pitchFamily="34" charset="0"/>
                          <a:cs typeface="Calibri" panose="020F0502020204030204" pitchFamily="34" charset="0"/>
                        </a:rPr>
                        <a:t>• Procedimientos de cálculo escrito, como sumas o restas con canjes y uso de la </a:t>
                      </a:r>
                      <a:r>
                        <a:rPr lang="es-PE" sz="1400" dirty="0" err="1">
                          <a:effectLst/>
                          <a:latin typeface="Calibri" panose="020F0502020204030204" pitchFamily="34" charset="0"/>
                          <a:ea typeface="Calibri" panose="020F0502020204030204" pitchFamily="34" charset="0"/>
                          <a:cs typeface="Calibri" panose="020F0502020204030204" pitchFamily="34" charset="0"/>
                        </a:rPr>
                        <a:t>asociatividad</a:t>
                      </a:r>
                      <a:r>
                        <a:rPr lang="es-PE" sz="1400" dirty="0">
                          <a:effectLst/>
                          <a:latin typeface="Calibri" panose="020F0502020204030204" pitchFamily="34" charset="0"/>
                          <a:ea typeface="Calibri" panose="020F0502020204030204" pitchFamily="34" charset="0"/>
                          <a:cs typeface="Calibri" panose="020F0502020204030204" pitchFamily="34" charset="0"/>
                        </a:rPr>
                        <a:t>.</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Emplea diversas estrategias para calcular la resta con canje de dos números naturales de hasta tres cifras.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C</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97019">
                <a:tc>
                  <a:txBody>
                    <a:bodyPr/>
                    <a:lstStyle/>
                    <a:p>
                      <a:pPr marL="0" indent="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2</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Traduce cantidades a expresiones numéricas.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entre datos y una o más acciones de agregar, quitar, comparar, igualar, reiterar, agrupar, repartir cantidades y combinar colecciones diferentes de objetos, para transformarlas en expresiones numéricas (modelo) de adición, sustracción, multiplicación y división con números naturales de hasta tres cifras.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vinculadas a acciones de agregar y quitar cantidades a partir de situaciones aditivas.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D</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2764">
                <a:tc>
                  <a:txBody>
                    <a:bodyPr/>
                    <a:lstStyle/>
                    <a:p>
                      <a:pPr marL="0" indent="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3</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Usa estrategias y procedimientos de estimación y cálculo.</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Mide y compara la masa de los objetos (kilogramo) y el tiempo (horas exactas) usando unidades convencionales y no convencionales.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tabLst>
                          <a:tab pos="93663" algn="l"/>
                        </a:tabLst>
                      </a:pPr>
                      <a:r>
                        <a:rPr lang="es-PE" sz="1400" dirty="0">
                          <a:effectLst/>
                          <a:latin typeface="Calibri" panose="020F0502020204030204" pitchFamily="34" charset="0"/>
                          <a:ea typeface="Calibri" panose="020F0502020204030204" pitchFamily="34" charset="0"/>
                          <a:cs typeface="Calibri" panose="020F0502020204030204" pitchFamily="34" charset="0"/>
                        </a:rPr>
                        <a:t>Usa estrategias para calcular la duración de eventos usando horas exactas.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C</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21273">
                <a:tc>
                  <a:txBody>
                    <a:bodyPr/>
                    <a:lstStyle/>
                    <a:p>
                      <a:pPr marL="0" indent="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4</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Comunica su</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Comprensión sobre los números y las operaciones.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Expresa con diversas representaciones y lenguaje numérico (números, signos y expresiones verbales) su comprensión sobre la centena como nueva unidad en el sistema de numeración decimal, sus equivalencias con decenas y unidades, el valor posicional de una cifra en números de tres cifras, y la comparación y el orden de números.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Expresa su comprensión de la centena y su equivalencia con las decenas al formar grupos de diez.</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B</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21273">
                <a:tc>
                  <a:txBody>
                    <a:bodyPr/>
                    <a:lstStyle/>
                    <a:p>
                      <a:pPr marL="0" indent="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5</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Comunica su comprensión sobre los números y las operaciones.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Expresa con diversas representaciones y lenguaje numérico (números, signos y expresiones verbales) su comprensión sobre la centena como nueva unidad en el sistema de numeración decimal, sus equivalencias con decenas y unidades, el valor posicional de una cifra en números de tres cifras, y la comparación y el orden de números.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Expresa su comprensión sobre las equivalencias entre unidades de orden en números naturales de hasta tres cifras.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D</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9618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130255111"/>
              </p:ext>
            </p:extLst>
          </p:nvPr>
        </p:nvGraphicFramePr>
        <p:xfrm>
          <a:off x="76200" y="122366"/>
          <a:ext cx="12006943" cy="5725984"/>
        </p:xfrm>
        <a:graphic>
          <a:graphicData uri="http://schemas.openxmlformats.org/drawingml/2006/table">
            <a:tbl>
              <a:tblPr firstRow="1" firstCol="1" bandRow="1"/>
              <a:tblGrid>
                <a:gridCol w="586925">
                  <a:extLst>
                    <a:ext uri="{9D8B030D-6E8A-4147-A177-3AD203B41FA5}">
                      <a16:colId xmlns:a16="http://schemas.microsoft.com/office/drawing/2014/main" val="20000"/>
                    </a:ext>
                  </a:extLst>
                </a:gridCol>
                <a:gridCol w="1933380">
                  <a:extLst>
                    <a:ext uri="{9D8B030D-6E8A-4147-A177-3AD203B41FA5}">
                      <a16:colId xmlns:a16="http://schemas.microsoft.com/office/drawing/2014/main" val="20001"/>
                    </a:ext>
                  </a:extLst>
                </a:gridCol>
                <a:gridCol w="6407253">
                  <a:extLst>
                    <a:ext uri="{9D8B030D-6E8A-4147-A177-3AD203B41FA5}">
                      <a16:colId xmlns:a16="http://schemas.microsoft.com/office/drawing/2014/main" val="20002"/>
                    </a:ext>
                  </a:extLst>
                </a:gridCol>
                <a:gridCol w="2568889">
                  <a:extLst>
                    <a:ext uri="{9D8B030D-6E8A-4147-A177-3AD203B41FA5}">
                      <a16:colId xmlns:a16="http://schemas.microsoft.com/office/drawing/2014/main" val="20003"/>
                    </a:ext>
                  </a:extLst>
                </a:gridCol>
                <a:gridCol w="510496">
                  <a:extLst>
                    <a:ext uri="{9D8B030D-6E8A-4147-A177-3AD203B41FA5}">
                      <a16:colId xmlns:a16="http://schemas.microsoft.com/office/drawing/2014/main" val="20004"/>
                    </a:ext>
                  </a:extLst>
                </a:gridCol>
              </a:tblGrid>
              <a:tr h="542237">
                <a:tc>
                  <a:txBody>
                    <a:bodyPr/>
                    <a:lstStyle/>
                    <a:p>
                      <a:pPr marL="0" indent="0" algn="l">
                        <a:lnSpc>
                          <a:spcPct val="107000"/>
                        </a:lnSpc>
                        <a:spcAft>
                          <a:spcPts val="0"/>
                        </a:spcAft>
                      </a:pPr>
                      <a:r>
                        <a:rPr lang="es-PE" sz="1100" b="1" dirty="0">
                          <a:effectLst/>
                          <a:latin typeface="Calibri" panose="020F0502020204030204" pitchFamily="34" charset="0"/>
                          <a:ea typeface="Calibri" panose="020F0502020204030204" pitchFamily="34" charset="0"/>
                          <a:cs typeface="Calibri" panose="020F0502020204030204" pitchFamily="34" charset="0"/>
                        </a:rPr>
                        <a:t>Pregunta</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600" b="1" dirty="0">
                          <a:effectLst/>
                          <a:latin typeface="Calibri" panose="020F0502020204030204" pitchFamily="34" charset="0"/>
                          <a:ea typeface="Calibri" panose="020F0502020204030204" pitchFamily="34" charset="0"/>
                          <a:cs typeface="Calibri" panose="020F0502020204030204" pitchFamily="34" charset="0"/>
                        </a:rPr>
                        <a:t>Capacidad</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93663" indent="0" algn="ctr">
                        <a:lnSpc>
                          <a:spcPct val="107000"/>
                        </a:lnSpc>
                        <a:spcAft>
                          <a:spcPts val="0"/>
                        </a:spcAft>
                      </a:pPr>
                      <a:r>
                        <a:rPr lang="es-PE" sz="1600" b="1" dirty="0">
                          <a:effectLst/>
                          <a:latin typeface="Calibri" panose="020F0502020204030204" pitchFamily="34" charset="0"/>
                          <a:ea typeface="Calibri" panose="020F0502020204030204" pitchFamily="34" charset="0"/>
                          <a:cs typeface="Calibri" panose="020F0502020204030204" pitchFamily="34" charset="0"/>
                        </a:rPr>
                        <a:t>Desempeño del CNEB</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marL="93663" indent="0" algn="ctr">
                        <a:lnSpc>
                          <a:spcPct val="107000"/>
                        </a:lnSpc>
                        <a:spcAft>
                          <a:spcPts val="0"/>
                        </a:spcAft>
                      </a:pPr>
                      <a:r>
                        <a:rPr lang="es-PE" sz="1600" b="1" dirty="0">
                          <a:effectLst/>
                          <a:latin typeface="Calibri" panose="020F0502020204030204" pitchFamily="34" charset="0"/>
                          <a:ea typeface="Calibri" panose="020F0502020204030204" pitchFamily="34" charset="0"/>
                          <a:cs typeface="Calibri" panose="020F0502020204030204" pitchFamily="34" charset="0"/>
                        </a:rPr>
                        <a:t>Ciclo IV – 3er grado de primaria</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93663" indent="0" algn="ctr">
                        <a:lnSpc>
                          <a:spcPct val="107000"/>
                        </a:lnSpc>
                        <a:spcAft>
                          <a:spcPts val="0"/>
                        </a:spcAft>
                      </a:pPr>
                      <a:r>
                        <a:rPr lang="es-PE" sz="1600" b="1" dirty="0">
                          <a:effectLst/>
                          <a:latin typeface="Calibri" panose="020F0502020204030204" pitchFamily="34" charset="0"/>
                          <a:ea typeface="Calibri" panose="020F0502020204030204" pitchFamily="34" charset="0"/>
                          <a:cs typeface="Calibri" panose="020F0502020204030204" pitchFamily="34" charset="0"/>
                        </a:rPr>
                        <a:t>Desempeño precisado</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600" b="1" dirty="0">
                          <a:effectLst/>
                          <a:latin typeface="Calibri" panose="020F0502020204030204" pitchFamily="34" charset="0"/>
                          <a:ea typeface="Calibri" panose="020F0502020204030204" pitchFamily="34" charset="0"/>
                          <a:cs typeface="Calibri" panose="020F0502020204030204" pitchFamily="34" charset="0"/>
                        </a:rPr>
                        <a:t>Clave</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1023043">
                <a:tc>
                  <a:txBody>
                    <a:bodyPr/>
                    <a:lstStyle/>
                    <a:p>
                      <a:pPr marL="93663" indent="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6</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Traduce cantidades a expresiones numéricas.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entre datos y una o más acciones de agregar, quitar, comparar, igualar, reiterar, agrupar, repartir cantidades y combinar colecciones diferentes de objetos, para transformarlas en expresiones numéricas (modelo) de adición, sustracción, multiplicación y división con números naturales de hasta tres cifras.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vinculadas a una o más acciones de juntar y separar cantidades a partir de situaciones aditivas.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8325">
                <a:tc>
                  <a:txBody>
                    <a:bodyPr/>
                    <a:lstStyle/>
                    <a:p>
                      <a:pPr marL="0" indent="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7</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Argumenta afirmaciones sobre las relaciones numéricas y las operaciones.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Realiza afirmaciones sobre la comparación de números naturales y la conformación de la centena, y las explica con material concreto.</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Deduce, a partir de la comparación de números, si una cantidad está contenida en otra.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pPr>
                      <a:r>
                        <a:rPr lang="es-PE" sz="1400" b="1" dirty="0">
                          <a:effectLst/>
                          <a:latin typeface="Calibri" panose="020F0502020204030204" pitchFamily="34" charset="0"/>
                          <a:ea typeface="Calibri" panose="020F0502020204030204" pitchFamily="34" charset="0"/>
                          <a:cs typeface="Calibri" panose="020F0502020204030204" pitchFamily="34" charset="0"/>
                        </a:rPr>
                        <a:t>C</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1534">
                <a:tc>
                  <a:txBody>
                    <a:bodyPr/>
                    <a:lstStyle/>
                    <a:p>
                      <a:pPr marL="0" indent="0"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Traduce cantidades a expresiones numéricas.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entre datos y una o más acciones de agregar, quitar, comparar, igualar, reiterar, agrupar, repartir cantidades y combinar colecciones diferentes de objetos, para transformarlas en expresiones numéricas (modelo) de adición, sustracción, multiplicación y  división con números naturales de hasta tres cifras.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vinculadas a una o más acciones de juntar e igualar cantidades a partir de situaciones aditivas.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37155">
                <a:tc>
                  <a:txBody>
                    <a:bodyPr/>
                    <a:lstStyle/>
                    <a:p>
                      <a:pPr marL="0" indent="0"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Times New Roman" panose="02020603050405020304" pitchFamily="18" charset="0"/>
                        </a:rPr>
                        <a:t>9</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Argumenta afirmaciones sobre las relaciones numéricas y las operaciones.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Realiza afirmaciones sobre el uso de la propiedad conmutativa y las explica con ejemplos concretos.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Asimismo, explica por qué la sustracción es la operación inversa de la adición, por qué debe multiplicar o dividir en un problema, así como la relación inversa entre ambas operaciones; explica también su proceso de resolución y los resultados obtenidos.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Explica su decisión a partir de la relación entre los datos y condiciones de una situación aditiva.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RAE</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83690">
                <a:tc>
                  <a:txBody>
                    <a:bodyPr/>
                    <a:lstStyle/>
                    <a:p>
                      <a:pPr marL="0" indent="0" algn="ctr">
                        <a:lnSpc>
                          <a:spcPct val="107000"/>
                        </a:lnSpc>
                        <a:spcAft>
                          <a:spcPts val="0"/>
                        </a:spcAft>
                      </a:pPr>
                      <a:r>
                        <a:rPr lang="es-ES" sz="1400" dirty="0" smtClean="0">
                          <a:effectLst/>
                          <a:latin typeface="Calibri" panose="020F0502020204030204" pitchFamily="34" charset="0"/>
                          <a:ea typeface="Calibri" panose="020F0502020204030204" pitchFamily="34" charset="0"/>
                          <a:cs typeface="Calibri" panose="020F0502020204030204" pitchFamily="34" charset="0"/>
                        </a:rPr>
                        <a:t>10</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Traduce cantidades a expresiones numéricas</a:t>
                      </a:r>
                      <a:r>
                        <a:rPr lang="es-PE" sz="1400" dirty="0" smtClean="0">
                          <a:effectLst/>
                          <a:latin typeface="Calibri" panose="020F0502020204030204" pitchFamily="34" charset="0"/>
                          <a:ea typeface="Calibri" panose="020F0502020204030204" pitchFamily="34" charset="0"/>
                          <a:cs typeface="Calibri" panose="020F0502020204030204" pitchFamily="34" charset="0"/>
                        </a:rPr>
                        <a:t>.</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entre datos y una o más acciones de agregar, quitar, comparar, igualar, reiterar, agrupar, repartir cantidades y combinar colecciones diferentes de objetos, para transformarlas en expresiones numéricas (modelo) de adición, sustracción, multiplicación y división con números naturales de hasta tres cifras.</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indent="0" algn="just">
                        <a:lnSpc>
                          <a:spcPct val="107000"/>
                        </a:lnSpc>
                        <a:spcAft>
                          <a:spcPts val="0"/>
                        </a:spcAft>
                      </a:pPr>
                      <a:r>
                        <a:rPr lang="es-PE" sz="1400" dirty="0">
                          <a:effectLst/>
                          <a:latin typeface="Calibri" panose="020F0502020204030204" pitchFamily="34" charset="0"/>
                          <a:ea typeface="Calibri" panose="020F0502020204030204" pitchFamily="34" charset="0"/>
                          <a:cs typeface="Calibri" panose="020F0502020204030204" pitchFamily="34" charset="0"/>
                        </a:rPr>
                        <a:t>Establece relaciones vinculadas a acciones de reiterar cantidades a partir de una situación multiplicativa.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400" b="1" dirty="0">
                          <a:effectLst/>
                          <a:latin typeface="Calibri" panose="020F0502020204030204" pitchFamily="34" charset="0"/>
                          <a:ea typeface="Calibri" panose="020F0502020204030204" pitchFamily="34" charset="0"/>
                          <a:cs typeface="Calibri" panose="020F0502020204030204" pitchFamily="34" charset="0"/>
                        </a:rPr>
                        <a:t>C</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5694" marR="156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77378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76518" y="1253326"/>
            <a:ext cx="5715000" cy="3785652"/>
          </a:xfrm>
          <a:prstGeom prst="rect">
            <a:avLst/>
          </a:prstGeom>
          <a:solidFill>
            <a:srgbClr val="66FF99"/>
          </a:solidFill>
          <a:effectLst>
            <a:glow rad="228600">
              <a:schemeClr val="accent2">
                <a:satMod val="175000"/>
                <a:alpha val="40000"/>
              </a:schemeClr>
            </a:glo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4800" dirty="0">
                <a:solidFill>
                  <a:srgbClr val="3333FF"/>
                </a:solidFill>
                <a:latin typeface="StagSans-Book"/>
              </a:rPr>
              <a:t>¿Cómo </a:t>
            </a:r>
            <a:r>
              <a:rPr lang="es-PE" sz="4800" dirty="0" smtClean="0">
                <a:solidFill>
                  <a:srgbClr val="3333FF"/>
                </a:solidFill>
                <a:latin typeface="StagSans-Book"/>
              </a:rPr>
              <a:t>mejorar las competencias </a:t>
            </a:r>
            <a:r>
              <a:rPr lang="es-PE" sz="4800" b="1" dirty="0" smtClean="0">
                <a:solidFill>
                  <a:srgbClr val="3333FF"/>
                </a:solidFill>
                <a:latin typeface="Stag-Bold"/>
              </a:rPr>
              <a:t>matemáticas </a:t>
            </a:r>
            <a:r>
              <a:rPr lang="es-PE" sz="4800" dirty="0" smtClean="0">
                <a:solidFill>
                  <a:srgbClr val="3333FF"/>
                </a:solidFill>
                <a:latin typeface="StagSans-Book"/>
              </a:rPr>
              <a:t>a </a:t>
            </a:r>
            <a:r>
              <a:rPr lang="es-PE" sz="4800" dirty="0">
                <a:solidFill>
                  <a:srgbClr val="3333FF"/>
                </a:solidFill>
                <a:latin typeface="StagSans-Book"/>
              </a:rPr>
              <a:t>través de </a:t>
            </a:r>
            <a:r>
              <a:rPr lang="es-PE" sz="4800" dirty="0" smtClean="0">
                <a:solidFill>
                  <a:srgbClr val="3333FF"/>
                </a:solidFill>
                <a:latin typeface="StagSans-Book"/>
              </a:rPr>
              <a:t>la </a:t>
            </a:r>
            <a:r>
              <a:rPr lang="es-PE" sz="4800" b="1" dirty="0" smtClean="0">
                <a:solidFill>
                  <a:srgbClr val="3333FF"/>
                </a:solidFill>
                <a:latin typeface="Stag-Bold"/>
              </a:rPr>
              <a:t>retroalimentación</a:t>
            </a:r>
            <a:r>
              <a:rPr lang="es-PE" sz="4800" dirty="0">
                <a:solidFill>
                  <a:srgbClr val="3333FF"/>
                </a:solidFill>
                <a:latin typeface="StagSans-Book"/>
              </a:rPr>
              <a:t>?</a:t>
            </a:r>
            <a:endParaRPr lang="es-PE" sz="4800" dirty="0">
              <a:solidFill>
                <a:srgbClr val="3333FF"/>
              </a:solidFill>
            </a:endParaRPr>
          </a:p>
        </p:txBody>
      </p:sp>
      <p:pic>
        <p:nvPicPr>
          <p:cNvPr id="3" name="Imagen 2"/>
          <p:cNvPicPr/>
          <p:nvPr/>
        </p:nvPicPr>
        <p:blipFill rotWithShape="1">
          <a:blip r:embed="rId2"/>
          <a:srcRect l="7713" t="16197" r="39473" b="22065"/>
          <a:stretch/>
        </p:blipFill>
        <p:spPr bwMode="auto">
          <a:xfrm>
            <a:off x="6329923" y="1253326"/>
            <a:ext cx="5167312" cy="38968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1380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13540" y="264671"/>
            <a:ext cx="5781676" cy="3724096"/>
          </a:xfrm>
          <a:prstGeom prst="rect">
            <a:avLst/>
          </a:prstGeom>
          <a:ln w="12700"/>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PE" sz="2000" b="1" dirty="0">
                <a:latin typeface="StagSans-Bold"/>
              </a:rPr>
              <a:t>Competencia:</a:t>
            </a:r>
          </a:p>
          <a:p>
            <a:pPr algn="just"/>
            <a:r>
              <a:rPr lang="es-PE" sz="2000" dirty="0">
                <a:latin typeface="StagSans-Book"/>
              </a:rPr>
              <a:t>Resuelve problemas de cantidad.</a:t>
            </a:r>
          </a:p>
          <a:p>
            <a:pPr algn="just"/>
            <a:endParaRPr lang="es-PE" sz="1050" b="1" dirty="0" smtClean="0">
              <a:latin typeface="StagSans-Bold"/>
            </a:endParaRPr>
          </a:p>
          <a:p>
            <a:pPr algn="just"/>
            <a:r>
              <a:rPr lang="es-PE" sz="2000" b="1" dirty="0" smtClean="0">
                <a:latin typeface="StagSans-Bold"/>
              </a:rPr>
              <a:t>Capacidad</a:t>
            </a:r>
            <a:r>
              <a:rPr lang="es-PE" sz="2000" b="1" dirty="0">
                <a:latin typeface="StagSans-Bold"/>
              </a:rPr>
              <a:t>:</a:t>
            </a:r>
          </a:p>
          <a:p>
            <a:pPr algn="just"/>
            <a:r>
              <a:rPr lang="es-PE" sz="2000" dirty="0">
                <a:latin typeface="StagSans-Book"/>
              </a:rPr>
              <a:t>Comunica su comprensión </a:t>
            </a:r>
            <a:r>
              <a:rPr lang="es-PE" sz="2000" dirty="0" smtClean="0">
                <a:latin typeface="StagSans-Book"/>
              </a:rPr>
              <a:t>sobre </a:t>
            </a:r>
            <a:r>
              <a:rPr lang="es-ES" sz="2000" dirty="0" smtClean="0">
                <a:latin typeface="StagSans-Book"/>
              </a:rPr>
              <a:t>los </a:t>
            </a:r>
            <a:r>
              <a:rPr lang="es-ES" sz="2000" dirty="0">
                <a:latin typeface="StagSans-Book"/>
              </a:rPr>
              <a:t>números y las operaciones.</a:t>
            </a:r>
          </a:p>
          <a:p>
            <a:pPr algn="just"/>
            <a:endParaRPr lang="es-PE" sz="1050" b="1" dirty="0" smtClean="0">
              <a:latin typeface="StagSans-Bold"/>
            </a:endParaRPr>
          </a:p>
          <a:p>
            <a:pPr algn="just"/>
            <a:r>
              <a:rPr lang="es-PE" sz="2000" b="1" dirty="0" smtClean="0">
                <a:latin typeface="StagSans-Bold"/>
              </a:rPr>
              <a:t>Desempeño </a:t>
            </a:r>
            <a:r>
              <a:rPr lang="es-PE" sz="2000" b="1" dirty="0">
                <a:latin typeface="StagSans-Bold"/>
              </a:rPr>
              <a:t>precisado:</a:t>
            </a:r>
          </a:p>
          <a:p>
            <a:pPr algn="just"/>
            <a:r>
              <a:rPr lang="es-ES" sz="2000" dirty="0">
                <a:latin typeface="StagSans-Book"/>
              </a:rPr>
              <a:t>Expresa su comprensión de </a:t>
            </a:r>
            <a:r>
              <a:rPr lang="es-ES" sz="2000" dirty="0" smtClean="0">
                <a:latin typeface="StagSans-Book"/>
              </a:rPr>
              <a:t>la centena </a:t>
            </a:r>
            <a:r>
              <a:rPr lang="es-ES" sz="2000" dirty="0">
                <a:latin typeface="StagSans-Book"/>
              </a:rPr>
              <a:t>y su equivalencia con </a:t>
            </a:r>
            <a:r>
              <a:rPr lang="es-ES" sz="2000" dirty="0" smtClean="0">
                <a:latin typeface="StagSans-Book"/>
              </a:rPr>
              <a:t>las </a:t>
            </a:r>
            <a:r>
              <a:rPr lang="es-PE" sz="2000" dirty="0" smtClean="0">
                <a:latin typeface="StagSans-Book"/>
              </a:rPr>
              <a:t>decenas </a:t>
            </a:r>
            <a:r>
              <a:rPr lang="es-PE" sz="2000" dirty="0">
                <a:latin typeface="StagSans-Book"/>
              </a:rPr>
              <a:t>al formar grupos de diez</a:t>
            </a:r>
            <a:r>
              <a:rPr lang="es-PE" sz="2000" dirty="0" smtClean="0">
                <a:latin typeface="StagSans-Book"/>
              </a:rPr>
              <a:t>.</a:t>
            </a:r>
          </a:p>
          <a:p>
            <a:pPr algn="just"/>
            <a:endParaRPr lang="es-PE" sz="800" b="1" dirty="0" smtClean="0">
              <a:latin typeface="StagSans-Bold"/>
            </a:endParaRPr>
          </a:p>
          <a:p>
            <a:pPr algn="just"/>
            <a:endParaRPr lang="es-PE" sz="700" b="1" dirty="0" smtClean="0">
              <a:latin typeface="StagSans-Bold"/>
            </a:endParaRPr>
          </a:p>
          <a:p>
            <a:pPr algn="just"/>
            <a:r>
              <a:rPr lang="es-PE" sz="2000" b="1" dirty="0" smtClean="0">
                <a:latin typeface="StagSans-Bold"/>
              </a:rPr>
              <a:t>Respuesta adecuada: </a:t>
            </a:r>
            <a:r>
              <a:rPr lang="es-PE" sz="2000" dirty="0">
                <a:latin typeface="StagSans-Book"/>
              </a:rPr>
              <a:t>b</a:t>
            </a:r>
            <a:endParaRPr lang="es-PE" sz="2000" dirty="0"/>
          </a:p>
        </p:txBody>
      </p:sp>
      <p:sp>
        <p:nvSpPr>
          <p:cNvPr id="5" name="Rectángulo 4"/>
          <p:cNvSpPr/>
          <p:nvPr/>
        </p:nvSpPr>
        <p:spPr>
          <a:xfrm>
            <a:off x="326929" y="4296105"/>
            <a:ext cx="11591924" cy="1569660"/>
          </a:xfrm>
          <a:prstGeom prst="rect">
            <a:avLst/>
          </a:prstGeom>
          <a:ln>
            <a:solidFill>
              <a:srgbClr val="990099"/>
            </a:solidFill>
          </a:ln>
        </p:spPr>
        <p:txBody>
          <a:bodyPr wrap="square">
            <a:spAutoFit/>
          </a:bodyPr>
          <a:lstStyle/>
          <a:p>
            <a:pPr algn="just"/>
            <a:r>
              <a:rPr lang="es-ES" sz="2400" b="1" dirty="0">
                <a:solidFill>
                  <a:srgbClr val="3333FF"/>
                </a:solidFill>
              </a:rPr>
              <a:t>El estudiante que responde adecuadamente esta tarea evidencia lo </a:t>
            </a:r>
            <a:r>
              <a:rPr lang="es-ES" sz="2400" b="1" dirty="0" smtClean="0">
                <a:solidFill>
                  <a:srgbClr val="3333FF"/>
                </a:solidFill>
              </a:rPr>
              <a:t>siguiente</a:t>
            </a:r>
            <a:r>
              <a:rPr lang="es-ES" sz="2400" b="1" dirty="0">
                <a:solidFill>
                  <a:srgbClr val="3333FF"/>
                </a:solidFill>
              </a:rPr>
              <a:t>:</a:t>
            </a:r>
          </a:p>
          <a:p>
            <a:pPr algn="just"/>
            <a:r>
              <a:rPr lang="es-PE" sz="2400" b="1" dirty="0">
                <a:solidFill>
                  <a:srgbClr val="C00000"/>
                </a:solidFill>
              </a:rPr>
              <a:t>Comprende la situación</a:t>
            </a:r>
          </a:p>
          <a:p>
            <a:pPr algn="just"/>
            <a:r>
              <a:rPr lang="es-PE" sz="2400" dirty="0">
                <a:solidFill>
                  <a:srgbClr val="000000"/>
                </a:solidFill>
              </a:rPr>
              <a:t>• Reconoce la idea principal</a:t>
            </a:r>
            <a:r>
              <a:rPr lang="es-PE" sz="2400" dirty="0" smtClean="0">
                <a:solidFill>
                  <a:srgbClr val="000000"/>
                </a:solidFill>
              </a:rPr>
              <a:t>.</a:t>
            </a:r>
            <a:endParaRPr lang="es-PE" sz="2400" dirty="0">
              <a:solidFill>
                <a:srgbClr val="000000"/>
              </a:solidFill>
            </a:endParaRPr>
          </a:p>
          <a:p>
            <a:pPr algn="just"/>
            <a:r>
              <a:rPr lang="es-ES" sz="2400" dirty="0" smtClean="0">
                <a:solidFill>
                  <a:srgbClr val="000000"/>
                </a:solidFill>
              </a:rPr>
              <a:t>  Benjamín </a:t>
            </a:r>
            <a:r>
              <a:rPr lang="es-ES" sz="2400" dirty="0">
                <a:solidFill>
                  <a:srgbClr val="000000"/>
                </a:solidFill>
              </a:rPr>
              <a:t>va a cambiar su dinero por billetes de 10 soles.</a:t>
            </a:r>
            <a:endParaRPr lang="es-PE" sz="2400" dirty="0"/>
          </a:p>
        </p:txBody>
      </p:sp>
      <p:pic>
        <p:nvPicPr>
          <p:cNvPr id="3" name="Imagen 2"/>
          <p:cNvPicPr>
            <a:picLocks noChangeAspect="1"/>
          </p:cNvPicPr>
          <p:nvPr/>
        </p:nvPicPr>
        <p:blipFill>
          <a:blip r:embed="rId2"/>
          <a:stretch>
            <a:fillRect/>
          </a:stretch>
        </p:blipFill>
        <p:spPr>
          <a:xfrm>
            <a:off x="660815" y="264671"/>
            <a:ext cx="5252725" cy="3724096"/>
          </a:xfrm>
          <a:prstGeom prst="rect">
            <a:avLst/>
          </a:prstGeom>
        </p:spPr>
      </p:pic>
    </p:spTree>
    <p:extLst>
      <p:ext uri="{BB962C8B-B14F-4D97-AF65-F5344CB8AC3E}">
        <p14:creationId xmlns:p14="http://schemas.microsoft.com/office/powerpoint/2010/main" val="2925667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8125" y="33285"/>
            <a:ext cx="11725275" cy="5847755"/>
          </a:xfrm>
          <a:prstGeom prst="rect">
            <a:avLst/>
          </a:prstGeom>
          <a:ln>
            <a:solidFill>
              <a:srgbClr val="990099"/>
            </a:solidFill>
          </a:ln>
        </p:spPr>
        <p:txBody>
          <a:bodyPr wrap="square">
            <a:spAutoFit/>
          </a:bodyPr>
          <a:lstStyle/>
          <a:p>
            <a:pPr algn="just"/>
            <a:r>
              <a:rPr lang="es-PE" sz="1700" dirty="0">
                <a:solidFill>
                  <a:srgbClr val="000000"/>
                </a:solidFill>
              </a:rPr>
              <a:t>• </a:t>
            </a:r>
            <a:r>
              <a:rPr lang="es-PE" sz="1700" b="1" dirty="0" smtClean="0">
                <a:solidFill>
                  <a:srgbClr val="000000"/>
                </a:solidFill>
              </a:rPr>
              <a:t>Identifica </a:t>
            </a:r>
            <a:r>
              <a:rPr lang="es-PE" sz="1700" b="1" dirty="0">
                <a:solidFill>
                  <a:srgbClr val="000000"/>
                </a:solidFill>
              </a:rPr>
              <a:t>las condiciones.</a:t>
            </a:r>
          </a:p>
          <a:p>
            <a:pPr marL="182563" indent="-182563" algn="just"/>
            <a:r>
              <a:rPr lang="es-ES" sz="1700" dirty="0" smtClean="0">
                <a:solidFill>
                  <a:srgbClr val="000000"/>
                </a:solidFill>
              </a:rPr>
              <a:t>   Benjamín </a:t>
            </a:r>
            <a:r>
              <a:rPr lang="es-ES" sz="1700" dirty="0">
                <a:solidFill>
                  <a:srgbClr val="000000"/>
                </a:solidFill>
              </a:rPr>
              <a:t>ha juntado 346 soles. Va a cambiar su dinero por la máxima cantidad </a:t>
            </a:r>
            <a:r>
              <a:rPr lang="es-ES" sz="1700" dirty="0" smtClean="0">
                <a:solidFill>
                  <a:srgbClr val="000000"/>
                </a:solidFill>
              </a:rPr>
              <a:t>de billetes </a:t>
            </a:r>
            <a:r>
              <a:rPr lang="es-ES" sz="1700" dirty="0">
                <a:solidFill>
                  <a:srgbClr val="000000"/>
                </a:solidFill>
              </a:rPr>
              <a:t>de 10 soles. Lo que no </a:t>
            </a:r>
            <a:r>
              <a:rPr lang="es-ES" sz="1700" dirty="0" smtClean="0">
                <a:solidFill>
                  <a:srgbClr val="000000"/>
                </a:solidFill>
              </a:rPr>
              <a:t>alcanza para </a:t>
            </a:r>
            <a:r>
              <a:rPr lang="es-ES" sz="1700" dirty="0">
                <a:solidFill>
                  <a:srgbClr val="000000"/>
                </a:solidFill>
              </a:rPr>
              <a:t>cambiar por billetes lo recibirá en </a:t>
            </a:r>
            <a:r>
              <a:rPr lang="es-ES" sz="1700" dirty="0" smtClean="0">
                <a:solidFill>
                  <a:srgbClr val="000000"/>
                </a:solidFill>
              </a:rPr>
              <a:t>monedas </a:t>
            </a:r>
            <a:r>
              <a:rPr lang="es-PE" sz="1700" dirty="0" smtClean="0">
                <a:solidFill>
                  <a:srgbClr val="000000"/>
                </a:solidFill>
              </a:rPr>
              <a:t>de </a:t>
            </a:r>
            <a:r>
              <a:rPr lang="es-PE" sz="1700" dirty="0">
                <a:solidFill>
                  <a:srgbClr val="000000"/>
                </a:solidFill>
              </a:rPr>
              <a:t>un sol.</a:t>
            </a:r>
          </a:p>
          <a:p>
            <a:pPr algn="just"/>
            <a:r>
              <a:rPr lang="es-PE" sz="1700" dirty="0">
                <a:solidFill>
                  <a:srgbClr val="000000"/>
                </a:solidFill>
              </a:rPr>
              <a:t>• </a:t>
            </a:r>
            <a:r>
              <a:rPr lang="es-PE" sz="1700" b="1" dirty="0">
                <a:solidFill>
                  <a:srgbClr val="000000"/>
                </a:solidFill>
              </a:rPr>
              <a:t>Determina la tarea a resolver.</a:t>
            </a:r>
          </a:p>
          <a:p>
            <a:pPr algn="just"/>
            <a:r>
              <a:rPr lang="es-ES" sz="1700" dirty="0" smtClean="0">
                <a:solidFill>
                  <a:srgbClr val="000000"/>
                </a:solidFill>
              </a:rPr>
              <a:t>   ¿</a:t>
            </a:r>
            <a:r>
              <a:rPr lang="es-ES" sz="1700" dirty="0">
                <a:solidFill>
                  <a:srgbClr val="000000"/>
                </a:solidFill>
              </a:rPr>
              <a:t>Cuántos billetes de 10 soles recibirá Benjamín como máximo?</a:t>
            </a:r>
          </a:p>
          <a:p>
            <a:pPr algn="just"/>
            <a:r>
              <a:rPr lang="es-PE" sz="1700" b="1" dirty="0">
                <a:solidFill>
                  <a:srgbClr val="C00000"/>
                </a:solidFill>
              </a:rPr>
              <a:t>Planea y aplica</a:t>
            </a:r>
          </a:p>
          <a:p>
            <a:pPr algn="just"/>
            <a:r>
              <a:rPr lang="es-PE" sz="1700" dirty="0">
                <a:solidFill>
                  <a:srgbClr val="000000"/>
                </a:solidFill>
              </a:rPr>
              <a:t>• </a:t>
            </a:r>
            <a:r>
              <a:rPr lang="es-PE" sz="1700" b="1" dirty="0">
                <a:solidFill>
                  <a:srgbClr val="000000"/>
                </a:solidFill>
              </a:rPr>
              <a:t>Organiza la información.</a:t>
            </a:r>
          </a:p>
          <a:p>
            <a:pPr algn="just"/>
            <a:r>
              <a:rPr lang="es-ES" sz="1700" dirty="0" smtClean="0">
                <a:solidFill>
                  <a:srgbClr val="000000"/>
                </a:solidFill>
              </a:rPr>
              <a:t>   Identifica </a:t>
            </a:r>
            <a:r>
              <a:rPr lang="es-ES" sz="1700" dirty="0">
                <a:solidFill>
                  <a:srgbClr val="000000"/>
                </a:solidFill>
              </a:rPr>
              <a:t>el dinero total de Benjamín: 346 soles.</a:t>
            </a:r>
          </a:p>
          <a:p>
            <a:pPr marL="182563" indent="-182563" algn="just"/>
            <a:r>
              <a:rPr lang="es-ES" sz="1700" dirty="0" smtClean="0">
                <a:solidFill>
                  <a:srgbClr val="000000"/>
                </a:solidFill>
              </a:rPr>
              <a:t>   Reconoce </a:t>
            </a:r>
            <a:r>
              <a:rPr lang="es-ES" sz="1700" dirty="0">
                <a:solidFill>
                  <a:srgbClr val="000000"/>
                </a:solidFill>
              </a:rPr>
              <a:t>que, para cambiar el dinero por la mayor cantidad de billetes de 10 soles, </a:t>
            </a:r>
            <a:r>
              <a:rPr lang="es-ES" sz="1700" dirty="0" smtClean="0">
                <a:solidFill>
                  <a:srgbClr val="000000"/>
                </a:solidFill>
              </a:rPr>
              <a:t>se debe </a:t>
            </a:r>
            <a:r>
              <a:rPr lang="es-ES" sz="1700" dirty="0">
                <a:solidFill>
                  <a:srgbClr val="000000"/>
                </a:solidFill>
              </a:rPr>
              <a:t>formar la mayor cantidad de decenas con la cantidad que tiene.</a:t>
            </a:r>
          </a:p>
          <a:p>
            <a:pPr algn="just"/>
            <a:r>
              <a:rPr lang="es-ES" sz="1700" dirty="0" smtClean="0">
                <a:solidFill>
                  <a:srgbClr val="000000"/>
                </a:solidFill>
              </a:rPr>
              <a:t>   Reconoce </a:t>
            </a:r>
            <a:r>
              <a:rPr lang="es-ES" sz="1700" dirty="0">
                <a:solidFill>
                  <a:srgbClr val="000000"/>
                </a:solidFill>
              </a:rPr>
              <a:t>que aquello que sobre será entregado en monedas de 1 sol.</a:t>
            </a:r>
          </a:p>
          <a:p>
            <a:pPr algn="just"/>
            <a:r>
              <a:rPr lang="es-PE" sz="1700" dirty="0">
                <a:solidFill>
                  <a:srgbClr val="000000"/>
                </a:solidFill>
              </a:rPr>
              <a:t>• </a:t>
            </a:r>
            <a:r>
              <a:rPr lang="es-PE" sz="1700" b="1" dirty="0">
                <a:solidFill>
                  <a:srgbClr val="000000"/>
                </a:solidFill>
              </a:rPr>
              <a:t>Plantea una estrategia.</a:t>
            </a:r>
          </a:p>
          <a:p>
            <a:pPr marL="182563" indent="-182563" algn="just"/>
            <a:r>
              <a:rPr lang="es-ES" sz="1700" dirty="0" smtClean="0">
                <a:solidFill>
                  <a:srgbClr val="000000"/>
                </a:solidFill>
              </a:rPr>
              <a:t>   Descompone </a:t>
            </a:r>
            <a:r>
              <a:rPr lang="es-ES" sz="1700" dirty="0">
                <a:solidFill>
                  <a:srgbClr val="000000"/>
                </a:solidFill>
              </a:rPr>
              <a:t>el número 346 en centenas, decenas y unidades. Primero lo </a:t>
            </a:r>
            <a:r>
              <a:rPr lang="es-ES" sz="1700" dirty="0" smtClean="0">
                <a:solidFill>
                  <a:srgbClr val="000000"/>
                </a:solidFill>
              </a:rPr>
              <a:t>hace en </a:t>
            </a:r>
            <a:r>
              <a:rPr lang="es-ES" sz="1700" dirty="0">
                <a:solidFill>
                  <a:srgbClr val="000000"/>
                </a:solidFill>
              </a:rPr>
              <a:t>forma convencional y, </a:t>
            </a:r>
            <a:r>
              <a:rPr lang="es-ES" sz="1700" dirty="0" smtClean="0">
                <a:solidFill>
                  <a:srgbClr val="000000"/>
                </a:solidFill>
              </a:rPr>
              <a:t>luego</a:t>
            </a:r>
            <a:r>
              <a:rPr lang="es-ES" sz="1700" dirty="0">
                <a:solidFill>
                  <a:srgbClr val="000000"/>
                </a:solidFill>
              </a:rPr>
              <a:t>, establece equivalencias de centenas y decenas, </a:t>
            </a:r>
            <a:r>
              <a:rPr lang="es-ES" sz="1700" dirty="0" smtClean="0">
                <a:solidFill>
                  <a:srgbClr val="000000"/>
                </a:solidFill>
              </a:rPr>
              <a:t>y relaciona </a:t>
            </a:r>
            <a:r>
              <a:rPr lang="es-ES" sz="1700" dirty="0">
                <a:solidFill>
                  <a:srgbClr val="000000"/>
                </a:solidFill>
              </a:rPr>
              <a:t>la cantidad de decenas en el número con la cantidad de billetes de 10 soles.</a:t>
            </a:r>
          </a:p>
          <a:p>
            <a:pPr algn="just"/>
            <a:r>
              <a:rPr lang="es-PE" sz="1700" dirty="0">
                <a:solidFill>
                  <a:srgbClr val="000000"/>
                </a:solidFill>
              </a:rPr>
              <a:t>• </a:t>
            </a:r>
            <a:r>
              <a:rPr lang="es-PE" sz="1700" b="1" dirty="0">
                <a:solidFill>
                  <a:srgbClr val="000000"/>
                </a:solidFill>
              </a:rPr>
              <a:t>Ejecuta la estrategia.</a:t>
            </a:r>
          </a:p>
          <a:p>
            <a:pPr algn="just"/>
            <a:r>
              <a:rPr lang="es-ES" sz="1700" dirty="0" smtClean="0">
                <a:solidFill>
                  <a:srgbClr val="000000"/>
                </a:solidFill>
              </a:rPr>
              <a:t>   Realiza </a:t>
            </a:r>
            <a:r>
              <a:rPr lang="es-ES" sz="1700" dirty="0">
                <a:solidFill>
                  <a:srgbClr val="000000"/>
                </a:solidFill>
              </a:rPr>
              <a:t>una descomposición convencional: 346 = 3 centenas, 4 decenas y 6 unidades.</a:t>
            </a:r>
          </a:p>
          <a:p>
            <a:pPr algn="just"/>
            <a:r>
              <a:rPr lang="es-ES" sz="1700" dirty="0" smtClean="0">
                <a:solidFill>
                  <a:srgbClr val="000000"/>
                </a:solidFill>
              </a:rPr>
              <a:t>   Realiza </a:t>
            </a:r>
            <a:r>
              <a:rPr lang="es-ES" sz="1700" dirty="0">
                <a:solidFill>
                  <a:srgbClr val="000000"/>
                </a:solidFill>
              </a:rPr>
              <a:t>una descomposición con equivalencias: 346 = 34 decenas y 6 unidades.</a:t>
            </a:r>
          </a:p>
          <a:p>
            <a:pPr algn="just"/>
            <a:r>
              <a:rPr lang="es-ES" sz="1700" dirty="0" smtClean="0">
                <a:solidFill>
                  <a:srgbClr val="000000"/>
                </a:solidFill>
              </a:rPr>
              <a:t>   Identifica </a:t>
            </a:r>
            <a:r>
              <a:rPr lang="es-ES" sz="1700" dirty="0">
                <a:solidFill>
                  <a:srgbClr val="000000"/>
                </a:solidFill>
              </a:rPr>
              <a:t>que 34 decenas representan 34 billetes de 10 soles y quedan 6 soles.</a:t>
            </a:r>
          </a:p>
          <a:p>
            <a:pPr algn="just"/>
            <a:r>
              <a:rPr lang="es-ES" sz="1700" dirty="0" smtClean="0">
                <a:solidFill>
                  <a:srgbClr val="000000"/>
                </a:solidFill>
              </a:rPr>
              <a:t>   Respuesta</a:t>
            </a:r>
            <a:r>
              <a:rPr lang="es-ES" sz="1700" dirty="0">
                <a:solidFill>
                  <a:srgbClr val="000000"/>
                </a:solidFill>
              </a:rPr>
              <a:t>: recibirá 34 billetes de 10 soles.</a:t>
            </a:r>
          </a:p>
          <a:p>
            <a:pPr algn="just"/>
            <a:r>
              <a:rPr lang="es-PE" sz="1700" b="1" dirty="0">
                <a:solidFill>
                  <a:srgbClr val="C00000"/>
                </a:solidFill>
              </a:rPr>
              <a:t>Evalúa</a:t>
            </a:r>
          </a:p>
          <a:p>
            <a:pPr algn="just"/>
            <a:r>
              <a:rPr lang="es-PE" sz="1700" dirty="0">
                <a:solidFill>
                  <a:srgbClr val="000000"/>
                </a:solidFill>
              </a:rPr>
              <a:t>• Verifica su solución.</a:t>
            </a:r>
          </a:p>
          <a:p>
            <a:pPr algn="just"/>
            <a:r>
              <a:rPr lang="es-ES" sz="1700" dirty="0" smtClean="0">
                <a:solidFill>
                  <a:srgbClr val="000000"/>
                </a:solidFill>
              </a:rPr>
              <a:t>   Comprueba </a:t>
            </a:r>
            <a:r>
              <a:rPr lang="es-ES" sz="1700" dirty="0">
                <a:solidFill>
                  <a:srgbClr val="000000"/>
                </a:solidFill>
              </a:rPr>
              <a:t>su resultado estableciendo la equivalencia con la cantidad inicial.</a:t>
            </a:r>
            <a:endParaRPr lang="es-PE" sz="1700" dirty="0"/>
          </a:p>
        </p:txBody>
      </p:sp>
    </p:spTree>
    <p:extLst>
      <p:ext uri="{BB962C8B-B14F-4D97-AF65-F5344CB8AC3E}">
        <p14:creationId xmlns:p14="http://schemas.microsoft.com/office/powerpoint/2010/main" val="1777769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3094436165"/>
              </p:ext>
            </p:extLst>
          </p:nvPr>
        </p:nvGraphicFramePr>
        <p:xfrm>
          <a:off x="142876" y="85111"/>
          <a:ext cx="11896724" cy="5811769"/>
        </p:xfrm>
        <a:graphic>
          <a:graphicData uri="http://schemas.openxmlformats.org/drawingml/2006/table">
            <a:tbl>
              <a:tblPr firstRow="1" firstCol="1" bandRow="1"/>
              <a:tblGrid>
                <a:gridCol w="3964682">
                  <a:extLst>
                    <a:ext uri="{9D8B030D-6E8A-4147-A177-3AD203B41FA5}">
                      <a16:colId xmlns:a16="http://schemas.microsoft.com/office/drawing/2014/main" val="20000"/>
                    </a:ext>
                  </a:extLst>
                </a:gridCol>
                <a:gridCol w="3964682">
                  <a:extLst>
                    <a:ext uri="{9D8B030D-6E8A-4147-A177-3AD203B41FA5}">
                      <a16:colId xmlns:a16="http://schemas.microsoft.com/office/drawing/2014/main" val="20001"/>
                    </a:ext>
                  </a:extLst>
                </a:gridCol>
                <a:gridCol w="3967360">
                  <a:extLst>
                    <a:ext uri="{9D8B030D-6E8A-4147-A177-3AD203B41FA5}">
                      <a16:colId xmlns:a16="http://schemas.microsoft.com/office/drawing/2014/main" val="20002"/>
                    </a:ext>
                  </a:extLst>
                </a:gridCol>
              </a:tblGrid>
              <a:tr h="451675">
                <a:tc>
                  <a:txBody>
                    <a:bodyPr/>
                    <a:lstStyle/>
                    <a:p>
                      <a:pPr algn="ctr">
                        <a:lnSpc>
                          <a:spcPct val="107000"/>
                        </a:lnSpc>
                        <a:spcAft>
                          <a:spcPts val="0"/>
                        </a:spcAft>
                      </a:pPr>
                      <a:r>
                        <a:rPr lang="es-ES"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Respuestas inadecuadas</a:t>
                      </a:r>
                      <a:endParaRPr lang="es-PE" sz="14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s-PE"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Preguntas para orientar</a:t>
                      </a:r>
                      <a:endParaRPr lang="es-PE" sz="14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la retroalimentación</a:t>
                      </a:r>
                      <a:endParaRPr lang="es-PE" sz="14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0"/>
                        </a:spcAft>
                      </a:pPr>
                      <a:r>
                        <a:rPr lang="es-PE"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Sugerencias</a:t>
                      </a:r>
                      <a:endParaRPr lang="es-PE" sz="14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rPr>
                        <a:t>pedagógicas</a:t>
                      </a:r>
                      <a:endParaRPr lang="es-PE" sz="14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936107">
                <a:tc>
                  <a:txBody>
                    <a:bodyPr/>
                    <a:lstStyle/>
                    <a:p>
                      <a:pPr>
                        <a:lnSpc>
                          <a:spcPct val="107000"/>
                        </a:lnSpc>
                        <a:spcAft>
                          <a:spcPts val="0"/>
                        </a:spcAft>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PE" sz="1400" b="1" dirty="0" smtClean="0">
                        <a:effectLst/>
                        <a:latin typeface="StagSans-Book"/>
                        <a:ea typeface="Calibri" panose="020F0502020204030204" pitchFamily="34" charset="0"/>
                        <a:cs typeface="StagSans-Book"/>
                      </a:endParaRPr>
                    </a:p>
                    <a:p>
                      <a:pPr algn="just">
                        <a:lnSpc>
                          <a:spcPct val="107000"/>
                        </a:lnSpc>
                        <a:spcAft>
                          <a:spcPts val="0"/>
                        </a:spcAft>
                      </a:pPr>
                      <a:r>
                        <a:rPr lang="es-PE" sz="1400" b="1" dirty="0" smtClean="0">
                          <a:effectLst/>
                          <a:latin typeface="StagSans-Book"/>
                          <a:ea typeface="Calibri" panose="020F0502020204030204" pitchFamily="34" charset="0"/>
                          <a:cs typeface="StagSans-Book"/>
                        </a:rPr>
                        <a:t>El </a:t>
                      </a:r>
                      <a:r>
                        <a:rPr lang="es-PE" sz="1400" b="1" dirty="0">
                          <a:effectLst/>
                          <a:latin typeface="StagSans-Book"/>
                          <a:ea typeface="Calibri" panose="020F0502020204030204" pitchFamily="34" charset="0"/>
                          <a:cs typeface="StagSans-Book"/>
                        </a:rPr>
                        <a:t>estudiante señaló solo la cifra que ocupa el lugar de las decenas o, específicamente, grupos de 10, sin considerar las centenas.</a:t>
                      </a:r>
                      <a:endParaRPr lang="es-PE"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dirty="0">
                          <a:solidFill>
                            <a:srgbClr val="FF0000"/>
                          </a:solidFill>
                          <a:effectLst/>
                          <a:latin typeface="StagSans-Semibold"/>
                          <a:ea typeface="Calibri" panose="020F0502020204030204" pitchFamily="34" charset="0"/>
                          <a:cs typeface="StagSans-Semibold"/>
                        </a:rPr>
                        <a:t>¿Cuál es el valor de los billetes que recibirá Benjamín? ¿Cuánto dinero representa 4 billetes? ¿Cuánto dinero tiene Benjamín? ¿Ese dinero le alcanzará para cambiar más de 4 billetes de 10 soles?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Se brinda la oportunidad de que el estudiante analice su respuesta en función de lo que se pide. Evite que el estudiante se centre en una cifra y propicie que considere el número completo tomando en cuenta que en 1 centena hay 10 decenas.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dirty="0">
                          <a:effectLst/>
                          <a:latin typeface="StagSans-Book"/>
                          <a:ea typeface="Calibri" panose="020F0502020204030204" pitchFamily="34" charset="0"/>
                          <a:cs typeface="StagSans-Book"/>
                        </a:rPr>
                        <a:t>Propicie situaciones para que sus estudiantes descompongan un número no solo en el valor relativo de sus cifras, sino también en las equivalencias relacionadas con la inclusión jerárquica del número (característica del sistema de numeración decimal). Por ejemplo:</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253 es igual a 2 centenas, 5 decenas y 3 unidades (valor relativo); además,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253 tiene 2 centenas, tiene 25 decenas y tiene 253 unidades (inclusión jerárquica).</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42497">
                <a:tc>
                  <a:txBody>
                    <a:bodyPr/>
                    <a:lstStyle/>
                    <a:p>
                      <a:pPr>
                        <a:lnSpc>
                          <a:spcPct val="107000"/>
                        </a:lnSpc>
                        <a:spcAft>
                          <a:spcPts val="0"/>
                        </a:spcAft>
                      </a:pPr>
                      <a:r>
                        <a:rPr lang="es-PE"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00" b="1" dirty="0" smtClean="0">
                          <a:effectLst/>
                          <a:latin typeface="StagSans-Book"/>
                          <a:ea typeface="Calibri" panose="020F0502020204030204" pitchFamily="34" charset="0"/>
                          <a:cs typeface="StagSans-Book"/>
                        </a:rPr>
                        <a:t>El </a:t>
                      </a:r>
                      <a:r>
                        <a:rPr lang="es-PE" sz="1400" b="1" dirty="0">
                          <a:effectLst/>
                          <a:latin typeface="StagSans-Book"/>
                          <a:ea typeface="Calibri" panose="020F0502020204030204" pitchFamily="34" charset="0"/>
                          <a:cs typeface="StagSans-Book"/>
                        </a:rPr>
                        <a:t>estudiante solo consideró el valor de posición de las unidades y decenas en la cantidad dada.</a:t>
                      </a:r>
                      <a:endParaRPr lang="es-PE"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dirty="0">
                          <a:solidFill>
                            <a:srgbClr val="FF0000"/>
                          </a:solidFill>
                          <a:effectLst/>
                          <a:latin typeface="StagSans-Semibold"/>
                          <a:ea typeface="Calibri" panose="020F0502020204030204" pitchFamily="34" charset="0"/>
                          <a:cs typeface="StagSans-Semibold"/>
                        </a:rPr>
                        <a:t>¿Cuál es la cantidad total de dinero que debe cambiar Benjamín? ¿Has considerado toda esa cantidad? ¿Cuántos grupos de 10 hay en 100? ¿Cómo descompondrías 346 solo con billetes de 100 y de 10 soles?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000" b="1" dirty="0">
                          <a:effectLst/>
                          <a:latin typeface="StagSans-Semibold"/>
                          <a:ea typeface="Calibri" panose="020F0502020204030204" pitchFamily="34" charset="0"/>
                          <a:cs typeface="StagSans-Semibold"/>
                        </a:rPr>
                        <a:t> </a:t>
                      </a:r>
                      <a:r>
                        <a:rPr lang="es-PE" sz="1200" b="1" dirty="0" smtClean="0">
                          <a:effectLst/>
                          <a:latin typeface="StagSans-Book"/>
                          <a:ea typeface="Calibri" panose="020F0502020204030204" pitchFamily="34" charset="0"/>
                          <a:cs typeface="StagSans-Book"/>
                        </a:rPr>
                        <a:t>Se </a:t>
                      </a:r>
                      <a:r>
                        <a:rPr lang="es-PE" sz="1200" b="1" dirty="0">
                          <a:effectLst/>
                          <a:latin typeface="StagSans-Book"/>
                          <a:ea typeface="Calibri" panose="020F0502020204030204" pitchFamily="34" charset="0"/>
                          <a:cs typeface="StagSans-Book"/>
                        </a:rPr>
                        <a:t>da al estudiante la oportunidad de identificar el número completo, descomponerlo en unidades de orden, y asociar los grupos de 10 con las decenas y los grupos de 100 con las centenas.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dirty="0">
                          <a:effectLst/>
                          <a:latin typeface="StagSans-Book"/>
                          <a:ea typeface="Calibri" panose="020F0502020204030204" pitchFamily="34" charset="0"/>
                          <a:cs typeface="StagSans-Book"/>
                        </a:rPr>
                        <a:t>Proponga tareas para que sus estudiantes trabajen la descomposición del número en forma convencional y no convencional, y establezcan equivalencias entre centenas, decenas y unidades. Por ejemplo: 346 es 3 centenas, 4 decenas y 6 unidades (descomposición convencional); pero 346 también  es 2 centenas, 14 decenas y 6 unidades; o 34 decenas y 6 unidades (descomposición no convencional).</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36771">
                <a:tc>
                  <a:txBody>
                    <a:bodyPr/>
                    <a:lstStyle/>
                    <a:p>
                      <a:pPr>
                        <a:lnSpc>
                          <a:spcPct val="107000"/>
                        </a:lnSpc>
                        <a:spcAft>
                          <a:spcPts val="0"/>
                        </a:spcAft>
                      </a:pPr>
                      <a:r>
                        <a:rPr lang="es-PE" sz="1200" dirty="0">
                          <a:effectLst/>
                          <a:latin typeface="Calibri" panose="020F0502020204030204" pitchFamily="34" charset="0"/>
                          <a:ea typeface="Calibri" panose="020F0502020204030204" pitchFamily="34" charset="0"/>
                          <a:cs typeface="Times New Roman" panose="02020603050405020304" pitchFamily="18" charset="0"/>
                        </a:rPr>
                        <a:t> </a:t>
                      </a:r>
                      <a:endParaRPr lang="es-PE"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PE" sz="1050" dirty="0" smtClean="0">
                        <a:effectLst/>
                        <a:latin typeface="StagSans-Book"/>
                        <a:ea typeface="Calibri" panose="020F0502020204030204" pitchFamily="34" charset="0"/>
                        <a:cs typeface="StagSans-Book"/>
                      </a:endParaRPr>
                    </a:p>
                    <a:p>
                      <a:pPr algn="just">
                        <a:lnSpc>
                          <a:spcPct val="107000"/>
                        </a:lnSpc>
                        <a:spcAft>
                          <a:spcPts val="0"/>
                        </a:spcAft>
                      </a:pPr>
                      <a:r>
                        <a:rPr lang="es-PE" sz="1400" b="1" dirty="0" smtClean="0">
                          <a:effectLst/>
                          <a:latin typeface="StagSans-Book"/>
                          <a:ea typeface="Calibri" panose="020F0502020204030204" pitchFamily="34" charset="0"/>
                          <a:cs typeface="StagSans-Book"/>
                        </a:rPr>
                        <a:t>El </a:t>
                      </a:r>
                      <a:r>
                        <a:rPr lang="es-PE" sz="1400" b="1" dirty="0">
                          <a:effectLst/>
                          <a:latin typeface="StagSans-Book"/>
                          <a:ea typeface="Calibri" panose="020F0502020204030204" pitchFamily="34" charset="0"/>
                          <a:cs typeface="StagSans-Book"/>
                        </a:rPr>
                        <a:t>estudiante indicó la cantidad que puede descomponerse exactamente en grupos de 10</a:t>
                      </a:r>
                      <a:r>
                        <a:rPr lang="es-PE" sz="1400" b="1" dirty="0" smtClean="0">
                          <a:effectLst/>
                          <a:latin typeface="StagSans-Book"/>
                          <a:ea typeface="Calibri" panose="020F0502020204030204" pitchFamily="34" charset="0"/>
                          <a:cs typeface="StagSans-Book"/>
                        </a:rPr>
                        <a:t>.</a:t>
                      </a:r>
                      <a:endParaRPr lang="es-P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dirty="0">
                          <a:solidFill>
                            <a:srgbClr val="FF0000"/>
                          </a:solidFill>
                          <a:effectLst/>
                          <a:latin typeface="StagSans-Semibold"/>
                          <a:ea typeface="Calibri" panose="020F0502020204030204" pitchFamily="34" charset="0"/>
                          <a:cs typeface="StagSans-Semibold"/>
                        </a:rPr>
                        <a:t>¿Cuánto dinero ha cambiado Benjamín? ¿Cuánto representa cada billete? ¿Con tu respuesta expresas soles o billetes?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Asegúrese de que el estudiante comprende los datos, la cantidad total, los soles y los billetes. Invítelo a relacionar los grupos formados y la cantidad de unidades que contiene.</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200" b="1" dirty="0">
                          <a:effectLst/>
                          <a:latin typeface="StagSans-Book"/>
                          <a:ea typeface="Calibri" panose="020F0502020204030204" pitchFamily="34" charset="0"/>
                          <a:cs typeface="StagSans-Book"/>
                        </a:rPr>
                        <a:t>Proponga situaciones para que sus estudiantes reconozcan equivalencias entre una cantidad de billetes y su valor. Por ejemplo:</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1 billete = 10 soles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2 billetes = 20 soles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3 billetes = 30 soles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200" b="1" dirty="0">
                          <a:effectLst/>
                          <a:latin typeface="StagSans-Book"/>
                          <a:ea typeface="Calibri" panose="020F0502020204030204" pitchFamily="34" charset="0"/>
                          <a:cs typeface="StagSans-Book"/>
                        </a:rPr>
                        <a:t>¿? billetes = 340 soles</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84" marR="471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8198" name="Imagen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92" y="728182"/>
            <a:ext cx="2097366" cy="5702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Imagen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4359275"/>
            <a:ext cx="2433638" cy="58102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p:nvPr/>
        </p:nvPicPr>
        <p:blipFill>
          <a:blip r:embed="rId4"/>
          <a:stretch>
            <a:fillRect/>
          </a:stretch>
        </p:blipFill>
        <p:spPr>
          <a:xfrm>
            <a:off x="1017308" y="2595490"/>
            <a:ext cx="1962150" cy="619125"/>
          </a:xfrm>
          <a:prstGeom prst="rect">
            <a:avLst/>
          </a:prstGeom>
        </p:spPr>
      </p:pic>
    </p:spTree>
    <p:extLst>
      <p:ext uri="{BB962C8B-B14F-4D97-AF65-F5344CB8AC3E}">
        <p14:creationId xmlns:p14="http://schemas.microsoft.com/office/powerpoint/2010/main" val="3329147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59307" y="150125"/>
            <a:ext cx="11436823" cy="532264"/>
          </a:xfrm>
          <a:solidFill>
            <a:schemeClr val="bg1"/>
          </a:solidFill>
          <a:ln>
            <a:solidFill>
              <a:srgbClr val="FF0000"/>
            </a:solidFill>
          </a:ln>
        </p:spPr>
        <p:txBody>
          <a:bodyPr>
            <a:normAutofit fontScale="90000"/>
          </a:bodyPr>
          <a:lstStyle/>
          <a:p>
            <a:pPr algn="just"/>
            <a:r>
              <a:rPr lang="es-PE" sz="3200" b="1" dirty="0" smtClean="0">
                <a:solidFill>
                  <a:srgbClr val="0000FF"/>
                </a:solidFill>
                <a:latin typeface="Arial Narrow" panose="020B0606020202030204" pitchFamily="34" charset="0"/>
              </a:rPr>
              <a:t>Competencia</a:t>
            </a:r>
            <a:r>
              <a:rPr lang="es-PE" sz="3200" b="1" dirty="0" smtClean="0">
                <a:latin typeface="Arial Narrow" panose="020B0606020202030204" pitchFamily="34" charset="0"/>
              </a:rPr>
              <a:t>: </a:t>
            </a:r>
            <a:r>
              <a:rPr lang="es-PE" sz="3200" b="1" dirty="0">
                <a:latin typeface="Arial Narrow" panose="020B0606020202030204" pitchFamily="34" charset="0"/>
              </a:rPr>
              <a:t>Resuelve problemas de regularidad, equivalencia y cambio</a:t>
            </a:r>
            <a:r>
              <a:rPr lang="es-PE" sz="3200" b="1" dirty="0" smtClean="0">
                <a:latin typeface="Arial Narrow" panose="020B0606020202030204" pitchFamily="34" charset="0"/>
              </a:rPr>
              <a:t>.</a:t>
            </a:r>
            <a:endParaRPr lang="es-PE" sz="3200" b="1" dirty="0">
              <a:latin typeface="Arial Narrow" panose="020B0606020202030204" pitchFamily="34" charset="0"/>
            </a:endParaRPr>
          </a:p>
        </p:txBody>
      </p:sp>
      <p:sp>
        <p:nvSpPr>
          <p:cNvPr id="5" name="Título 1"/>
          <p:cNvSpPr txBox="1">
            <a:spLocks/>
          </p:cNvSpPr>
          <p:nvPr/>
        </p:nvSpPr>
        <p:spPr>
          <a:xfrm>
            <a:off x="4339992" y="777922"/>
            <a:ext cx="7342495" cy="5125337"/>
          </a:xfrm>
          <a:prstGeom prst="rect">
            <a:avLst/>
          </a:prstGeom>
          <a:solidFill>
            <a:schemeClr val="bg1"/>
          </a:solidFill>
          <a:ln w="28575">
            <a:solidFill>
              <a:srgbClr val="FF000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PE" sz="2200" b="1" dirty="0" smtClean="0">
              <a:solidFill>
                <a:srgbClr val="0000FF"/>
              </a:solidFill>
              <a:latin typeface="Arial Narrow" panose="020B0606020202030204" pitchFamily="34" charset="0"/>
            </a:endParaRPr>
          </a:p>
          <a:p>
            <a:endParaRPr lang="es-PE" sz="2200" b="1" dirty="0">
              <a:solidFill>
                <a:srgbClr val="0000FF"/>
              </a:solidFill>
              <a:latin typeface="Arial Narrow" panose="020B0606020202030204" pitchFamily="34" charset="0"/>
            </a:endParaRPr>
          </a:p>
          <a:p>
            <a:endParaRPr lang="es-PE" sz="2200" b="1" dirty="0" smtClean="0">
              <a:solidFill>
                <a:srgbClr val="0000FF"/>
              </a:solidFill>
              <a:latin typeface="Arial Narrow" panose="020B0606020202030204" pitchFamily="34" charset="0"/>
            </a:endParaRPr>
          </a:p>
          <a:p>
            <a:r>
              <a:rPr lang="es-PE" sz="2200" b="1" dirty="0" smtClean="0">
                <a:solidFill>
                  <a:srgbClr val="0000FF"/>
                </a:solidFill>
                <a:latin typeface="Arial Narrow" panose="020B0606020202030204" pitchFamily="34" charset="0"/>
              </a:rPr>
              <a:t>Estándares de Aprendizaje</a:t>
            </a:r>
          </a:p>
          <a:p>
            <a:endParaRPr lang="es-PE" sz="2000" b="1" dirty="0" smtClean="0">
              <a:solidFill>
                <a:srgbClr val="0000FF"/>
              </a:solidFill>
              <a:latin typeface="Arial Narrow" panose="020B0606020202030204" pitchFamily="34" charset="0"/>
            </a:endParaRPr>
          </a:p>
          <a:p>
            <a:pPr algn="just"/>
            <a:r>
              <a:rPr lang="es-PE" sz="2200" dirty="0" smtClean="0">
                <a:solidFill>
                  <a:schemeClr val="tx1"/>
                </a:solidFill>
                <a:latin typeface="Arial Narrow" panose="020B0606020202030204" pitchFamily="34" charset="0"/>
              </a:rPr>
              <a:t>Resuelve </a:t>
            </a:r>
            <a:r>
              <a:rPr lang="es-PE" sz="2200" dirty="0">
                <a:solidFill>
                  <a:schemeClr val="tx1"/>
                </a:solidFill>
                <a:latin typeface="Arial Narrow" panose="020B0606020202030204" pitchFamily="34" charset="0"/>
              </a:rPr>
              <a:t>problemas que presentan dos equivalencias, regularidades o relación de cambio entre dos magnitudes y expresiones; </a:t>
            </a:r>
            <a:r>
              <a:rPr lang="es-PE" sz="2200" dirty="0">
                <a:solidFill>
                  <a:srgbClr val="0000FF"/>
                </a:solidFill>
                <a:latin typeface="Arial Narrow" panose="020B0606020202030204" pitchFamily="34" charset="0"/>
              </a:rPr>
              <a:t>traduciéndolas a igualdades que contienen operaciones aditivas o multiplicativas, a tablas de valores y a patrones de repetición que combinan criterios y patrones aditivos o multiplicativos</a:t>
            </a:r>
            <a:r>
              <a:rPr lang="es-PE" sz="2200" dirty="0">
                <a:solidFill>
                  <a:schemeClr val="tx1"/>
                </a:solidFill>
                <a:latin typeface="Arial Narrow" panose="020B0606020202030204" pitchFamily="34" charset="0"/>
              </a:rPr>
              <a:t>. </a:t>
            </a:r>
            <a:r>
              <a:rPr lang="es-PE" sz="2200" dirty="0">
                <a:solidFill>
                  <a:srgbClr val="FF0000"/>
                </a:solidFill>
                <a:latin typeface="Arial Narrow" panose="020B0606020202030204" pitchFamily="34" charset="0"/>
              </a:rPr>
              <a:t>Expresa su comprensión de la regla de formación de un patrón y del signo igual para expresar equivalencias. Así también, </a:t>
            </a:r>
            <a:r>
              <a:rPr lang="es-PE" sz="2200" dirty="0" smtClean="0">
                <a:solidFill>
                  <a:srgbClr val="FF0000"/>
                </a:solidFill>
                <a:latin typeface="Arial Narrow" panose="020B0606020202030204" pitchFamily="34" charset="0"/>
              </a:rPr>
              <a:t>describe </a:t>
            </a:r>
            <a:r>
              <a:rPr lang="es-PE" sz="2200" dirty="0">
                <a:solidFill>
                  <a:srgbClr val="FF0000"/>
                </a:solidFill>
                <a:latin typeface="Arial Narrow" panose="020B0606020202030204" pitchFamily="34" charset="0"/>
              </a:rPr>
              <a:t>la relación de cambio entre una magnitud y otra</a:t>
            </a:r>
            <a:r>
              <a:rPr lang="es-PE" sz="2200" dirty="0" smtClean="0">
                <a:solidFill>
                  <a:schemeClr val="tx1"/>
                </a:solidFill>
                <a:latin typeface="Arial Narrow" panose="020B0606020202030204" pitchFamily="34" charset="0"/>
              </a:rPr>
              <a:t>; </a:t>
            </a:r>
            <a:r>
              <a:rPr lang="es-PE" sz="2200" dirty="0" smtClean="0">
                <a:solidFill>
                  <a:srgbClr val="FF0000"/>
                </a:solidFill>
                <a:latin typeface="Arial Narrow" panose="020B0606020202030204" pitchFamily="34" charset="0"/>
              </a:rPr>
              <a:t>usando lenguaje matemático y diversas representaciones</a:t>
            </a:r>
            <a:r>
              <a:rPr lang="es-PE" sz="2200" dirty="0" smtClean="0">
                <a:solidFill>
                  <a:schemeClr val="tx1"/>
                </a:solidFill>
                <a:latin typeface="Arial Narrow" panose="020B0606020202030204" pitchFamily="34" charset="0"/>
              </a:rPr>
              <a:t>. </a:t>
            </a:r>
            <a:r>
              <a:rPr lang="es-PE" sz="2200" b="1" dirty="0" smtClean="0">
                <a:solidFill>
                  <a:srgbClr val="009900"/>
                </a:solidFill>
                <a:latin typeface="Arial Narrow" panose="020B0606020202030204" pitchFamily="34" charset="0"/>
              </a:rPr>
              <a:t>Emplea estrategias, la descomposición de números, el cálculo mental, para crear, continuar o completar patrones de repetición.</a:t>
            </a:r>
            <a:r>
              <a:rPr lang="es-PE" sz="2200" dirty="0" smtClean="0">
                <a:solidFill>
                  <a:schemeClr val="tx1"/>
                </a:solidFill>
                <a:latin typeface="Arial Narrow" panose="020B0606020202030204" pitchFamily="34" charset="0"/>
              </a:rPr>
              <a:t> </a:t>
            </a:r>
            <a:r>
              <a:rPr lang="es-PE" sz="2200" dirty="0">
                <a:solidFill>
                  <a:srgbClr val="A50021"/>
                </a:solidFill>
                <a:latin typeface="Arial Narrow" panose="020B0606020202030204" pitchFamily="34" charset="0"/>
              </a:rPr>
              <a:t>Hace afirmaciones sobre patrones, la equivalencia entre expresiones y sus variaciones y las propiedades de la igualdad, las justifica con argumentos y ejemplos concretos.	</a:t>
            </a:r>
          </a:p>
          <a:p>
            <a:pPr algn="just"/>
            <a:endParaRPr lang="es-PE" sz="2200" dirty="0">
              <a:solidFill>
                <a:schemeClr val="tx1"/>
              </a:solidFill>
              <a:latin typeface="Arial Narrow" panose="020B0606020202030204" pitchFamily="34" charset="0"/>
            </a:endParaRPr>
          </a:p>
          <a:p>
            <a:pPr algn="just"/>
            <a:r>
              <a:rPr lang="es-PE" sz="2200" dirty="0">
                <a:solidFill>
                  <a:srgbClr val="A50021"/>
                </a:solidFill>
                <a:latin typeface="Arial Narrow" panose="020B0606020202030204" pitchFamily="34" charset="0"/>
              </a:rPr>
              <a:t>	</a:t>
            </a:r>
          </a:p>
          <a:p>
            <a:pPr algn="just"/>
            <a:endParaRPr lang="es-PE" sz="2200" dirty="0">
              <a:solidFill>
                <a:schemeClr val="tx1"/>
              </a:solidFill>
              <a:latin typeface="Arial Narrow" panose="020B0606020202030204" pitchFamily="34" charset="0"/>
            </a:endParaRPr>
          </a:p>
        </p:txBody>
      </p:sp>
      <p:sp>
        <p:nvSpPr>
          <p:cNvPr id="6" name="Marcador de contenido 2"/>
          <p:cNvSpPr>
            <a:spLocks noGrp="1"/>
          </p:cNvSpPr>
          <p:nvPr>
            <p:ph idx="1"/>
          </p:nvPr>
        </p:nvSpPr>
        <p:spPr>
          <a:xfrm>
            <a:off x="259307" y="778609"/>
            <a:ext cx="3889618" cy="5124650"/>
          </a:xfrm>
          <a:solidFill>
            <a:schemeClr val="bg1"/>
          </a:solidFill>
          <a:ln w="38100">
            <a:solidFill>
              <a:srgbClr val="0000FF"/>
            </a:solidFill>
          </a:ln>
        </p:spPr>
        <p:txBody>
          <a:bodyPr>
            <a:noAutofit/>
          </a:bodyPr>
          <a:lstStyle/>
          <a:p>
            <a:pPr marL="0" indent="0" algn="ctr">
              <a:lnSpc>
                <a:spcPct val="150000"/>
              </a:lnSpc>
              <a:buNone/>
            </a:pPr>
            <a:r>
              <a:rPr lang="es-PE" sz="2800" b="1" u="sng" dirty="0" smtClean="0">
                <a:solidFill>
                  <a:srgbClr val="FF0000"/>
                </a:solidFill>
                <a:latin typeface="Arial Narrow" panose="020B0606020202030204" pitchFamily="34" charset="0"/>
              </a:rPr>
              <a:t>CAPACIDADES</a:t>
            </a:r>
            <a:r>
              <a:rPr lang="es-PE" sz="2200" b="1" dirty="0" smtClean="0">
                <a:solidFill>
                  <a:srgbClr val="FF0000"/>
                </a:solidFill>
                <a:latin typeface="Arial Narrow" panose="020B0606020202030204" pitchFamily="34" charset="0"/>
              </a:rPr>
              <a:t>:</a:t>
            </a:r>
          </a:p>
          <a:p>
            <a:pPr algn="just"/>
            <a:r>
              <a:rPr lang="es-PE" sz="2200" b="1" dirty="0" smtClean="0">
                <a:solidFill>
                  <a:srgbClr val="0000FF"/>
                </a:solidFill>
                <a:latin typeface="Arial Narrow" panose="020B0606020202030204" pitchFamily="34" charset="0"/>
              </a:rPr>
              <a:t>Traduce datos y condiciones a expresiones algebraicas y gráficas.</a:t>
            </a:r>
          </a:p>
          <a:p>
            <a:pPr algn="just"/>
            <a:r>
              <a:rPr lang="es-PE" sz="2200" b="1" dirty="0" smtClean="0">
                <a:solidFill>
                  <a:srgbClr val="FF0000"/>
                </a:solidFill>
                <a:latin typeface="Arial Narrow" panose="020B0606020202030204" pitchFamily="34" charset="0"/>
              </a:rPr>
              <a:t>Comunica </a:t>
            </a:r>
            <a:r>
              <a:rPr lang="es-PE" sz="2200" b="1" dirty="0">
                <a:solidFill>
                  <a:srgbClr val="FF0000"/>
                </a:solidFill>
                <a:latin typeface="Arial Narrow" panose="020B0606020202030204" pitchFamily="34" charset="0"/>
              </a:rPr>
              <a:t>su comprensión sobre las relaciones algebraicas</a:t>
            </a:r>
            <a:r>
              <a:rPr lang="es-PE" sz="2200" b="1" dirty="0">
                <a:solidFill>
                  <a:schemeClr val="tx1"/>
                </a:solidFill>
                <a:latin typeface="Arial Narrow" panose="020B0606020202030204" pitchFamily="34" charset="0"/>
              </a:rPr>
              <a:t>.</a:t>
            </a:r>
          </a:p>
          <a:p>
            <a:pPr algn="just"/>
            <a:r>
              <a:rPr lang="es-PE" sz="2200" b="1" dirty="0" smtClean="0">
                <a:solidFill>
                  <a:srgbClr val="009900"/>
                </a:solidFill>
                <a:latin typeface="Arial Narrow" panose="020B0606020202030204" pitchFamily="34" charset="0"/>
              </a:rPr>
              <a:t>Usa </a:t>
            </a:r>
            <a:r>
              <a:rPr lang="es-PE" sz="2200" b="1" dirty="0">
                <a:solidFill>
                  <a:srgbClr val="009900"/>
                </a:solidFill>
                <a:latin typeface="Arial Narrow" panose="020B0606020202030204" pitchFamily="34" charset="0"/>
              </a:rPr>
              <a:t>estrategias y procedimientos para encontrar equivalencias y reglas generales</a:t>
            </a:r>
          </a:p>
          <a:p>
            <a:pPr algn="just"/>
            <a:r>
              <a:rPr lang="es-PE" sz="2200" b="1" dirty="0" smtClean="0">
                <a:solidFill>
                  <a:srgbClr val="A50021"/>
                </a:solidFill>
                <a:latin typeface="Arial Narrow" panose="020B0606020202030204" pitchFamily="34" charset="0"/>
              </a:rPr>
              <a:t>Argumenta </a:t>
            </a:r>
            <a:r>
              <a:rPr lang="es-PE" sz="2200" b="1" dirty="0">
                <a:solidFill>
                  <a:srgbClr val="A50021"/>
                </a:solidFill>
                <a:latin typeface="Arial Narrow" panose="020B0606020202030204" pitchFamily="34" charset="0"/>
              </a:rPr>
              <a:t>afirmaciones sobre relaciones de cambio y </a:t>
            </a:r>
            <a:r>
              <a:rPr lang="es-PE" sz="2200" b="1" dirty="0" smtClean="0">
                <a:solidFill>
                  <a:srgbClr val="A50021"/>
                </a:solidFill>
                <a:latin typeface="Arial Narrow" panose="020B0606020202030204" pitchFamily="34" charset="0"/>
              </a:rPr>
              <a:t>equivalencia</a:t>
            </a:r>
          </a:p>
        </p:txBody>
      </p:sp>
    </p:spTree>
    <p:extLst>
      <p:ext uri="{BB962C8B-B14F-4D97-AF65-F5344CB8AC3E}">
        <p14:creationId xmlns:p14="http://schemas.microsoft.com/office/powerpoint/2010/main" val="130039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023" y="220774"/>
            <a:ext cx="11232107" cy="724021"/>
          </a:xfrm>
          <a:solidFill>
            <a:schemeClr val="bg1"/>
          </a:solidFill>
        </p:spPr>
        <p:txBody>
          <a:bodyPr>
            <a:normAutofit fontScale="90000"/>
          </a:bodyPr>
          <a:lstStyle/>
          <a:p>
            <a:pPr algn="just"/>
            <a:r>
              <a:rPr lang="es-PE" sz="3200" b="1" dirty="0" smtClean="0">
                <a:solidFill>
                  <a:srgbClr val="0000FF"/>
                </a:solidFill>
                <a:latin typeface="Arial Narrow" panose="020B0606020202030204" pitchFamily="34" charset="0"/>
              </a:rPr>
              <a:t>Competencia</a:t>
            </a:r>
            <a:r>
              <a:rPr lang="es-PE" sz="3200" b="1" dirty="0" smtClean="0">
                <a:latin typeface="Arial Narrow" panose="020B0606020202030204" pitchFamily="34" charset="0"/>
              </a:rPr>
              <a:t>: Resuelve problemas de regularidad, equivalencia y cambio</a:t>
            </a:r>
            <a:endParaRPr lang="es-PE" sz="3200" b="1" dirty="0">
              <a:latin typeface="Arial Narrow" panose="020B0606020202030204" pitchFamily="34" charset="0"/>
            </a:endParaRPr>
          </a:p>
        </p:txBody>
      </p:sp>
      <p:sp>
        <p:nvSpPr>
          <p:cNvPr id="3" name="Marcador de contenido 2"/>
          <p:cNvSpPr>
            <a:spLocks noGrp="1"/>
          </p:cNvSpPr>
          <p:nvPr>
            <p:ph idx="1"/>
          </p:nvPr>
        </p:nvSpPr>
        <p:spPr>
          <a:xfrm>
            <a:off x="464023" y="1064525"/>
            <a:ext cx="5090957" cy="4759870"/>
          </a:xfrm>
          <a:solidFill>
            <a:srgbClr val="FFFF99"/>
          </a:solidFill>
          <a:ln w="38100">
            <a:solidFill>
              <a:srgbClr val="0000FF"/>
            </a:solidFill>
          </a:ln>
        </p:spPr>
        <p:txBody>
          <a:bodyPr>
            <a:noAutofit/>
          </a:bodyPr>
          <a:lstStyle/>
          <a:p>
            <a:pPr marL="0" indent="0" algn="ctr">
              <a:lnSpc>
                <a:spcPct val="150000"/>
              </a:lnSpc>
              <a:buNone/>
            </a:pPr>
            <a:r>
              <a:rPr lang="es-PE" b="1" u="sng" dirty="0" smtClean="0">
                <a:solidFill>
                  <a:srgbClr val="FF0000"/>
                </a:solidFill>
                <a:latin typeface="Arial Narrow" panose="020B0606020202030204" pitchFamily="34" charset="0"/>
              </a:rPr>
              <a:t>CAPACIDADES</a:t>
            </a:r>
            <a:endParaRPr lang="es-PE" b="1" dirty="0" smtClean="0">
              <a:solidFill>
                <a:srgbClr val="0000FF"/>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Traduce datos y condiciones a expresiones algebraicas y gráficas.</a:t>
            </a:r>
          </a:p>
          <a:p>
            <a:pPr algn="just"/>
            <a:endParaRPr lang="es-PE" sz="100" b="1" dirty="0" smtClean="0">
              <a:solidFill>
                <a:srgbClr val="3333FF"/>
              </a:solidFill>
              <a:latin typeface="Arial Narrow" panose="020B0606020202030204" pitchFamily="34" charset="0"/>
            </a:endParaRPr>
          </a:p>
          <a:p>
            <a:pPr algn="just"/>
            <a:r>
              <a:rPr lang="es-PE" sz="2400" b="1" dirty="0" smtClean="0">
                <a:solidFill>
                  <a:schemeClr val="tx1"/>
                </a:solidFill>
                <a:latin typeface="Arial Narrow" panose="020B0606020202030204" pitchFamily="34" charset="0"/>
              </a:rPr>
              <a:t>Comunica su comprensión sobre las relaciones algebraicas.</a:t>
            </a:r>
          </a:p>
          <a:p>
            <a:pPr algn="just"/>
            <a:endParaRPr lang="es-PE" sz="100" b="1" dirty="0">
              <a:solidFill>
                <a:schemeClr val="tx1"/>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Usa estrategias y procedimientos para encontrar equivalencias y reglas generales.</a:t>
            </a:r>
          </a:p>
          <a:p>
            <a:pPr algn="just"/>
            <a:r>
              <a:rPr lang="es-PE" sz="2400" b="1" dirty="0" smtClean="0">
                <a:solidFill>
                  <a:srgbClr val="3333FF"/>
                </a:solidFill>
                <a:latin typeface="Arial Narrow" panose="020B0606020202030204" pitchFamily="34" charset="0"/>
              </a:rPr>
              <a:t>Argumenta afirmaciones sobre relaciones de cambio y equivalencia.</a:t>
            </a:r>
            <a:endParaRPr lang="es-PE" sz="2400" b="1" dirty="0">
              <a:solidFill>
                <a:srgbClr val="3333FF"/>
              </a:solidFill>
              <a:latin typeface="Arial Narrow" panose="020B0606020202030204" pitchFamily="34" charset="0"/>
            </a:endParaRPr>
          </a:p>
        </p:txBody>
      </p:sp>
      <p:sp>
        <p:nvSpPr>
          <p:cNvPr id="5" name="Marcador de contenido 2"/>
          <p:cNvSpPr txBox="1">
            <a:spLocks/>
          </p:cNvSpPr>
          <p:nvPr/>
        </p:nvSpPr>
        <p:spPr>
          <a:xfrm>
            <a:off x="5818040" y="1528776"/>
            <a:ext cx="5877984" cy="1221550"/>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s-PE" sz="2100" dirty="0" smtClean="0">
                <a:latin typeface="Arial Narrow" panose="020B0606020202030204" pitchFamily="34" charset="0"/>
              </a:rPr>
              <a:t>Transformar datos a expresiones gráficas o algebraicas.</a:t>
            </a:r>
          </a:p>
          <a:p>
            <a:pPr algn="just">
              <a:buFontTx/>
              <a:buChar char="-"/>
            </a:pPr>
            <a:r>
              <a:rPr lang="es-PE" sz="2100" dirty="0" smtClean="0">
                <a:latin typeface="Arial Narrow" panose="020B0606020202030204" pitchFamily="34" charset="0"/>
              </a:rPr>
              <a:t>Combinación de letras, números y signos  (fórmulas)</a:t>
            </a:r>
          </a:p>
          <a:p>
            <a:pPr algn="just">
              <a:buFontTx/>
              <a:buChar char="-"/>
            </a:pPr>
            <a:r>
              <a:rPr lang="es-PE" sz="2100" dirty="0" smtClean="0">
                <a:latin typeface="Arial Narrow" panose="020B0606020202030204" pitchFamily="34" charset="0"/>
              </a:rPr>
              <a:t>Potenciación, área, volumen, ecuaciones (variables).</a:t>
            </a:r>
          </a:p>
          <a:p>
            <a:pPr algn="just">
              <a:buFontTx/>
              <a:buChar char="-"/>
            </a:pPr>
            <a:endParaRPr lang="es-PE" sz="2100" dirty="0" smtClean="0">
              <a:latin typeface="Arial Narrow" panose="020B0606020202030204" pitchFamily="34" charset="0"/>
            </a:endParaRPr>
          </a:p>
          <a:p>
            <a:pPr marL="0" indent="0" algn="just">
              <a:buNone/>
            </a:pPr>
            <a:endParaRPr lang="es-PE" sz="2100" dirty="0">
              <a:latin typeface="Arial Narrow" panose="020B0606020202030204" pitchFamily="34" charset="0"/>
            </a:endParaRPr>
          </a:p>
        </p:txBody>
      </p:sp>
      <p:sp>
        <p:nvSpPr>
          <p:cNvPr id="6" name="Marcador de contenido 2"/>
          <p:cNvSpPr txBox="1">
            <a:spLocks/>
          </p:cNvSpPr>
          <p:nvPr/>
        </p:nvSpPr>
        <p:spPr>
          <a:xfrm>
            <a:off x="5819860" y="2840791"/>
            <a:ext cx="5876270" cy="907219"/>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2100" dirty="0" smtClean="0">
                <a:latin typeface="Arial Narrow" panose="020B0606020202030204" pitchFamily="34" charset="0"/>
              </a:rPr>
              <a:t>Expresa comprensión de concepto, funciones, ecuaciones,  estableciendo relaciones entre estas.</a:t>
            </a:r>
            <a:endParaRPr lang="es-PE" sz="2100" dirty="0">
              <a:latin typeface="Arial Narrow" panose="020B0606020202030204" pitchFamily="34" charset="0"/>
            </a:endParaRPr>
          </a:p>
        </p:txBody>
      </p:sp>
      <p:cxnSp>
        <p:nvCxnSpPr>
          <p:cNvPr id="12" name="Conector recto de flecha 11"/>
          <p:cNvCxnSpPr/>
          <p:nvPr/>
        </p:nvCxnSpPr>
        <p:spPr>
          <a:xfrm flipH="1">
            <a:off x="4944693" y="2264896"/>
            <a:ext cx="907470" cy="34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flipV="1">
            <a:off x="4925020" y="3187180"/>
            <a:ext cx="894840" cy="87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5261317" y="5260014"/>
            <a:ext cx="59084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arcador de contenido 2"/>
          <p:cNvSpPr txBox="1">
            <a:spLocks/>
          </p:cNvSpPr>
          <p:nvPr/>
        </p:nvSpPr>
        <p:spPr>
          <a:xfrm>
            <a:off x="5819860" y="3864104"/>
            <a:ext cx="5876270" cy="907219"/>
          </a:xfrm>
          <a:prstGeom prst="rect">
            <a:avLst/>
          </a:prstGeom>
          <a:solidFill>
            <a:schemeClr val="bg1"/>
          </a:solidFill>
          <a:ln>
            <a:solidFill>
              <a:srgbClr val="FF000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2100" dirty="0" smtClean="0">
                <a:latin typeface="Arial Narrow" panose="020B0606020202030204" pitchFamily="34" charset="0"/>
              </a:rPr>
              <a:t>Seleccionar, adaptar estrategias y procedimientos para simplificar, transformar ecuaciones y expresiones simbólicas.</a:t>
            </a:r>
          </a:p>
          <a:p>
            <a:pPr algn="just"/>
            <a:r>
              <a:rPr lang="es-PE" sz="2100" dirty="0" smtClean="0">
                <a:latin typeface="Arial Narrow" panose="020B0606020202030204" pitchFamily="34" charset="0"/>
              </a:rPr>
              <a:t>Determinar dominio y rango – funciones.</a:t>
            </a:r>
            <a:endParaRPr lang="es-PE" sz="2100" dirty="0">
              <a:latin typeface="Arial Narrow" panose="020B0606020202030204" pitchFamily="34" charset="0"/>
            </a:endParaRPr>
          </a:p>
        </p:txBody>
      </p:sp>
      <p:sp>
        <p:nvSpPr>
          <p:cNvPr id="14" name="Marcador de contenido 2"/>
          <p:cNvSpPr txBox="1">
            <a:spLocks/>
          </p:cNvSpPr>
          <p:nvPr/>
        </p:nvSpPr>
        <p:spPr>
          <a:xfrm>
            <a:off x="5819860" y="4917176"/>
            <a:ext cx="5876270" cy="907219"/>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100" dirty="0" smtClean="0">
                <a:latin typeface="Arial Narrow" panose="020B0606020202030204" pitchFamily="34" charset="0"/>
              </a:rPr>
              <a:t>Elabora afirmaciones de los variables, reglas algebraicas, razonando de manera inductiva y deductiva. </a:t>
            </a:r>
            <a:endParaRPr lang="es-PE" sz="2100" dirty="0">
              <a:latin typeface="Arial Narrow" panose="020B0606020202030204" pitchFamily="34" charset="0"/>
            </a:endParaRPr>
          </a:p>
        </p:txBody>
      </p:sp>
      <p:cxnSp>
        <p:nvCxnSpPr>
          <p:cNvPr id="15" name="Conector recto de flecha 14"/>
          <p:cNvCxnSpPr/>
          <p:nvPr/>
        </p:nvCxnSpPr>
        <p:spPr>
          <a:xfrm flipH="1">
            <a:off x="4925020" y="4437203"/>
            <a:ext cx="893020" cy="81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75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2403" y="81889"/>
            <a:ext cx="11608444" cy="429100"/>
          </a:xfrm>
          <a:prstGeom prst="rect">
            <a:avLst/>
          </a:prstGeom>
          <a:solidFill>
            <a:srgbClr val="FFFF99"/>
          </a:solidFill>
          <a:ln w="28575">
            <a:solidFill>
              <a:srgbClr val="FF0000"/>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b="1" dirty="0" smtClean="0">
                <a:solidFill>
                  <a:srgbClr val="0000FF"/>
                </a:solidFill>
                <a:latin typeface="Arial Narrow" panose="020B0606020202030204" pitchFamily="34" charset="0"/>
              </a:rPr>
              <a:t>Desempeños – ejemplos de propósitos-habilidad</a:t>
            </a:r>
            <a:endParaRPr lang="es-PE" sz="3600" b="1" dirty="0">
              <a:solidFill>
                <a:srgbClr val="FF0000"/>
              </a:solidFill>
              <a:latin typeface="Arial Narrow" panose="020B0606020202030204" pitchFamily="34" charset="0"/>
            </a:endParaRPr>
          </a:p>
        </p:txBody>
      </p:sp>
      <p:sp>
        <p:nvSpPr>
          <p:cNvPr id="5" name="Rectángulo 4"/>
          <p:cNvSpPr/>
          <p:nvPr/>
        </p:nvSpPr>
        <p:spPr>
          <a:xfrm>
            <a:off x="292402" y="504362"/>
            <a:ext cx="11608445" cy="5401479"/>
          </a:xfrm>
          <a:prstGeom prst="rect">
            <a:avLst/>
          </a:prstGeom>
          <a:solidFill>
            <a:schemeClr val="bg1"/>
          </a:solidFill>
          <a:ln w="12700">
            <a:solidFill>
              <a:srgbClr val="FF0000"/>
            </a:solidFill>
          </a:ln>
        </p:spPr>
        <p:txBody>
          <a:bodyPr wrap="square">
            <a:spAutoFit/>
          </a:bodyPr>
          <a:lstStyle/>
          <a:p>
            <a:pPr marL="355600" indent="-355600" algn="just">
              <a:buFont typeface="Arial" panose="020B0604020202020204" pitchFamily="34" charset="0"/>
              <a:buChar char="•"/>
            </a:pPr>
            <a:r>
              <a:rPr lang="es-PE" sz="2300" b="1" u="sng" dirty="0">
                <a:latin typeface="Arial Narrow" panose="020B0606020202030204" pitchFamily="34" charset="0"/>
              </a:rPr>
              <a:t>Establece relaciones </a:t>
            </a:r>
            <a:r>
              <a:rPr lang="es-PE" sz="2300" dirty="0">
                <a:latin typeface="Arial Narrow" panose="020B0606020202030204" pitchFamily="34" charset="0"/>
              </a:rPr>
              <a:t>entre datos de hasta dos </a:t>
            </a:r>
            <a:r>
              <a:rPr lang="es-PE" sz="2300" u="sng" dirty="0">
                <a:latin typeface="Arial Narrow" panose="020B0606020202030204" pitchFamily="34" charset="0"/>
              </a:rPr>
              <a:t>equivalencias</a:t>
            </a:r>
            <a:r>
              <a:rPr lang="es-PE" sz="2300" dirty="0">
                <a:latin typeface="Arial Narrow" panose="020B0606020202030204" pitchFamily="34" charset="0"/>
              </a:rPr>
              <a:t> y las </a:t>
            </a:r>
            <a:r>
              <a:rPr lang="es-PE" sz="2300" u="sng" dirty="0">
                <a:latin typeface="Arial Narrow" panose="020B0606020202030204" pitchFamily="34" charset="0"/>
              </a:rPr>
              <a:t>trasforma</a:t>
            </a:r>
            <a:r>
              <a:rPr lang="es-PE" sz="2300" dirty="0">
                <a:latin typeface="Arial Narrow" panose="020B0606020202030204" pitchFamily="34" charset="0"/>
              </a:rPr>
              <a:t> en igualdades que contienen adiciones o sustracciones, o multiplicaciones o divisiones.</a:t>
            </a:r>
          </a:p>
          <a:p>
            <a:pPr marL="355600" indent="-355600" algn="just">
              <a:buFont typeface="Arial" panose="020B0604020202020204" pitchFamily="34" charset="0"/>
              <a:buChar char="•"/>
            </a:pPr>
            <a:r>
              <a:rPr lang="es-PE" sz="2300" b="1" u="sng" dirty="0" smtClean="0">
                <a:latin typeface="Arial Narrow" panose="020B0606020202030204" pitchFamily="34" charset="0"/>
              </a:rPr>
              <a:t>Establece </a:t>
            </a:r>
            <a:r>
              <a:rPr lang="es-PE" sz="2300" b="1" u="sng" dirty="0">
                <a:latin typeface="Arial Narrow" panose="020B0606020202030204" pitchFamily="34" charset="0"/>
              </a:rPr>
              <a:t>relaciones </a:t>
            </a:r>
            <a:r>
              <a:rPr lang="es-PE" sz="2300" dirty="0">
                <a:latin typeface="Arial Narrow" panose="020B0606020202030204" pitchFamily="34" charset="0"/>
              </a:rPr>
              <a:t>entre los datos de una </a:t>
            </a:r>
            <a:r>
              <a:rPr lang="es-PE" sz="2300" u="sng" dirty="0">
                <a:latin typeface="Arial Narrow" panose="020B0606020202030204" pitchFamily="34" charset="0"/>
              </a:rPr>
              <a:t>regularidad</a:t>
            </a:r>
            <a:r>
              <a:rPr lang="es-PE" sz="2300" dirty="0">
                <a:latin typeface="Arial Narrow" panose="020B0606020202030204" pitchFamily="34" charset="0"/>
              </a:rPr>
              <a:t> y los </a:t>
            </a:r>
            <a:r>
              <a:rPr lang="es-PE" sz="2300" u="sng" dirty="0">
                <a:latin typeface="Arial Narrow" panose="020B0606020202030204" pitchFamily="34" charset="0"/>
              </a:rPr>
              <a:t>transforma</a:t>
            </a:r>
            <a:r>
              <a:rPr lang="es-PE" sz="2300" dirty="0">
                <a:latin typeface="Arial Narrow" panose="020B0606020202030204" pitchFamily="34" charset="0"/>
              </a:rPr>
              <a:t> en patrones de repetición (que combinan criterios perceptuales y un criterio geométrico de simetría) o patrones aditivos o multiplicativos (con números de hasta 4 cifras).</a:t>
            </a:r>
          </a:p>
          <a:p>
            <a:pPr marL="355600" indent="-355600" algn="just">
              <a:buFont typeface="Arial" panose="020B0604020202020204" pitchFamily="34" charset="0"/>
              <a:buChar char="•"/>
            </a:pPr>
            <a:r>
              <a:rPr lang="es-PE" sz="2300" b="1" u="sng" dirty="0" smtClean="0">
                <a:latin typeface="Arial Narrow" panose="020B0606020202030204" pitchFamily="34" charset="0"/>
              </a:rPr>
              <a:t>Expresa</a:t>
            </a:r>
            <a:r>
              <a:rPr lang="es-PE" sz="2300" dirty="0">
                <a:latin typeface="Arial Narrow" panose="020B0606020202030204" pitchFamily="34" charset="0"/>
              </a:rPr>
              <a:t>, usando lenguaje algebraico (ícono y operaciones) y diversas representaciones, su comprensión de la regla de formación de un patrón, de la igualdad (con un término desconocido) y del signo igual, distinguiéndolo de su uso en el resultado de una operación.</a:t>
            </a:r>
          </a:p>
          <a:p>
            <a:pPr marL="355600" indent="-355600" algn="just">
              <a:buFont typeface="Arial" panose="020B0604020202020204" pitchFamily="34" charset="0"/>
              <a:buChar char="•"/>
            </a:pPr>
            <a:r>
              <a:rPr lang="es-PE" sz="2300" b="1" u="sng" dirty="0" smtClean="0">
                <a:latin typeface="Arial Narrow" panose="020B0606020202030204" pitchFamily="34" charset="0"/>
              </a:rPr>
              <a:t>Describe </a:t>
            </a:r>
            <a:r>
              <a:rPr lang="es-PE" sz="2300" b="1" u="sng" dirty="0">
                <a:latin typeface="Arial Narrow" panose="020B0606020202030204" pitchFamily="34" charset="0"/>
              </a:rPr>
              <a:t>la relación de cambio </a:t>
            </a:r>
            <a:r>
              <a:rPr lang="es-PE" sz="2300" dirty="0">
                <a:latin typeface="Arial Narrow" panose="020B0606020202030204" pitchFamily="34" charset="0"/>
              </a:rPr>
              <a:t>de una magnitud con respecto de otra, apoyándose en tablas o dibujos.</a:t>
            </a:r>
          </a:p>
          <a:p>
            <a:pPr marL="355600" indent="-355600" algn="just">
              <a:buFont typeface="Arial" panose="020B0604020202020204" pitchFamily="34" charset="0"/>
              <a:buChar char="•"/>
            </a:pPr>
            <a:r>
              <a:rPr lang="es-PE" sz="2300" b="1" u="sng" dirty="0" smtClean="0">
                <a:latin typeface="Arial Narrow" panose="020B0606020202030204" pitchFamily="34" charset="0"/>
              </a:rPr>
              <a:t>Emplea </a:t>
            </a:r>
            <a:r>
              <a:rPr lang="es-PE" sz="2300" b="1" u="sng" dirty="0">
                <a:latin typeface="Arial Narrow" panose="020B0606020202030204" pitchFamily="34" charset="0"/>
              </a:rPr>
              <a:t>estrategias heurísticas </a:t>
            </a:r>
            <a:r>
              <a:rPr lang="es-PE" sz="2300" dirty="0">
                <a:latin typeface="Arial Narrow" panose="020B0606020202030204" pitchFamily="34" charset="0"/>
              </a:rPr>
              <a:t>o estrategias de cálculo (duplicar o repartir en cada lado de la igualdad, relación inversa entre operaciones), para encontrar equivalencias, completar, crear o continuar patrones, o para encontrar relaciones de cambio entre dos magnitudes. </a:t>
            </a:r>
          </a:p>
          <a:p>
            <a:pPr marL="355600" indent="-355600" algn="just">
              <a:buFont typeface="Arial" panose="020B0604020202020204" pitchFamily="34" charset="0"/>
              <a:buChar char="•"/>
            </a:pPr>
            <a:r>
              <a:rPr lang="es-PE" sz="2300" b="1" u="sng" dirty="0" smtClean="0">
                <a:latin typeface="Arial Narrow" panose="020B0606020202030204" pitchFamily="34" charset="0"/>
              </a:rPr>
              <a:t>Hace </a:t>
            </a:r>
            <a:r>
              <a:rPr lang="es-PE" sz="2300" b="1" u="sng" dirty="0">
                <a:latin typeface="Arial Narrow" panose="020B0606020202030204" pitchFamily="34" charset="0"/>
              </a:rPr>
              <a:t>afirmaciones</a:t>
            </a:r>
            <a:r>
              <a:rPr lang="es-PE" sz="2300" dirty="0">
                <a:latin typeface="Arial Narrow" panose="020B0606020202030204" pitchFamily="34" charset="0"/>
              </a:rPr>
              <a:t> sobre la equivalencia entre expresiones; para ello, usa nocionalmente las propiedades de la igualdad: uniformidad y </a:t>
            </a:r>
            <a:r>
              <a:rPr lang="es-PE" sz="2300" dirty="0" err="1" smtClean="0">
                <a:latin typeface="Arial Narrow" panose="020B0606020202030204" pitchFamily="34" charset="0"/>
              </a:rPr>
              <a:t>cancelativa</a:t>
            </a:r>
            <a:r>
              <a:rPr lang="es-PE" sz="2300" dirty="0">
                <a:latin typeface="Arial Narrow" panose="020B0606020202030204" pitchFamily="34" charset="0"/>
              </a:rPr>
              <a:t>.</a:t>
            </a:r>
          </a:p>
        </p:txBody>
      </p:sp>
      <p:sp>
        <p:nvSpPr>
          <p:cNvPr id="2" name="Marcador de pie de página 1"/>
          <p:cNvSpPr>
            <a:spLocks noGrp="1"/>
          </p:cNvSpPr>
          <p:nvPr>
            <p:ph type="ftr" sz="quarter" idx="11"/>
          </p:nvPr>
        </p:nvSpPr>
        <p:spPr>
          <a:xfrm>
            <a:off x="1199867" y="6559379"/>
            <a:ext cx="7305900" cy="279400"/>
          </a:xfrm>
        </p:spPr>
        <p:txBody>
          <a:bodyPr/>
          <a:lstStyle/>
          <a:p>
            <a:r>
              <a:rPr lang="fr-FR" dirty="0" smtClean="0"/>
              <a:t>Mg. Félix Quispe De La Cruz.     Cel. 976024500</a:t>
            </a:r>
            <a:endParaRPr lang="es-PE" dirty="0"/>
          </a:p>
        </p:txBody>
      </p:sp>
    </p:spTree>
    <p:extLst>
      <p:ext uri="{BB962C8B-B14F-4D97-AF65-F5344CB8AC3E}">
        <p14:creationId xmlns:p14="http://schemas.microsoft.com/office/powerpoint/2010/main" val="2273894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4001437513"/>
              </p:ext>
            </p:extLst>
          </p:nvPr>
        </p:nvGraphicFramePr>
        <p:xfrm>
          <a:off x="76201" y="-9201"/>
          <a:ext cx="12006942" cy="5948812"/>
        </p:xfrm>
        <a:graphic>
          <a:graphicData uri="http://schemas.openxmlformats.org/drawingml/2006/table">
            <a:tbl>
              <a:tblPr firstRow="1" firstCol="1" bandRow="1"/>
              <a:tblGrid>
                <a:gridCol w="604265">
                  <a:extLst>
                    <a:ext uri="{9D8B030D-6E8A-4147-A177-3AD203B41FA5}">
                      <a16:colId xmlns:a16="http://schemas.microsoft.com/office/drawing/2014/main" val="20000"/>
                    </a:ext>
                  </a:extLst>
                </a:gridCol>
                <a:gridCol w="1691821">
                  <a:extLst>
                    <a:ext uri="{9D8B030D-6E8A-4147-A177-3AD203B41FA5}">
                      <a16:colId xmlns:a16="http://schemas.microsoft.com/office/drawing/2014/main" val="20001"/>
                    </a:ext>
                  </a:extLst>
                </a:gridCol>
                <a:gridCol w="6943311">
                  <a:extLst>
                    <a:ext uri="{9D8B030D-6E8A-4147-A177-3AD203B41FA5}">
                      <a16:colId xmlns:a16="http://schemas.microsoft.com/office/drawing/2014/main" val="20002"/>
                    </a:ext>
                  </a:extLst>
                </a:gridCol>
                <a:gridCol w="2347036">
                  <a:extLst>
                    <a:ext uri="{9D8B030D-6E8A-4147-A177-3AD203B41FA5}">
                      <a16:colId xmlns:a16="http://schemas.microsoft.com/office/drawing/2014/main" val="20003"/>
                    </a:ext>
                  </a:extLst>
                </a:gridCol>
                <a:gridCol w="420509">
                  <a:extLst>
                    <a:ext uri="{9D8B030D-6E8A-4147-A177-3AD203B41FA5}">
                      <a16:colId xmlns:a16="http://schemas.microsoft.com/office/drawing/2014/main" val="20004"/>
                    </a:ext>
                  </a:extLst>
                </a:gridCol>
              </a:tblGrid>
              <a:tr h="424979">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Pregunta</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nSpc>
                          <a:spcPct val="107000"/>
                        </a:lnSpc>
                        <a:spcAft>
                          <a:spcPts val="0"/>
                        </a:spcAft>
                      </a:pPr>
                      <a:r>
                        <a:rPr lang="es-PE" sz="1350" b="1" dirty="0">
                          <a:effectLst/>
                          <a:latin typeface="+mn-lt"/>
                          <a:ea typeface="Calibri" panose="020F0502020204030204" pitchFamily="34" charset="0"/>
                          <a:cs typeface="Calibri" panose="020F0502020204030204" pitchFamily="34" charset="0"/>
                        </a:rPr>
                        <a:t>Capacidad</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nSpc>
                          <a:spcPct val="107000"/>
                        </a:lnSpc>
                        <a:spcAft>
                          <a:spcPts val="0"/>
                        </a:spcAft>
                      </a:pPr>
                      <a:r>
                        <a:rPr lang="es-PE" sz="1350" b="1" dirty="0">
                          <a:effectLst/>
                          <a:latin typeface="+mn-lt"/>
                          <a:ea typeface="Calibri" panose="020F0502020204030204" pitchFamily="34" charset="0"/>
                          <a:cs typeface="Calibri" panose="020F0502020204030204" pitchFamily="34" charset="0"/>
                        </a:rPr>
                        <a:t>Desempeño del CNEB</a:t>
                      </a:r>
                      <a:endParaRPr lang="es-PE" sz="1350" dirty="0">
                        <a:effectLst/>
                        <a:latin typeface="+mn-lt"/>
                        <a:ea typeface="Calibri" panose="020F0502020204030204" pitchFamily="34" charset="0"/>
                        <a:cs typeface="Times New Roman" panose="02020603050405020304" pitchFamily="18" charset="0"/>
                      </a:endParaRPr>
                    </a:p>
                    <a:p>
                      <a:pPr marL="457200">
                        <a:lnSpc>
                          <a:spcPct val="107000"/>
                        </a:lnSpc>
                        <a:spcAft>
                          <a:spcPts val="0"/>
                        </a:spcAft>
                      </a:pPr>
                      <a:r>
                        <a:rPr lang="es-PE" sz="1350" b="1" dirty="0">
                          <a:effectLst/>
                          <a:latin typeface="+mn-lt"/>
                          <a:ea typeface="Calibri" panose="020F0502020204030204" pitchFamily="34" charset="0"/>
                          <a:cs typeface="Calibri" panose="020F0502020204030204" pitchFamily="34" charset="0"/>
                        </a:rPr>
                        <a:t>Ciclo IV – 3er grado de primaria</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nSpc>
                          <a:spcPct val="107000"/>
                        </a:lnSpc>
                        <a:spcAft>
                          <a:spcPts val="0"/>
                        </a:spcAft>
                      </a:pPr>
                      <a:r>
                        <a:rPr lang="es-PE" sz="1350" b="1" dirty="0">
                          <a:effectLst/>
                          <a:latin typeface="+mn-lt"/>
                          <a:ea typeface="Calibri" panose="020F0502020204030204" pitchFamily="34" charset="0"/>
                          <a:cs typeface="Calibri" panose="020F0502020204030204" pitchFamily="34" charset="0"/>
                        </a:rPr>
                        <a:t>Desempeño precisado</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Clave</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859094">
                <a:tc>
                  <a:txBody>
                    <a:bodyPr/>
                    <a:lstStyle/>
                    <a:p>
                      <a:pPr marL="0" indent="0" algn="ctr">
                        <a:lnSpc>
                          <a:spcPct val="107000"/>
                        </a:lnSpc>
                        <a:spcAft>
                          <a:spcPts val="0"/>
                        </a:spcAft>
                      </a:pPr>
                      <a:r>
                        <a:rPr lang="es-PE" sz="1350" dirty="0">
                          <a:effectLst/>
                          <a:latin typeface="+mn-lt"/>
                          <a:ea typeface="Calibri" panose="020F0502020204030204" pitchFamily="34" charset="0"/>
                          <a:cs typeface="Calibri" panose="020F0502020204030204" pitchFamily="34" charset="0"/>
                        </a:rPr>
                        <a:t>11</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50" dirty="0">
                          <a:effectLst/>
                          <a:latin typeface="+mn-lt"/>
                          <a:ea typeface="Calibri" panose="020F0502020204030204" pitchFamily="34" charset="0"/>
                          <a:cs typeface="StagSans-Book"/>
                        </a:rPr>
                        <a:t>Usa estrategias y procedimientos para encontrar reglas generales</a:t>
                      </a:r>
                      <a:r>
                        <a:rPr lang="es-PE" sz="1350" dirty="0" smtClean="0">
                          <a:effectLst/>
                          <a:latin typeface="+mn-lt"/>
                          <a:ea typeface="Calibri" panose="020F0502020204030204" pitchFamily="34" charset="0"/>
                          <a:cs typeface="StagSans-Book"/>
                        </a:rPr>
                        <a:t>.</a:t>
                      </a:r>
                      <a:r>
                        <a:rPr lang="es-PE" sz="1350" dirty="0">
                          <a:effectLst/>
                          <a:latin typeface="+mn-lt"/>
                          <a:ea typeface="Calibri" panose="020F0502020204030204" pitchFamily="34" charset="0"/>
                          <a:cs typeface="Calibri" panose="020F0502020204030204" pitchFamily="34" charset="0"/>
                        </a:rPr>
                        <a:t> </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350" dirty="0">
                          <a:effectLst/>
                          <a:latin typeface="+mn-lt"/>
                          <a:ea typeface="Calibri" panose="020F0502020204030204" pitchFamily="34" charset="0"/>
                          <a:cs typeface="StagSans-Book"/>
                        </a:rPr>
                        <a:t>Emplea estrategias heurísticas y estrategias de cálculo (la descomposición aditiva y multiplicativa, agregar o quitar en ambos lados de la igualdad, relaciones inversas entre operaciones y otras) para encontrar equivalencias, mantener la igualdad (“equilibrio”), encontrar relaciones de cambio entre dos magnitudes, o continuar, completar y crear patrones.</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Emplea diversas estrategias para continuar y completar patrones aditivos.</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B</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6300">
                <a:tc>
                  <a:txBody>
                    <a:bodyPr/>
                    <a:lstStyle/>
                    <a:p>
                      <a:pPr marL="0" indent="0" algn="ctr">
                        <a:lnSpc>
                          <a:spcPct val="107000"/>
                        </a:lnSpc>
                        <a:spcAft>
                          <a:spcPts val="0"/>
                        </a:spcAft>
                      </a:pPr>
                      <a:r>
                        <a:rPr lang="es-PE" sz="1350" dirty="0">
                          <a:effectLst/>
                          <a:latin typeface="+mn-lt"/>
                          <a:ea typeface="Calibri" panose="020F0502020204030204" pitchFamily="34" charset="0"/>
                          <a:cs typeface="Calibri" panose="020F0502020204030204" pitchFamily="34" charset="0"/>
                        </a:rPr>
                        <a:t>12</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50" dirty="0">
                          <a:effectLst/>
                          <a:latin typeface="+mn-lt"/>
                          <a:ea typeface="Calibri" panose="020F0502020204030204" pitchFamily="34" charset="0"/>
                          <a:cs typeface="StagSans-Book"/>
                        </a:rPr>
                        <a:t>Argumenta afirmaciones sobre relaciones de cambio y equivalencia</a:t>
                      </a:r>
                      <a:r>
                        <a:rPr lang="es-PE" sz="1350" dirty="0" smtClean="0">
                          <a:effectLst/>
                          <a:latin typeface="+mn-lt"/>
                          <a:ea typeface="Calibri" panose="020F0502020204030204" pitchFamily="34" charset="0"/>
                          <a:cs typeface="StagSans-Book"/>
                        </a:rPr>
                        <a:t>.</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350" dirty="0">
                          <a:effectLst/>
                          <a:latin typeface="+mn-lt"/>
                          <a:ea typeface="Calibri" panose="020F0502020204030204" pitchFamily="34" charset="0"/>
                          <a:cs typeface="StagSans-Book"/>
                        </a:rPr>
                        <a:t>Hace afirmaciones y explica lo que sucede al modificar las cantidades que intervienen en una relación de igualdad y cómo equiparar dos cantidades, así como lo que debe considerar para continuar o completar el patrón y las semejanzas que encuentra en dos versiones del mismo patrón, mediante ejemplos concretos. Así también, explica su proceso de resolución</a:t>
                      </a:r>
                      <a:r>
                        <a:rPr lang="es-PE" sz="1350" dirty="0" smtClean="0">
                          <a:effectLst/>
                          <a:latin typeface="+mn-lt"/>
                          <a:ea typeface="Calibri" panose="020F0502020204030204" pitchFamily="34" charset="0"/>
                          <a:cs typeface="StagSans-Book"/>
                        </a:rPr>
                        <a:t>.</a:t>
                      </a:r>
                      <a:r>
                        <a:rPr lang="es-PE" sz="1350" dirty="0">
                          <a:effectLst/>
                          <a:latin typeface="+mn-lt"/>
                          <a:ea typeface="Calibri" panose="020F0502020204030204" pitchFamily="34" charset="0"/>
                          <a:cs typeface="Calibri" panose="020F0502020204030204" pitchFamily="34" charset="0"/>
                        </a:rPr>
                        <a:t> </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Evalúa cuál de los patrones se corresponde con una regla de formación dada.</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D</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85258">
                <a:tc>
                  <a:txBody>
                    <a:bodyPr/>
                    <a:lstStyle/>
                    <a:p>
                      <a:pPr marL="0" indent="0" algn="ctr">
                        <a:lnSpc>
                          <a:spcPct val="107000"/>
                        </a:lnSpc>
                        <a:spcAft>
                          <a:spcPts val="0"/>
                        </a:spcAft>
                      </a:pPr>
                      <a:r>
                        <a:rPr lang="es-PE" sz="1350" dirty="0">
                          <a:effectLst/>
                          <a:latin typeface="+mn-lt"/>
                          <a:ea typeface="Calibri" panose="020F0502020204030204" pitchFamily="34" charset="0"/>
                          <a:cs typeface="Calibri" panose="020F0502020204030204" pitchFamily="34" charset="0"/>
                        </a:rPr>
                        <a:t>13</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50" dirty="0">
                          <a:effectLst/>
                          <a:latin typeface="+mn-lt"/>
                          <a:ea typeface="Calibri" panose="020F0502020204030204" pitchFamily="34" charset="0"/>
                          <a:cs typeface="StagSans-Book"/>
                        </a:rPr>
                        <a:t>Usa estrategias y procedimientos para encontrar reglas generales</a:t>
                      </a:r>
                      <a:r>
                        <a:rPr lang="es-PE" sz="1350" dirty="0" smtClean="0">
                          <a:effectLst/>
                          <a:latin typeface="+mn-lt"/>
                          <a:ea typeface="Calibri" panose="020F0502020204030204" pitchFamily="34" charset="0"/>
                          <a:cs typeface="StagSans-Book"/>
                        </a:rPr>
                        <a:t>.</a:t>
                      </a:r>
                      <a:r>
                        <a:rPr lang="es-PE" sz="1350" dirty="0">
                          <a:effectLst/>
                          <a:latin typeface="+mn-lt"/>
                          <a:ea typeface="Calibri" panose="020F0502020204030204" pitchFamily="34" charset="0"/>
                          <a:cs typeface="Calibri" panose="020F0502020204030204" pitchFamily="34" charset="0"/>
                        </a:rPr>
                        <a:t> </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350" dirty="0">
                          <a:effectLst/>
                          <a:latin typeface="+mn-lt"/>
                          <a:ea typeface="Calibri" panose="020F0502020204030204" pitchFamily="34" charset="0"/>
                          <a:cs typeface="StagSans-Book"/>
                        </a:rPr>
                        <a:t>Emplea estrategias heurísticas y estrategias de cálculo (la descomposición aditiva y multiplicativa, agregar o quitar en ambos lados de la igualdad, relaciones inversas entre operaciones y otras) para encontrar equivalencias, mantener la igualdad (“equilibrio”), encontrar relaciones de cambio entre dos magnitudes, o continuar, completar y crear patrones.</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Emplea estrategias vinculadas a mantener el equilibrio para encontrar un valor desconocido.</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A</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6510">
                <a:tc>
                  <a:txBody>
                    <a:bodyPr/>
                    <a:lstStyle/>
                    <a:p>
                      <a:pPr marL="0" indent="0" algn="ctr">
                        <a:lnSpc>
                          <a:spcPct val="107000"/>
                        </a:lnSpc>
                        <a:spcAft>
                          <a:spcPts val="0"/>
                        </a:spcAft>
                      </a:pPr>
                      <a:r>
                        <a:rPr lang="es-PE" sz="1350" dirty="0">
                          <a:effectLst/>
                          <a:latin typeface="+mn-lt"/>
                          <a:ea typeface="Calibri" panose="020F0502020204030204" pitchFamily="34" charset="0"/>
                          <a:cs typeface="Calibri" panose="020F0502020204030204" pitchFamily="34" charset="0"/>
                        </a:rPr>
                        <a:t>14</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50" dirty="0">
                          <a:effectLst/>
                          <a:latin typeface="+mn-lt"/>
                          <a:ea typeface="Calibri" panose="020F0502020204030204" pitchFamily="34" charset="0"/>
                          <a:cs typeface="StagSans-Book"/>
                        </a:rPr>
                        <a:t>Argumenta afirmaciones sobre relaciones de cambio y equivalencia</a:t>
                      </a:r>
                      <a:r>
                        <a:rPr lang="es-PE" sz="1350" dirty="0" smtClean="0">
                          <a:effectLst/>
                          <a:latin typeface="+mn-lt"/>
                          <a:ea typeface="Calibri" panose="020F0502020204030204" pitchFamily="34" charset="0"/>
                          <a:cs typeface="StagSans-Book"/>
                        </a:rPr>
                        <a:t>.</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350" dirty="0">
                          <a:effectLst/>
                          <a:latin typeface="+mn-lt"/>
                          <a:ea typeface="Calibri" panose="020F0502020204030204" pitchFamily="34" charset="0"/>
                          <a:cs typeface="StagSans-Book"/>
                        </a:rPr>
                        <a:t>Hace afirmaciones y explica lo que sucede al modificar las cantidades que intervienen en una relación de igualdad y cómo equiparar dos cantidades, así como lo que debe considerar para continuar o completar el patrón y las semejanzas que encuentra en dos versiones del mismo patrón, mediante ejemplos concretos. Así también, explica su proceso de resolución.</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Deduce cómo continua un patrón de repetición para determinar un término lejano.</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B</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28675">
                <a:tc>
                  <a:txBody>
                    <a:bodyPr/>
                    <a:lstStyle/>
                    <a:p>
                      <a:pPr marL="0" indent="0" algn="ctr">
                        <a:lnSpc>
                          <a:spcPct val="107000"/>
                        </a:lnSpc>
                        <a:spcAft>
                          <a:spcPts val="0"/>
                        </a:spcAft>
                      </a:pPr>
                      <a:r>
                        <a:rPr lang="es-PE" sz="1350" dirty="0">
                          <a:effectLst/>
                          <a:latin typeface="+mn-lt"/>
                          <a:ea typeface="Calibri" panose="020F0502020204030204" pitchFamily="34" charset="0"/>
                          <a:cs typeface="Calibri" panose="020F0502020204030204" pitchFamily="34" charset="0"/>
                        </a:rPr>
                        <a:t>15</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50" dirty="0">
                          <a:effectLst/>
                          <a:latin typeface="+mn-lt"/>
                          <a:ea typeface="Calibri" panose="020F0502020204030204" pitchFamily="34" charset="0"/>
                          <a:cs typeface="StagSans-Book"/>
                        </a:rPr>
                        <a:t>Argumenta afirmaciones sobre relaciones de cambio y equivalencia</a:t>
                      </a:r>
                      <a:r>
                        <a:rPr lang="es-PE" sz="1350" dirty="0" smtClean="0">
                          <a:effectLst/>
                          <a:latin typeface="+mn-lt"/>
                          <a:ea typeface="Calibri" panose="020F0502020204030204" pitchFamily="34" charset="0"/>
                          <a:cs typeface="StagSans-Book"/>
                        </a:rPr>
                        <a:t>.</a:t>
                      </a:r>
                      <a:r>
                        <a:rPr lang="es-PE" sz="1350" dirty="0">
                          <a:effectLst/>
                          <a:latin typeface="+mn-lt"/>
                          <a:ea typeface="Calibri" panose="020F0502020204030204" pitchFamily="34" charset="0"/>
                          <a:cs typeface="Calibri" panose="020F0502020204030204" pitchFamily="34" charset="0"/>
                        </a:rPr>
                        <a:t> </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350" dirty="0">
                          <a:effectLst/>
                          <a:latin typeface="+mn-lt"/>
                          <a:ea typeface="Calibri" panose="020F0502020204030204" pitchFamily="34" charset="0"/>
                          <a:cs typeface="StagSans-Book"/>
                        </a:rPr>
                        <a:t>Hace afirmaciones y explica lo que sucede al modificar las cantidades que intervienen en una relación de igualdad y cómo equiparar dos cantidades, así como lo que debe considerar para continuar o completar el patrón y las semejanzas que encuentra en dos versiones del mismo patrón, mediante ejemplos concretos. Así también, explica su proceso de resolución.</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Evalúa una afirmación usando la noción de equivalencia como canje.</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RAE</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0575">
                <a:tc>
                  <a:txBody>
                    <a:bodyPr/>
                    <a:lstStyle/>
                    <a:p>
                      <a:pPr marL="0" indent="0" algn="ctr">
                        <a:lnSpc>
                          <a:spcPct val="107000"/>
                        </a:lnSpc>
                        <a:spcAft>
                          <a:spcPts val="0"/>
                        </a:spcAft>
                      </a:pPr>
                      <a:r>
                        <a:rPr lang="es-PE" sz="1350" dirty="0">
                          <a:effectLst/>
                          <a:latin typeface="+mn-lt"/>
                          <a:ea typeface="Calibri" panose="020F0502020204030204" pitchFamily="34" charset="0"/>
                          <a:cs typeface="Calibri" panose="020F0502020204030204" pitchFamily="34" charset="0"/>
                        </a:rPr>
                        <a:t>16</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50" dirty="0">
                          <a:effectLst/>
                          <a:latin typeface="+mn-lt"/>
                          <a:ea typeface="Calibri" panose="020F0502020204030204" pitchFamily="34" charset="0"/>
                          <a:cs typeface="StagSans-Book"/>
                        </a:rPr>
                        <a:t>Traduce datos y condiciones a expresiones algebraicas</a:t>
                      </a:r>
                      <a:r>
                        <a:rPr lang="es-PE" sz="1350" dirty="0" smtClean="0">
                          <a:effectLst/>
                          <a:latin typeface="+mn-lt"/>
                          <a:ea typeface="Calibri" panose="020F0502020204030204" pitchFamily="34" charset="0"/>
                          <a:cs typeface="StagSans-Book"/>
                        </a:rPr>
                        <a:t>.</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350" dirty="0">
                          <a:effectLst/>
                          <a:latin typeface="+mn-lt"/>
                          <a:ea typeface="Calibri" panose="020F0502020204030204" pitchFamily="34" charset="0"/>
                          <a:cs typeface="StagSans-Book"/>
                        </a:rPr>
                        <a:t>Establece relaciones entre los datos que se repiten (objetos, colores, diseños, sonidos o movimientos) o entre cantidades que aumentan o disminuyen regularmente, y las transforma en patrones de repetición (con criterios perceptuales o de cambio de posición) o patrones aditivos (con números de hasta 3 cifras).</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Establece relaciones entre datos y condiciones de una situación de regularidad y las transforma en patrones aditivos.</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50" b="1" dirty="0">
                          <a:effectLst/>
                          <a:latin typeface="+mn-lt"/>
                          <a:ea typeface="Calibri" panose="020F0502020204030204" pitchFamily="34" charset="0"/>
                          <a:cs typeface="Calibri" panose="020F0502020204030204" pitchFamily="34" charset="0"/>
                        </a:rPr>
                        <a:t>D</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2194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21636" y="1807559"/>
            <a:ext cx="1933575" cy="1885950"/>
          </a:xfrm>
          <a:prstGeom prst="rect">
            <a:avLst/>
          </a:prstGeom>
        </p:spPr>
      </p:pic>
      <p:sp>
        <p:nvSpPr>
          <p:cNvPr id="5" name="Rectángulo 4"/>
          <p:cNvSpPr/>
          <p:nvPr/>
        </p:nvSpPr>
        <p:spPr>
          <a:xfrm>
            <a:off x="1376392" y="1603941"/>
            <a:ext cx="3277418" cy="22931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PE" sz="2400" b="1" i="1" dirty="0">
                <a:solidFill>
                  <a:srgbClr val="C00000"/>
                </a:solidFill>
                <a:effectLst>
                  <a:outerShdw blurRad="38100" dist="38100" dir="2700000" algn="tl">
                    <a:srgbClr val="000000">
                      <a:alpha val="43137"/>
                    </a:srgbClr>
                  </a:outerShdw>
                </a:effectLst>
                <a:latin typeface="Calibri" panose="020F0502020204030204" pitchFamily="34" charset="0"/>
              </a:rPr>
              <a:t>¿Qué </a:t>
            </a:r>
            <a:r>
              <a:rPr lang="es-PE" sz="2400" b="1" i="1" dirty="0" smtClean="0">
                <a:solidFill>
                  <a:srgbClr val="C00000"/>
                </a:solidFill>
                <a:effectLst>
                  <a:outerShdw blurRad="38100" dist="38100" dir="2700000" algn="tl">
                    <a:srgbClr val="000000">
                      <a:alpha val="43137"/>
                    </a:srgbClr>
                  </a:outerShdw>
                </a:effectLst>
                <a:latin typeface="Calibri" panose="020F0502020204030204" pitchFamily="34" charset="0"/>
              </a:rPr>
              <a:t>competencias ha evaluado </a:t>
            </a:r>
            <a:r>
              <a:rPr lang="es-PE" sz="2400" b="1" i="1" dirty="0">
                <a:solidFill>
                  <a:srgbClr val="C00000"/>
                </a:solidFill>
                <a:effectLst>
                  <a:outerShdw blurRad="38100" dist="38100" dir="2700000" algn="tl">
                    <a:srgbClr val="000000">
                      <a:alpha val="43137"/>
                    </a:srgbClr>
                  </a:outerShdw>
                </a:effectLst>
                <a:latin typeface="Calibri" panose="020F0502020204030204" pitchFamily="34" charset="0"/>
              </a:rPr>
              <a:t>el Kit de evaluación </a:t>
            </a:r>
            <a:r>
              <a:rPr lang="es-PE" sz="2400" b="1" i="1" dirty="0" smtClean="0">
                <a:solidFill>
                  <a:srgbClr val="C00000"/>
                </a:solidFill>
                <a:effectLst>
                  <a:outerShdw blurRad="38100" dist="38100" dir="2700000" algn="tl">
                    <a:srgbClr val="000000">
                      <a:alpha val="43137"/>
                    </a:srgbClr>
                  </a:outerShdw>
                </a:effectLst>
                <a:latin typeface="Calibri" panose="020F0502020204030204" pitchFamily="34" charset="0"/>
              </a:rPr>
              <a:t>el área de Matemática del 4to grado primaria? </a:t>
            </a:r>
            <a:endParaRPr lang="es-PE" sz="2400" b="1" i="1" dirty="0">
              <a:solidFill>
                <a:srgbClr val="C00000"/>
              </a:solidFill>
              <a:effectLst>
                <a:outerShdw blurRad="38100" dist="38100" dir="2700000" algn="tl">
                  <a:srgbClr val="000000">
                    <a:alpha val="43137"/>
                  </a:srgbClr>
                </a:outerShdw>
              </a:effectLst>
            </a:endParaRPr>
          </a:p>
        </p:txBody>
      </p:sp>
      <p:sp>
        <p:nvSpPr>
          <p:cNvPr id="6" name="Rectángulo 5"/>
          <p:cNvSpPr/>
          <p:nvPr/>
        </p:nvSpPr>
        <p:spPr>
          <a:xfrm>
            <a:off x="7323037" y="1603940"/>
            <a:ext cx="3410277" cy="229318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07000"/>
              </a:lnSpc>
              <a:spcAft>
                <a:spcPts val="800"/>
              </a:spcAft>
            </a:pPr>
            <a:r>
              <a:rPr lang="es-PE" sz="2400" b="1" i="1" dirty="0" smtClean="0">
                <a:solidFill>
                  <a:srgbClr val="C00000"/>
                </a:solidFill>
                <a:effectLst>
                  <a:outerShdw blurRad="38100" dist="38100" dir="2700000" algn="tl">
                    <a:srgbClr val="000000">
                      <a:alpha val="43137"/>
                    </a:srgbClr>
                  </a:outerShdw>
                </a:effectLst>
                <a:latin typeface="Calibri" panose="020F0502020204030204" pitchFamily="34" charset="0"/>
              </a:rPr>
              <a:t> </a:t>
            </a:r>
          </a:p>
          <a:p>
            <a:pPr algn="just">
              <a:lnSpc>
                <a:spcPct val="107000"/>
              </a:lnSpc>
              <a:spcAft>
                <a:spcPts val="800"/>
              </a:spcAft>
            </a:pPr>
            <a:r>
              <a:rPr lang="es-PE" sz="2400" b="1" i="1" dirty="0" smtClean="0">
                <a:solidFill>
                  <a:srgbClr val="C00000"/>
                </a:solidFill>
                <a:effectLst>
                  <a:outerShdw blurRad="38100" dist="38100" dir="2700000" algn="tl">
                    <a:srgbClr val="000000">
                      <a:alpha val="43137"/>
                    </a:srgbClr>
                  </a:outerShdw>
                </a:effectLst>
                <a:latin typeface="Calibri" panose="020F0502020204030204" pitchFamily="34" charset="0"/>
              </a:rPr>
              <a:t>¿Qué debemos hacer con los resultados obtenidos luego de la aplicación del Kit </a:t>
            </a:r>
            <a:r>
              <a:rPr lang="es-PE" sz="2400" b="1" i="1" dirty="0" smtClean="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 evaluación</a:t>
            </a:r>
            <a:r>
              <a:rPr lang="es-PE" sz="2400" b="1" i="1" dirty="0" smtClean="0">
                <a:solidFill>
                  <a:srgbClr val="C00000"/>
                </a:solidFill>
                <a:effectLst>
                  <a:outerShdw blurRad="38100" dist="38100" dir="2700000" algn="tl">
                    <a:srgbClr val="000000">
                      <a:alpha val="43137"/>
                    </a:srgbClr>
                  </a:outerShdw>
                </a:effectLst>
                <a:latin typeface="Calibri" panose="020F0502020204030204" pitchFamily="34" charset="0"/>
              </a:rPr>
              <a:t>? </a:t>
            </a:r>
          </a:p>
          <a:p>
            <a:pPr algn="ctr"/>
            <a:endParaRPr lang="es-PE" sz="2400" i="1" dirty="0">
              <a:solidFill>
                <a:srgbClr val="C00000"/>
              </a:solidFill>
              <a:effectLst>
                <a:outerShdw blurRad="38100" dist="38100" dir="2700000" algn="tl">
                  <a:srgbClr val="000000">
                    <a:alpha val="43137"/>
                  </a:srgbClr>
                </a:outerShdw>
              </a:effectLst>
            </a:endParaRPr>
          </a:p>
        </p:txBody>
      </p:sp>
      <p:sp>
        <p:nvSpPr>
          <p:cNvPr id="9" name="Rectángulo redondeado 8"/>
          <p:cNvSpPr/>
          <p:nvPr/>
        </p:nvSpPr>
        <p:spPr>
          <a:xfrm>
            <a:off x="354105" y="5009589"/>
            <a:ext cx="11268635" cy="8202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sz="2000" b="1" dirty="0" smtClean="0"/>
              <a:t>Responde ingresando al siguiente </a:t>
            </a:r>
            <a:r>
              <a:rPr lang="es-PE" sz="2000" b="1" dirty="0"/>
              <a:t>enlace </a:t>
            </a:r>
            <a:endParaRPr lang="es-PE" sz="2000" b="1" dirty="0" smtClean="0"/>
          </a:p>
          <a:p>
            <a:pPr algn="ctr"/>
            <a:r>
              <a:rPr lang="es-PE" sz="2000" b="1" dirty="0">
                <a:hlinkClick r:id="rId3"/>
              </a:rPr>
              <a:t>https://jamboard.google.com/d/1xMbRIBPD5v-_</a:t>
            </a:r>
            <a:r>
              <a:rPr lang="es-PE" sz="2000" b="1" dirty="0" smtClean="0">
                <a:hlinkClick r:id="rId3"/>
              </a:rPr>
              <a:t>cijnfaOZt7hnJsQQvGuyiSC2WbL3EU8/edit?usp=sharing</a:t>
            </a:r>
            <a:endParaRPr lang="es-PE" sz="2000" b="1" dirty="0" smtClean="0"/>
          </a:p>
          <a:p>
            <a:pPr algn="ctr"/>
            <a:endParaRPr lang="es-PE" sz="2000" b="1" dirty="0"/>
          </a:p>
        </p:txBody>
      </p:sp>
    </p:spTree>
    <p:extLst>
      <p:ext uri="{BB962C8B-B14F-4D97-AF65-F5344CB8AC3E}">
        <p14:creationId xmlns:p14="http://schemas.microsoft.com/office/powerpoint/2010/main" val="1947071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174812"/>
            <a:ext cx="12192000" cy="5526741"/>
            <a:chOff x="0" y="174812"/>
            <a:chExt cx="12192000" cy="5526741"/>
          </a:xfrm>
        </p:grpSpPr>
        <p:pic>
          <p:nvPicPr>
            <p:cNvPr id="2" name="Imagen 1"/>
            <p:cNvPicPr>
              <a:picLocks noChangeAspect="1"/>
            </p:cNvPicPr>
            <p:nvPr/>
          </p:nvPicPr>
          <p:blipFill>
            <a:blip r:embed="rId2"/>
            <a:stretch>
              <a:fillRect/>
            </a:stretch>
          </p:blipFill>
          <p:spPr>
            <a:xfrm>
              <a:off x="0" y="174812"/>
              <a:ext cx="5742636" cy="5526741"/>
            </a:xfrm>
            <a:prstGeom prst="rect">
              <a:avLst/>
            </a:prstGeom>
          </p:spPr>
        </p:pic>
        <p:sp>
          <p:nvSpPr>
            <p:cNvPr id="5" name="Cuadro de texto 8"/>
            <p:cNvSpPr txBox="1"/>
            <p:nvPr/>
          </p:nvSpPr>
          <p:spPr>
            <a:xfrm>
              <a:off x="5742636" y="174812"/>
              <a:ext cx="6449364" cy="5526741"/>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es-PE" sz="2200" b="1" dirty="0">
                  <a:effectLst/>
                  <a:latin typeface="StagSans-Bold"/>
                  <a:ea typeface="Calibri" panose="020F0502020204030204" pitchFamily="34" charset="0"/>
                  <a:cs typeface="StagSans-Bold"/>
                </a:rPr>
                <a:t>Competencia: </a:t>
              </a:r>
              <a:r>
                <a:rPr lang="es-PE" sz="2200" dirty="0">
                  <a:effectLst/>
                  <a:latin typeface="StagSans-Book"/>
                  <a:ea typeface="Calibri" panose="020F0502020204030204" pitchFamily="34" charset="0"/>
                  <a:cs typeface="StagSans-Book"/>
                </a:rPr>
                <a:t>Resuelve problemas de regularidad, equivalencia y cambio.</a:t>
              </a:r>
              <a:endParaRPr lang="es-PE" sz="22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s-PE" sz="2200" b="1" dirty="0">
                  <a:effectLst/>
                  <a:latin typeface="StagSans-Bold"/>
                  <a:ea typeface="Calibri" panose="020F0502020204030204" pitchFamily="34" charset="0"/>
                  <a:cs typeface="StagSans-Bold"/>
                </a:rPr>
                <a:t>Capacidad: </a:t>
              </a:r>
              <a:r>
                <a:rPr lang="es-PE" sz="2200" dirty="0">
                  <a:effectLst/>
                  <a:latin typeface="StagSans-Book"/>
                  <a:ea typeface="Calibri" panose="020F0502020204030204" pitchFamily="34" charset="0"/>
                  <a:cs typeface="StagSans-Book"/>
                </a:rPr>
                <a:t>Argumenta afirmaciones sobre relaciones de cambio y equivalencia.</a:t>
              </a:r>
              <a:endParaRPr lang="es-PE" sz="22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s-PE" sz="2200" b="1" dirty="0">
                  <a:effectLst/>
                  <a:latin typeface="StagSans-Bold"/>
                  <a:ea typeface="Calibri" panose="020F0502020204030204" pitchFamily="34" charset="0"/>
                  <a:cs typeface="StagSans-Bold"/>
                </a:rPr>
                <a:t>Desempeño precisado: </a:t>
              </a:r>
              <a:r>
                <a:rPr lang="es-PE" sz="2200" dirty="0">
                  <a:effectLst/>
                  <a:latin typeface="StagSans-Book"/>
                  <a:ea typeface="Calibri" panose="020F0502020204030204" pitchFamily="34" charset="0"/>
                  <a:cs typeface="StagSans-Book"/>
                </a:rPr>
                <a:t>Evalúa una afirmación usando la noción de equivalencia como canje.</a:t>
              </a:r>
              <a:endParaRPr lang="es-PE" sz="22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s-PE" sz="2200" b="1" dirty="0">
                  <a:effectLst/>
                  <a:latin typeface="StagSans-Bold"/>
                  <a:ea typeface="Calibri" panose="020F0502020204030204" pitchFamily="34" charset="0"/>
                  <a:cs typeface="StagSans-Bold"/>
                </a:rPr>
                <a:t>Respuesta: </a:t>
              </a:r>
              <a:r>
                <a:rPr lang="es-PE" sz="2200" dirty="0">
                  <a:effectLst/>
                  <a:latin typeface="StagSans-Book"/>
                  <a:ea typeface="Calibri" panose="020F0502020204030204" pitchFamily="34" charset="0"/>
                  <a:cs typeface="StagSans-Book"/>
                </a:rPr>
                <a:t>Marca “No” y explica que se pueden hacer otros tipos de cambios más.</a:t>
              </a:r>
              <a:r>
                <a:rPr lang="es-PE" sz="2200" dirty="0">
                  <a:solidFill>
                    <a:srgbClr val="000000"/>
                  </a:solidFill>
                  <a:effectLst/>
                  <a:latin typeface="StagSans-Book"/>
                  <a:ea typeface="Calibri" panose="020F0502020204030204" pitchFamily="34" charset="0"/>
                  <a:cs typeface="StagSans-Book"/>
                </a:rPr>
                <a:t> Por  ejemplo:</a:t>
              </a:r>
              <a:endParaRPr lang="es-PE" sz="2200" dirty="0">
                <a:effectLst/>
                <a:ea typeface="Calibri" panose="020F0502020204030204" pitchFamily="34" charset="0"/>
                <a:cs typeface="Times New Roman" panose="02020603050405020304" pitchFamily="18" charset="0"/>
              </a:endParaRPr>
            </a:p>
            <a:p>
              <a:pPr marL="174625" indent="-174625" algn="just">
                <a:lnSpc>
                  <a:spcPct val="107000"/>
                </a:lnSpc>
                <a:spcAft>
                  <a:spcPts val="0"/>
                </a:spcAft>
              </a:pPr>
              <a:r>
                <a:rPr lang="es-PE" sz="2200" dirty="0" smtClean="0">
                  <a:solidFill>
                    <a:srgbClr val="0088A9"/>
                  </a:solidFill>
                  <a:effectLst/>
                  <a:latin typeface="Stag-Semibold"/>
                  <a:ea typeface="Calibri" panose="020F0502020204030204" pitchFamily="34" charset="0"/>
                  <a:cs typeface="Stag-Semibold"/>
                </a:rPr>
                <a:t>• </a:t>
              </a:r>
              <a:r>
                <a:rPr lang="es-PE" sz="2200" i="1" dirty="0" smtClean="0">
                  <a:solidFill>
                    <a:srgbClr val="000000"/>
                  </a:solidFill>
                  <a:effectLst/>
                  <a:latin typeface="StagSans-BookItalic"/>
                  <a:ea typeface="Calibri" panose="020F0502020204030204" pitchFamily="34" charset="0"/>
                  <a:cs typeface="StagSans-BookItalic"/>
                </a:rPr>
                <a:t>No</a:t>
              </a:r>
              <a:r>
                <a:rPr lang="es-PE" sz="2200" i="1" dirty="0">
                  <a:solidFill>
                    <a:srgbClr val="000000"/>
                  </a:solidFill>
                  <a:effectLst/>
                  <a:latin typeface="StagSans-BookItalic"/>
                  <a:ea typeface="Calibri" panose="020F0502020204030204" pitchFamily="34" charset="0"/>
                  <a:cs typeface="StagSans-BookItalic"/>
                </a:rPr>
                <a:t>, porque Dora dice que se cambia solo con 2 fichas negras y también se puede con 3 fichas grises.</a:t>
              </a:r>
              <a:endParaRPr lang="es-PE" sz="2200" dirty="0">
                <a:effectLst/>
                <a:ea typeface="Calibri" panose="020F0502020204030204" pitchFamily="34" charset="0"/>
                <a:cs typeface="Times New Roman" panose="02020603050405020304" pitchFamily="18" charset="0"/>
              </a:endParaRPr>
            </a:p>
            <a:p>
              <a:pPr marL="174625" indent="-174625">
                <a:lnSpc>
                  <a:spcPct val="107000"/>
                </a:lnSpc>
                <a:spcAft>
                  <a:spcPts val="0"/>
                </a:spcAft>
              </a:pPr>
              <a:r>
                <a:rPr lang="es-PE" sz="2200" dirty="0">
                  <a:solidFill>
                    <a:srgbClr val="0088A9"/>
                  </a:solidFill>
                  <a:effectLst/>
                  <a:latin typeface="Stag-Semibold"/>
                  <a:ea typeface="Calibri" panose="020F0502020204030204" pitchFamily="34" charset="0"/>
                  <a:cs typeface="Stag-Semibold"/>
                </a:rPr>
                <a:t>• </a:t>
              </a:r>
              <a:r>
                <a:rPr lang="es-PE" sz="2200" i="1" dirty="0">
                  <a:solidFill>
                    <a:srgbClr val="000000"/>
                  </a:solidFill>
                  <a:effectLst/>
                  <a:latin typeface="StagSans-BookItalic"/>
                  <a:ea typeface="Calibri" panose="020F0502020204030204" pitchFamily="34" charset="0"/>
                  <a:cs typeface="StagSans-BookItalic"/>
                </a:rPr>
                <a:t>No, porque también se puede cambiar por 3 fichas grises.</a:t>
              </a:r>
              <a:endParaRPr lang="es-PE" sz="2200" dirty="0">
                <a:effectLst/>
                <a:ea typeface="Calibri" panose="020F0502020204030204" pitchFamily="34" charset="0"/>
                <a:cs typeface="Times New Roman" panose="02020603050405020304" pitchFamily="18" charset="0"/>
              </a:endParaRPr>
            </a:p>
            <a:p>
              <a:pPr marL="174625" indent="-174625">
                <a:lnSpc>
                  <a:spcPct val="107000"/>
                </a:lnSpc>
                <a:spcAft>
                  <a:spcPts val="0"/>
                </a:spcAft>
              </a:pPr>
              <a:r>
                <a:rPr lang="es-PE" sz="2200" dirty="0">
                  <a:solidFill>
                    <a:srgbClr val="0088A9"/>
                  </a:solidFill>
                  <a:effectLst/>
                  <a:latin typeface="Stag-Semibold"/>
                  <a:ea typeface="Calibri" panose="020F0502020204030204" pitchFamily="34" charset="0"/>
                  <a:cs typeface="Stag-Semibold"/>
                </a:rPr>
                <a:t>• </a:t>
              </a:r>
              <a:r>
                <a:rPr lang="es-PE" sz="2200" i="1" dirty="0">
                  <a:solidFill>
                    <a:srgbClr val="000000"/>
                  </a:solidFill>
                  <a:effectLst/>
                  <a:latin typeface="StagSans-BookItalic"/>
                  <a:ea typeface="Calibri" panose="020F0502020204030204" pitchFamily="34" charset="0"/>
                  <a:cs typeface="StagSans-BookItalic"/>
                </a:rPr>
                <a:t>También 6 blancas es lo mismo que 1 negra, 1 gris y 1 blanca.</a:t>
              </a:r>
              <a:endParaRPr lang="es-PE" sz="2200" dirty="0">
                <a:effectLst/>
                <a:ea typeface="Calibri" panose="020F0502020204030204" pitchFamily="34" charset="0"/>
                <a:cs typeface="Times New Roman" panose="02020603050405020304" pitchFamily="18" charset="0"/>
              </a:endParaRPr>
            </a:p>
            <a:p>
              <a:pPr algn="just">
                <a:lnSpc>
                  <a:spcPct val="107000"/>
                </a:lnSpc>
                <a:spcAft>
                  <a:spcPts val="0"/>
                </a:spcAft>
              </a:pPr>
              <a:r>
                <a:rPr lang="es-PE" sz="2200" dirty="0">
                  <a:effectLst/>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02262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4593" y="228164"/>
            <a:ext cx="10916771" cy="954107"/>
          </a:xfrm>
          <a:prstGeom prst="rect">
            <a:avLst/>
          </a:prstGeom>
          <a:effectLst>
            <a:glow rad="63500">
              <a:schemeClr val="accent5">
                <a:satMod val="175000"/>
                <a:alpha val="40000"/>
              </a:schemeClr>
            </a:glow>
          </a:effectLst>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PE" sz="2800" b="1" dirty="0">
                <a:solidFill>
                  <a:srgbClr val="C00000"/>
                </a:solidFill>
                <a:latin typeface="Arial Black" panose="020B0A04020102020204" pitchFamily="34" charset="0"/>
              </a:rPr>
              <a:t>¿Qué logros mostraron los estudiantes que respondieron adecuadamente?</a:t>
            </a:r>
          </a:p>
        </p:txBody>
      </p:sp>
      <p:sp>
        <p:nvSpPr>
          <p:cNvPr id="3" name="Rectángulo 2"/>
          <p:cNvSpPr/>
          <p:nvPr/>
        </p:nvSpPr>
        <p:spPr>
          <a:xfrm>
            <a:off x="336176" y="1348351"/>
            <a:ext cx="11524129" cy="4524315"/>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PE" sz="2400" dirty="0">
                <a:solidFill>
                  <a:srgbClr val="000000"/>
                </a:solidFill>
                <a:latin typeface="Arial Black" panose="020B0A04020102020204" pitchFamily="34" charset="0"/>
              </a:rPr>
              <a:t>El estudiante que responde adecuadamente esta tarea evidencia lo siguiente:</a:t>
            </a:r>
          </a:p>
          <a:p>
            <a:pPr algn="just"/>
            <a:r>
              <a:rPr lang="es-PE" sz="2400" b="1" dirty="0">
                <a:solidFill>
                  <a:srgbClr val="3333FF"/>
                </a:solidFill>
                <a:latin typeface="Arial Black" panose="020B0A04020102020204" pitchFamily="34" charset="0"/>
              </a:rPr>
              <a:t>Comprende la situación</a:t>
            </a:r>
          </a:p>
          <a:p>
            <a:pPr algn="just"/>
            <a:r>
              <a:rPr lang="es-PE" sz="2400" dirty="0">
                <a:solidFill>
                  <a:srgbClr val="000000"/>
                </a:solidFill>
                <a:latin typeface="Arial Black" panose="020B0A04020102020204" pitchFamily="34" charset="0"/>
              </a:rPr>
              <a:t>• </a:t>
            </a:r>
            <a:r>
              <a:rPr lang="es-PE" sz="2400" dirty="0">
                <a:solidFill>
                  <a:schemeClr val="accent2">
                    <a:lumMod val="75000"/>
                  </a:schemeClr>
                </a:solidFill>
                <a:latin typeface="Arial Black" panose="020B0A04020102020204" pitchFamily="34" charset="0"/>
              </a:rPr>
              <a:t>Reconoce la idea principal.</a:t>
            </a:r>
          </a:p>
          <a:p>
            <a:pPr marL="268288" algn="just"/>
            <a:r>
              <a:rPr lang="es-PE" sz="2400" dirty="0">
                <a:solidFill>
                  <a:srgbClr val="000000"/>
                </a:solidFill>
                <a:latin typeface="Arial Black" panose="020B0A04020102020204" pitchFamily="34" charset="0"/>
              </a:rPr>
              <a:t>Es un juego en el que se puede cambiar una cantidad de fichas de un color por </a:t>
            </a:r>
            <a:r>
              <a:rPr lang="es-PE" sz="2400" dirty="0" smtClean="0">
                <a:solidFill>
                  <a:srgbClr val="000000"/>
                </a:solidFill>
                <a:latin typeface="Arial Black" panose="020B0A04020102020204" pitchFamily="34" charset="0"/>
              </a:rPr>
              <a:t>fichas de </a:t>
            </a:r>
            <a:r>
              <a:rPr lang="es-PE" sz="2400" dirty="0">
                <a:solidFill>
                  <a:srgbClr val="000000"/>
                </a:solidFill>
                <a:latin typeface="Arial Black" panose="020B0A04020102020204" pitchFamily="34" charset="0"/>
              </a:rPr>
              <a:t>otro color según la relación dada.</a:t>
            </a:r>
          </a:p>
          <a:p>
            <a:pPr algn="just"/>
            <a:r>
              <a:rPr lang="es-PE" sz="2400" dirty="0">
                <a:solidFill>
                  <a:srgbClr val="000000"/>
                </a:solidFill>
                <a:latin typeface="Arial Black" panose="020B0A04020102020204" pitchFamily="34" charset="0"/>
              </a:rPr>
              <a:t>• </a:t>
            </a:r>
            <a:r>
              <a:rPr lang="es-PE" sz="2400" dirty="0">
                <a:solidFill>
                  <a:schemeClr val="accent2">
                    <a:lumMod val="75000"/>
                  </a:schemeClr>
                </a:solidFill>
                <a:latin typeface="Arial Black" panose="020B0A04020102020204" pitchFamily="34" charset="0"/>
              </a:rPr>
              <a:t>Identifica las condiciones.</a:t>
            </a:r>
          </a:p>
          <a:p>
            <a:pPr marL="268288" algn="just"/>
            <a:r>
              <a:rPr lang="es-PE" sz="2400" dirty="0">
                <a:solidFill>
                  <a:srgbClr val="000000"/>
                </a:solidFill>
                <a:latin typeface="Arial Black" panose="020B0A04020102020204" pitchFamily="34" charset="0"/>
              </a:rPr>
              <a:t>2 fichas blancas se pueden cambiar por 1 ficha gris y 3 fichas blancas se </a:t>
            </a:r>
            <a:r>
              <a:rPr lang="es-PE" sz="2400" dirty="0" smtClean="0">
                <a:solidFill>
                  <a:srgbClr val="000000"/>
                </a:solidFill>
                <a:latin typeface="Arial Black" panose="020B0A04020102020204" pitchFamily="34" charset="0"/>
              </a:rPr>
              <a:t>pueden cambiar </a:t>
            </a:r>
            <a:r>
              <a:rPr lang="es-PE" sz="2400" dirty="0">
                <a:solidFill>
                  <a:srgbClr val="000000"/>
                </a:solidFill>
                <a:latin typeface="Arial Black" panose="020B0A04020102020204" pitchFamily="34" charset="0"/>
              </a:rPr>
              <a:t>por 1 ficha negra</a:t>
            </a:r>
            <a:r>
              <a:rPr lang="es-PE" sz="2400" dirty="0" smtClean="0">
                <a:solidFill>
                  <a:srgbClr val="000000"/>
                </a:solidFill>
                <a:latin typeface="Arial Black" panose="020B0A04020102020204" pitchFamily="34" charset="0"/>
              </a:rPr>
              <a:t>.</a:t>
            </a:r>
          </a:p>
          <a:p>
            <a:pPr algn="just"/>
            <a:r>
              <a:rPr lang="es-PE" sz="2400" dirty="0">
                <a:solidFill>
                  <a:srgbClr val="000000"/>
                </a:solidFill>
                <a:latin typeface="Arial Black" panose="020B0A04020102020204" pitchFamily="34" charset="0"/>
              </a:rPr>
              <a:t>• </a:t>
            </a:r>
            <a:r>
              <a:rPr lang="es-PE" sz="2400" dirty="0" smtClean="0">
                <a:solidFill>
                  <a:schemeClr val="accent2">
                    <a:lumMod val="75000"/>
                  </a:schemeClr>
                </a:solidFill>
                <a:latin typeface="Arial Black" panose="020B0A04020102020204" pitchFamily="34" charset="0"/>
              </a:rPr>
              <a:t>Determina </a:t>
            </a:r>
            <a:r>
              <a:rPr lang="es-PE" sz="2400" dirty="0">
                <a:solidFill>
                  <a:schemeClr val="accent2">
                    <a:lumMod val="75000"/>
                  </a:schemeClr>
                </a:solidFill>
                <a:latin typeface="Arial Black" panose="020B0A04020102020204" pitchFamily="34" charset="0"/>
              </a:rPr>
              <a:t>la tarea a resolver.</a:t>
            </a:r>
          </a:p>
          <a:p>
            <a:pPr marL="268288" algn="just"/>
            <a:r>
              <a:rPr lang="es-PE" sz="2400" dirty="0">
                <a:latin typeface="Arial Black" panose="020B0A04020102020204" pitchFamily="34" charset="0"/>
              </a:rPr>
              <a:t>¿Estás de acuerdo con que la única manera de cambiar las 6 fichas blancas es </a:t>
            </a:r>
            <a:r>
              <a:rPr lang="es-PE" sz="2400" dirty="0" smtClean="0">
                <a:latin typeface="Arial Black" panose="020B0A04020102020204" pitchFamily="34" charset="0"/>
              </a:rPr>
              <a:t>por 2 </a:t>
            </a:r>
            <a:r>
              <a:rPr lang="es-PE" sz="2400" dirty="0">
                <a:latin typeface="Arial Black" panose="020B0A04020102020204" pitchFamily="34" charset="0"/>
              </a:rPr>
              <a:t>fichas negras?</a:t>
            </a:r>
          </a:p>
        </p:txBody>
      </p:sp>
    </p:spTree>
    <p:extLst>
      <p:ext uri="{BB962C8B-B14F-4D97-AF65-F5344CB8AC3E}">
        <p14:creationId xmlns:p14="http://schemas.microsoft.com/office/powerpoint/2010/main" val="950942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72034" y="173121"/>
            <a:ext cx="11568953" cy="5632311"/>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s-PE" sz="2000" b="1" dirty="0">
                <a:solidFill>
                  <a:srgbClr val="3333FF"/>
                </a:solidFill>
                <a:latin typeface="Arial Black" panose="020B0A04020102020204" pitchFamily="34" charset="0"/>
              </a:rPr>
              <a:t>Planea y aplica</a:t>
            </a:r>
          </a:p>
          <a:p>
            <a:r>
              <a:rPr lang="es-PE" sz="2000" dirty="0">
                <a:solidFill>
                  <a:schemeClr val="tx1"/>
                </a:solidFill>
                <a:latin typeface="Arial Black" panose="020B0A04020102020204" pitchFamily="34" charset="0"/>
              </a:rPr>
              <a:t>• </a:t>
            </a:r>
            <a:r>
              <a:rPr lang="es-PE" sz="2000" dirty="0">
                <a:solidFill>
                  <a:schemeClr val="accent2">
                    <a:lumMod val="75000"/>
                  </a:schemeClr>
                </a:solidFill>
                <a:latin typeface="Arial Black" panose="020B0A04020102020204" pitchFamily="34" charset="0"/>
              </a:rPr>
              <a:t>Organiza la información.</a:t>
            </a:r>
          </a:p>
          <a:p>
            <a:r>
              <a:rPr lang="es-PE" sz="2000" dirty="0">
                <a:solidFill>
                  <a:schemeClr val="tx1"/>
                </a:solidFill>
                <a:latin typeface="Arial Black" panose="020B0A04020102020204" pitchFamily="34" charset="0"/>
              </a:rPr>
              <a:t>2 fichas blancas se pueden cambiar por 1 ficha gris.</a:t>
            </a:r>
          </a:p>
          <a:p>
            <a:r>
              <a:rPr lang="es-PE" sz="2000" dirty="0">
                <a:solidFill>
                  <a:schemeClr val="tx1"/>
                </a:solidFill>
                <a:latin typeface="Arial Black" panose="020B0A04020102020204" pitchFamily="34" charset="0"/>
              </a:rPr>
              <a:t>3 fichas blancas se pueden cambiar por 1 ficha negra.</a:t>
            </a:r>
          </a:p>
          <a:p>
            <a:r>
              <a:rPr lang="es-PE" sz="2000" dirty="0">
                <a:solidFill>
                  <a:schemeClr val="tx1"/>
                </a:solidFill>
                <a:latin typeface="Arial Black" panose="020B0A04020102020204" pitchFamily="34" charset="0"/>
              </a:rPr>
              <a:t>• </a:t>
            </a:r>
            <a:r>
              <a:rPr lang="es-PE" sz="2000" dirty="0">
                <a:solidFill>
                  <a:schemeClr val="accent2">
                    <a:lumMod val="75000"/>
                  </a:schemeClr>
                </a:solidFill>
                <a:latin typeface="Arial Black" panose="020B0A04020102020204" pitchFamily="34" charset="0"/>
              </a:rPr>
              <a:t>Plantea una estrategia.</a:t>
            </a:r>
          </a:p>
          <a:p>
            <a:r>
              <a:rPr lang="es-PE" sz="2000" dirty="0">
                <a:solidFill>
                  <a:schemeClr val="tx1"/>
                </a:solidFill>
                <a:latin typeface="Arial Black" panose="020B0A04020102020204" pitchFamily="34" charset="0"/>
              </a:rPr>
              <a:t>Representa de forma simbólica las equivalencias dadas.</a:t>
            </a:r>
          </a:p>
          <a:p>
            <a:r>
              <a:rPr lang="es-PE" sz="2000" dirty="0">
                <a:solidFill>
                  <a:schemeClr val="tx1"/>
                </a:solidFill>
                <a:latin typeface="Arial Black" panose="020B0A04020102020204" pitchFamily="34" charset="0"/>
              </a:rPr>
              <a:t>2 blancas = 1 gris</a:t>
            </a:r>
          </a:p>
          <a:p>
            <a:r>
              <a:rPr lang="es-PE" sz="2000" dirty="0">
                <a:solidFill>
                  <a:schemeClr val="tx1"/>
                </a:solidFill>
                <a:latin typeface="Arial Black" panose="020B0A04020102020204" pitchFamily="34" charset="0"/>
              </a:rPr>
              <a:t>3 blancas = 1 negra</a:t>
            </a:r>
          </a:p>
          <a:p>
            <a:r>
              <a:rPr lang="es-PE" sz="2000" dirty="0">
                <a:solidFill>
                  <a:schemeClr val="tx1"/>
                </a:solidFill>
                <a:latin typeface="Arial Black" panose="020B0A04020102020204" pitchFamily="34" charset="0"/>
              </a:rPr>
              <a:t>Descompone: 3 blancas = 2 blancas + 1 blanca</a:t>
            </a:r>
          </a:p>
          <a:p>
            <a:r>
              <a:rPr lang="es-PE" sz="2000" dirty="0">
                <a:solidFill>
                  <a:schemeClr val="tx1"/>
                </a:solidFill>
                <a:latin typeface="Arial Black" panose="020B0A04020102020204" pitchFamily="34" charset="0"/>
              </a:rPr>
              <a:t>Luego, sustituye: 3 blancas = 1 gris + 1 blanca</a:t>
            </a:r>
          </a:p>
          <a:p>
            <a:r>
              <a:rPr lang="es-PE" sz="2000" dirty="0">
                <a:solidFill>
                  <a:schemeClr val="tx1"/>
                </a:solidFill>
                <a:latin typeface="Arial Black" panose="020B0A04020102020204" pitchFamily="34" charset="0"/>
              </a:rPr>
              <a:t>Así, consigue descomponer las 6 fichas blancas en grupos y hacer la sustitución.</a:t>
            </a:r>
          </a:p>
          <a:p>
            <a:r>
              <a:rPr lang="es-PE" sz="2000" dirty="0">
                <a:solidFill>
                  <a:schemeClr val="tx1"/>
                </a:solidFill>
                <a:latin typeface="Arial Black" panose="020B0A04020102020204" pitchFamily="34" charset="0"/>
              </a:rPr>
              <a:t>• </a:t>
            </a:r>
            <a:r>
              <a:rPr lang="es-PE" sz="2000" dirty="0">
                <a:solidFill>
                  <a:schemeClr val="accent2">
                    <a:lumMod val="75000"/>
                  </a:schemeClr>
                </a:solidFill>
                <a:latin typeface="Arial Black" panose="020B0A04020102020204" pitchFamily="34" charset="0"/>
              </a:rPr>
              <a:t>Ejecuta la estrategia.</a:t>
            </a:r>
          </a:p>
          <a:p>
            <a:r>
              <a:rPr lang="es-PE" sz="2000" dirty="0">
                <a:solidFill>
                  <a:schemeClr val="tx1"/>
                </a:solidFill>
                <a:latin typeface="Arial Black" panose="020B0A04020102020204" pitchFamily="34" charset="0"/>
              </a:rPr>
              <a:t>Descompone: 6 fichas blancas = 2 blancas + 2 blancas + 2 blancas</a:t>
            </a:r>
          </a:p>
          <a:p>
            <a:r>
              <a:rPr lang="es-PE" sz="2000" dirty="0">
                <a:solidFill>
                  <a:schemeClr val="tx1"/>
                </a:solidFill>
                <a:latin typeface="Arial Black" panose="020B0A04020102020204" pitchFamily="34" charset="0"/>
              </a:rPr>
              <a:t>Sustituye cada grupo: 6 fichas blancas = 1 gris + 1 gris + 1 gris = 3 grises</a:t>
            </a:r>
          </a:p>
          <a:p>
            <a:r>
              <a:rPr lang="es-PE" sz="2000" dirty="0">
                <a:solidFill>
                  <a:schemeClr val="tx1"/>
                </a:solidFill>
                <a:latin typeface="Arial Black" panose="020B0A04020102020204" pitchFamily="34" charset="0"/>
              </a:rPr>
              <a:t>Respuesta: “No”. También pudo cambiar 6 fichas blancas por 3 fichas grises</a:t>
            </a:r>
            <a:r>
              <a:rPr lang="es-PE" sz="2000" dirty="0" smtClean="0">
                <a:solidFill>
                  <a:schemeClr val="tx1"/>
                </a:solidFill>
                <a:latin typeface="Arial Black" panose="020B0A04020102020204" pitchFamily="34" charset="0"/>
              </a:rPr>
              <a:t>.</a:t>
            </a:r>
          </a:p>
          <a:p>
            <a:r>
              <a:rPr lang="es-PE" sz="2000" b="1" dirty="0">
                <a:solidFill>
                  <a:srgbClr val="3333FF"/>
                </a:solidFill>
                <a:latin typeface="Arial Black" panose="020B0A04020102020204" pitchFamily="34" charset="0"/>
              </a:rPr>
              <a:t>Evalúa</a:t>
            </a:r>
          </a:p>
          <a:p>
            <a:r>
              <a:rPr lang="es-PE" sz="2000" dirty="0">
                <a:solidFill>
                  <a:schemeClr val="tx1"/>
                </a:solidFill>
                <a:latin typeface="Arial Black" panose="020B0A04020102020204" pitchFamily="34" charset="0"/>
              </a:rPr>
              <a:t>• Verifica su solución.</a:t>
            </a:r>
          </a:p>
          <a:p>
            <a:r>
              <a:rPr lang="es-PE" sz="2000" dirty="0">
                <a:solidFill>
                  <a:schemeClr val="tx1"/>
                </a:solidFill>
                <a:latin typeface="Arial Black" panose="020B0A04020102020204" pitchFamily="34" charset="0"/>
              </a:rPr>
              <a:t>Comprueba la correspondencia entre las equivalencias dadas y su respuesta.</a:t>
            </a:r>
          </a:p>
        </p:txBody>
      </p:sp>
    </p:spTree>
    <p:extLst>
      <p:ext uri="{BB962C8B-B14F-4D97-AF65-F5344CB8AC3E}">
        <p14:creationId xmlns:p14="http://schemas.microsoft.com/office/powerpoint/2010/main" val="2390400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8564" y="103112"/>
            <a:ext cx="11093823" cy="400110"/>
          </a:xfrm>
          <a:prstGeom prst="rect">
            <a:avLst/>
          </a:prstGeom>
          <a:effectLst>
            <a:glow rad="101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2000" b="1" dirty="0">
                <a:solidFill>
                  <a:srgbClr val="C00000"/>
                </a:solidFill>
                <a:latin typeface="StagSans-Bold"/>
              </a:rPr>
              <a:t>¿Cómo brindar retroalimentación a los estudiantes que respondieron </a:t>
            </a:r>
            <a:r>
              <a:rPr lang="es-PE" sz="2000" b="1" dirty="0" smtClean="0">
                <a:solidFill>
                  <a:srgbClr val="C00000"/>
                </a:solidFill>
                <a:latin typeface="StagSans-Bold"/>
              </a:rPr>
              <a:t>de manera parcial?</a:t>
            </a:r>
            <a:endParaRPr lang="es-PE" sz="2000" dirty="0">
              <a:solidFill>
                <a:srgbClr val="C00000"/>
              </a:solidFill>
            </a:endParaRPr>
          </a:p>
        </p:txBody>
      </p:sp>
      <p:pic>
        <p:nvPicPr>
          <p:cNvPr id="3" name="Imagen 2"/>
          <p:cNvPicPr>
            <a:picLocks noChangeAspect="1"/>
          </p:cNvPicPr>
          <p:nvPr/>
        </p:nvPicPr>
        <p:blipFill>
          <a:blip r:embed="rId2"/>
          <a:stretch>
            <a:fillRect/>
          </a:stretch>
        </p:blipFill>
        <p:spPr>
          <a:xfrm>
            <a:off x="0" y="605118"/>
            <a:ext cx="4773706" cy="5298141"/>
          </a:xfrm>
          <a:prstGeom prst="rect">
            <a:avLst/>
          </a:prstGeom>
          <a:ln w="12700">
            <a:solidFill>
              <a:srgbClr val="990099"/>
            </a:solidFill>
          </a:ln>
        </p:spPr>
      </p:pic>
      <p:graphicFrame>
        <p:nvGraphicFramePr>
          <p:cNvPr id="5" name="Tabla 4"/>
          <p:cNvGraphicFramePr>
            <a:graphicFrameLocks noGrp="1"/>
          </p:cNvGraphicFramePr>
          <p:nvPr>
            <p:extLst>
              <p:ext uri="{D42A27DB-BD31-4B8C-83A1-F6EECF244321}">
                <p14:modId xmlns:p14="http://schemas.microsoft.com/office/powerpoint/2010/main" val="258223232"/>
              </p:ext>
            </p:extLst>
          </p:nvPr>
        </p:nvGraphicFramePr>
        <p:xfrm>
          <a:off x="4894729" y="637692"/>
          <a:ext cx="7167283" cy="5349240"/>
        </p:xfrm>
        <a:graphic>
          <a:graphicData uri="http://schemas.openxmlformats.org/drawingml/2006/table">
            <a:tbl>
              <a:tblPr firstRow="1" firstCol="1" bandRow="1"/>
              <a:tblGrid>
                <a:gridCol w="2388813">
                  <a:extLst>
                    <a:ext uri="{9D8B030D-6E8A-4147-A177-3AD203B41FA5}">
                      <a16:colId xmlns:a16="http://schemas.microsoft.com/office/drawing/2014/main" val="20000"/>
                    </a:ext>
                  </a:extLst>
                </a:gridCol>
                <a:gridCol w="2388813">
                  <a:extLst>
                    <a:ext uri="{9D8B030D-6E8A-4147-A177-3AD203B41FA5}">
                      <a16:colId xmlns:a16="http://schemas.microsoft.com/office/drawing/2014/main" val="20001"/>
                    </a:ext>
                  </a:extLst>
                </a:gridCol>
                <a:gridCol w="2389657">
                  <a:extLst>
                    <a:ext uri="{9D8B030D-6E8A-4147-A177-3AD203B41FA5}">
                      <a16:colId xmlns:a16="http://schemas.microsoft.com/office/drawing/2014/main" val="20002"/>
                    </a:ext>
                  </a:extLst>
                </a:gridCol>
              </a:tblGrid>
              <a:tr h="397732">
                <a:tc>
                  <a:txBody>
                    <a:bodyPr/>
                    <a:lstStyle/>
                    <a:p>
                      <a:pPr algn="ctr">
                        <a:lnSpc>
                          <a:spcPct val="100000"/>
                        </a:lnSpc>
                        <a:spcAft>
                          <a:spcPts val="0"/>
                        </a:spcAft>
                      </a:pPr>
                      <a:r>
                        <a:rPr lang="es-ES" sz="1500" b="1" dirty="0" smtClean="0">
                          <a:effectLst/>
                          <a:latin typeface="Calibri" panose="020F0502020204030204" pitchFamily="34" charset="0"/>
                          <a:ea typeface="Calibri" panose="020F0502020204030204" pitchFamily="34" charset="0"/>
                          <a:cs typeface="Times New Roman" panose="02020603050405020304" pitchFamily="18" charset="0"/>
                        </a:rPr>
                        <a:t>Respuesta </a:t>
                      </a:r>
                      <a:r>
                        <a:rPr lang="es-ES" sz="1500" b="1" dirty="0">
                          <a:effectLst/>
                          <a:latin typeface="Calibri" panose="020F0502020204030204" pitchFamily="34" charset="0"/>
                          <a:ea typeface="Calibri" panose="020F0502020204030204" pitchFamily="34" charset="0"/>
                          <a:cs typeface="Times New Roman" panose="02020603050405020304" pitchFamily="18" charset="0"/>
                        </a:rPr>
                        <a:t>parcial</a:t>
                      </a:r>
                      <a:endParaRPr lang="es-P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s-PE" sz="1500" b="1" dirty="0">
                          <a:effectLst/>
                          <a:latin typeface="Calibri" panose="020F0502020204030204" pitchFamily="34" charset="0"/>
                          <a:ea typeface="Calibri" panose="020F0502020204030204" pitchFamily="34" charset="0"/>
                          <a:cs typeface="Times New Roman" panose="02020603050405020304" pitchFamily="18" charset="0"/>
                        </a:rPr>
                        <a:t>Preguntas para orientar</a:t>
                      </a:r>
                      <a:endParaRPr lang="es-PE" sz="1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PE" sz="1500" b="1" dirty="0">
                          <a:effectLst/>
                          <a:latin typeface="Calibri" panose="020F0502020204030204" pitchFamily="34" charset="0"/>
                          <a:ea typeface="Calibri" panose="020F0502020204030204" pitchFamily="34" charset="0"/>
                          <a:cs typeface="Times New Roman" panose="02020603050405020304" pitchFamily="18" charset="0"/>
                        </a:rPr>
                        <a:t>la retroalimentación</a:t>
                      </a:r>
                      <a:endParaRPr lang="es-P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0000"/>
                        </a:lnSpc>
                        <a:spcAft>
                          <a:spcPts val="0"/>
                        </a:spcAft>
                      </a:pPr>
                      <a:r>
                        <a:rPr lang="es-PE" sz="1500" b="1" dirty="0">
                          <a:effectLst/>
                          <a:latin typeface="Calibri" panose="020F0502020204030204" pitchFamily="34" charset="0"/>
                          <a:ea typeface="Calibri" panose="020F0502020204030204" pitchFamily="34" charset="0"/>
                          <a:cs typeface="Times New Roman" panose="02020603050405020304" pitchFamily="18" charset="0"/>
                        </a:rPr>
                        <a:t>Sugerencias</a:t>
                      </a:r>
                      <a:endParaRPr lang="es-PE" sz="15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PE" sz="1500" b="1" dirty="0">
                          <a:effectLst/>
                          <a:latin typeface="Calibri" panose="020F0502020204030204" pitchFamily="34" charset="0"/>
                          <a:ea typeface="Calibri" panose="020F0502020204030204" pitchFamily="34" charset="0"/>
                          <a:cs typeface="Times New Roman" panose="02020603050405020304" pitchFamily="18" charset="0"/>
                        </a:rPr>
                        <a:t>pedagógicas</a:t>
                      </a:r>
                      <a:endParaRPr lang="es-PE"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3882478">
                <a:tc>
                  <a:txBody>
                    <a:bodyPr/>
                    <a:lstStyle/>
                    <a:p>
                      <a:pPr algn="just">
                        <a:lnSpc>
                          <a:spcPct val="107000"/>
                        </a:lnSpc>
                        <a:spcAft>
                          <a:spcPts val="0"/>
                        </a:spcAft>
                      </a:pPr>
                      <a:r>
                        <a:rPr lang="es-PE" sz="1500" b="1" dirty="0">
                          <a:effectLst/>
                          <a:latin typeface="StagSans-Book"/>
                          <a:ea typeface="Calibri" panose="020F0502020204030204" pitchFamily="34" charset="0"/>
                          <a:cs typeface="StagSans-Book"/>
                        </a:rPr>
                        <a:t>El estudiante interpreta las equivalencias dadas, pero no establece nuevas relaciones de este tipo.</a:t>
                      </a:r>
                      <a:endParaRPr lang="es-PE"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500" b="1" dirty="0">
                          <a:effectLst/>
                          <a:latin typeface="StagSans-Semibold"/>
                          <a:ea typeface="Calibri" panose="020F0502020204030204" pitchFamily="34" charset="0"/>
                          <a:cs typeface="StagSans-Semibold"/>
                        </a:rPr>
                        <a:t>• </a:t>
                      </a:r>
                      <a:r>
                        <a:rPr lang="es-PE" sz="1500" b="1" dirty="0">
                          <a:effectLst/>
                          <a:latin typeface="StagSans-Book"/>
                          <a:ea typeface="Calibri" panose="020F0502020204030204" pitchFamily="34" charset="0"/>
                          <a:cs typeface="StagSans-Book"/>
                        </a:rPr>
                        <a:t>El estudiante responde “Sí” y explica que, si cambia 3 fichas blancas por 1 negra, podrá cambiar 6 fichas blancas por 2 fichas negras.</a:t>
                      </a:r>
                      <a:endParaRPr lang="es-PE"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500" b="1" dirty="0">
                          <a:effectLst/>
                          <a:latin typeface="StagSans-Semibold"/>
                          <a:ea typeface="Calibri" panose="020F0502020204030204" pitchFamily="34" charset="0"/>
                          <a:cs typeface="StagSans-Semibold"/>
                        </a:rPr>
                        <a:t>• </a:t>
                      </a:r>
                      <a:r>
                        <a:rPr lang="es-PE" sz="1500" b="1" dirty="0">
                          <a:effectLst/>
                          <a:latin typeface="StagSans-Book"/>
                          <a:ea typeface="Calibri" panose="020F0502020204030204" pitchFamily="34" charset="0"/>
                          <a:cs typeface="StagSans-Book"/>
                        </a:rPr>
                        <a:t>El estudiante responde “No”, porque 6 fichas blancas solo pueden cambiarse por 3 fichas grises (o cualquier otra relación correcta).</a:t>
                      </a:r>
                      <a:endParaRPr lang="es-P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s-PE" sz="1500" b="1" dirty="0">
                          <a:solidFill>
                            <a:srgbClr val="C00000"/>
                          </a:solidFill>
                          <a:effectLst/>
                          <a:latin typeface="StagSans-Semibold"/>
                          <a:ea typeface="Calibri" panose="020F0502020204030204" pitchFamily="34" charset="0"/>
                          <a:cs typeface="StagSans-Semibold"/>
                        </a:rPr>
                        <a:t>Si tienes 3 fichas blancas, ¿cuáles son todos los cambios que puedes hacer? (Puede pedirle a su estudiante que realice los canjes usando material concreto).</a:t>
                      </a:r>
                      <a:endParaRPr lang="es-PE" sz="15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500" b="1" dirty="0">
                          <a:effectLst/>
                          <a:latin typeface="StagSans-Book"/>
                          <a:ea typeface="Calibri" panose="020F0502020204030204" pitchFamily="34" charset="0"/>
                          <a:cs typeface="StagSans-Book"/>
                        </a:rPr>
                        <a:t>Se busca que, a partir de una cantidad reducida de fichas, se puedan formar grupos y hacer sustituciones, para generar con ellos más de un canje, y que se puedan combinar diferentes tipos de fichas en un mismo cambio.</a:t>
                      </a:r>
                      <a:endParaRPr lang="es-P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s-PE" sz="1500" b="1" dirty="0">
                          <a:effectLst/>
                          <a:latin typeface="StagSans-Semibold"/>
                          <a:ea typeface="Calibri" panose="020F0502020204030204" pitchFamily="34" charset="0"/>
                          <a:cs typeface="StagSans-Semibold"/>
                        </a:rPr>
                        <a:t>• </a:t>
                      </a:r>
                      <a:r>
                        <a:rPr lang="es-PE" sz="1500" b="1" dirty="0">
                          <a:effectLst/>
                          <a:latin typeface="StagSans-Book"/>
                          <a:ea typeface="Calibri" panose="020F0502020204030204" pitchFamily="34" charset="0"/>
                          <a:cs typeface="StagSans-Book"/>
                        </a:rPr>
                        <a:t>Desarrolle actividades de canje con material concreto con más de una equivalencia para que sus estudiantes puedan sustituir algunos valores. Luego, pídales que expliquen sus procesos y respuestas.</a:t>
                      </a:r>
                      <a:endParaRPr lang="es-PE" sz="15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500" b="1" dirty="0">
                          <a:effectLst/>
                          <a:latin typeface="StagSans-Semibold"/>
                          <a:ea typeface="Calibri" panose="020F0502020204030204" pitchFamily="34" charset="0"/>
                          <a:cs typeface="StagSans-Semibold"/>
                        </a:rPr>
                        <a:t>• </a:t>
                      </a:r>
                      <a:r>
                        <a:rPr lang="es-PE" sz="1500" b="1" dirty="0">
                          <a:effectLst/>
                          <a:latin typeface="StagSans-Book"/>
                          <a:ea typeface="Calibri" panose="020F0502020204030204" pitchFamily="34" charset="0"/>
                          <a:cs typeface="StagSans-Book"/>
                        </a:rPr>
                        <a:t>Además, solicite a sus estudiantes que interpreten las nuevas relaciones encontradas por sus compañeros, y oriéntelos para que evalúen si sus respuestas son correctas justificando sus afirmaciones.</a:t>
                      </a:r>
                      <a:endParaRPr lang="es-PE"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2028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1330" y="302328"/>
            <a:ext cx="10865224" cy="707886"/>
          </a:xfrm>
          <a:prstGeom prst="rect">
            <a:avLst/>
          </a:prstGeom>
          <a:effectLst>
            <a:glow rad="101600">
              <a:schemeClr val="accent4">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PE" sz="2000" b="1" dirty="0">
                <a:solidFill>
                  <a:srgbClr val="FF0000"/>
                </a:solidFill>
                <a:latin typeface="StagSans-Bold"/>
              </a:rPr>
              <a:t>¿Cómo brindar retroalimentación a los estudiantes que respondieron </a:t>
            </a:r>
            <a:r>
              <a:rPr lang="es-PE" sz="2000" b="1" dirty="0" smtClean="0">
                <a:solidFill>
                  <a:srgbClr val="FF0000"/>
                </a:solidFill>
                <a:latin typeface="StagSans-Bold"/>
              </a:rPr>
              <a:t>de manera </a:t>
            </a:r>
            <a:r>
              <a:rPr lang="es-PE" sz="2000" b="1" dirty="0">
                <a:solidFill>
                  <a:srgbClr val="FF0000"/>
                </a:solidFill>
                <a:latin typeface="StagSans-Bold"/>
              </a:rPr>
              <a:t>inadecuada?</a:t>
            </a:r>
            <a:endParaRPr lang="es-PE" sz="2000" dirty="0">
              <a:solidFill>
                <a:srgbClr val="FF0000"/>
              </a:solidFill>
            </a:endParaRPr>
          </a:p>
        </p:txBody>
      </p:sp>
      <p:grpSp>
        <p:nvGrpSpPr>
          <p:cNvPr id="26" name="Grupo 25"/>
          <p:cNvGrpSpPr/>
          <p:nvPr/>
        </p:nvGrpSpPr>
        <p:grpSpPr>
          <a:xfrm>
            <a:off x="122143" y="1070665"/>
            <a:ext cx="11777386" cy="4940170"/>
            <a:chOff x="122143" y="1070665"/>
            <a:chExt cx="11777386" cy="4906075"/>
          </a:xfrm>
        </p:grpSpPr>
        <p:pic>
          <p:nvPicPr>
            <p:cNvPr id="3" name="Imagen 2"/>
            <p:cNvPicPr>
              <a:picLocks noChangeAspect="1"/>
            </p:cNvPicPr>
            <p:nvPr/>
          </p:nvPicPr>
          <p:blipFill>
            <a:blip r:embed="rId2"/>
            <a:stretch>
              <a:fillRect/>
            </a:stretch>
          </p:blipFill>
          <p:spPr>
            <a:xfrm>
              <a:off x="122143" y="1133727"/>
              <a:ext cx="5143500" cy="4782979"/>
            </a:xfrm>
            <a:prstGeom prst="rect">
              <a:avLst/>
            </a:prstGeom>
            <a:ln>
              <a:solidFill>
                <a:srgbClr val="990099"/>
              </a:solidFill>
            </a:ln>
          </p:spPr>
        </p:pic>
        <p:pic>
          <p:nvPicPr>
            <p:cNvPr id="25" name="Imagen 24"/>
            <p:cNvPicPr>
              <a:picLocks noChangeAspect="1"/>
            </p:cNvPicPr>
            <p:nvPr/>
          </p:nvPicPr>
          <p:blipFill>
            <a:blip r:embed="rId3"/>
            <a:stretch>
              <a:fillRect/>
            </a:stretch>
          </p:blipFill>
          <p:spPr>
            <a:xfrm>
              <a:off x="5265643" y="1070665"/>
              <a:ext cx="6633886" cy="4906075"/>
            </a:xfrm>
            <a:prstGeom prst="rect">
              <a:avLst/>
            </a:prstGeom>
          </p:spPr>
        </p:pic>
      </p:grpSp>
    </p:spTree>
    <p:extLst>
      <p:ext uri="{BB962C8B-B14F-4D97-AF65-F5344CB8AC3E}">
        <p14:creationId xmlns:p14="http://schemas.microsoft.com/office/powerpoint/2010/main" val="3214169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86603" y="68237"/>
            <a:ext cx="11409527" cy="545912"/>
          </a:xfrm>
          <a:solidFill>
            <a:schemeClr val="bg1"/>
          </a:solidFill>
          <a:ln>
            <a:solidFill>
              <a:srgbClr val="FF0000"/>
            </a:solidFill>
          </a:ln>
        </p:spPr>
        <p:txBody>
          <a:bodyPr>
            <a:normAutofit fontScale="90000"/>
          </a:bodyPr>
          <a:lstStyle/>
          <a:p>
            <a:pPr algn="just"/>
            <a:r>
              <a:rPr lang="es-PE" sz="3200" b="1" dirty="0" smtClean="0">
                <a:solidFill>
                  <a:srgbClr val="0000FF"/>
                </a:solidFill>
                <a:latin typeface="Arial Narrow" panose="020B0606020202030204" pitchFamily="34" charset="0"/>
              </a:rPr>
              <a:t>Competencia</a:t>
            </a:r>
            <a:r>
              <a:rPr lang="es-PE" sz="3200" b="1" dirty="0" smtClean="0">
                <a:latin typeface="Arial Narrow" panose="020B0606020202030204" pitchFamily="34" charset="0"/>
              </a:rPr>
              <a:t>: </a:t>
            </a:r>
            <a:r>
              <a:rPr lang="es-PE" sz="3200" b="1" dirty="0">
                <a:latin typeface="Arial Narrow" panose="020B0606020202030204" pitchFamily="34" charset="0"/>
              </a:rPr>
              <a:t>Resuelve problemas de forma, movimiento y localización.</a:t>
            </a:r>
          </a:p>
        </p:txBody>
      </p:sp>
      <p:sp>
        <p:nvSpPr>
          <p:cNvPr id="5" name="Título 1"/>
          <p:cNvSpPr txBox="1">
            <a:spLocks/>
          </p:cNvSpPr>
          <p:nvPr/>
        </p:nvSpPr>
        <p:spPr>
          <a:xfrm>
            <a:off x="4074459" y="777922"/>
            <a:ext cx="7893423" cy="5071549"/>
          </a:xfrm>
          <a:prstGeom prst="rect">
            <a:avLst/>
          </a:prstGeom>
          <a:solidFill>
            <a:schemeClr val="bg1"/>
          </a:solidFill>
          <a:ln w="28575">
            <a:solidFill>
              <a:srgbClr val="FF000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PE" sz="2100" b="1" dirty="0" smtClean="0">
              <a:solidFill>
                <a:srgbClr val="0000FF"/>
              </a:solidFill>
              <a:latin typeface="Arial Narrow" panose="020B0606020202030204" pitchFamily="34" charset="0"/>
            </a:endParaRPr>
          </a:p>
          <a:p>
            <a:endParaRPr lang="es-PE" sz="2100" b="1" dirty="0">
              <a:solidFill>
                <a:srgbClr val="0000FF"/>
              </a:solidFill>
              <a:latin typeface="Arial Narrow" panose="020B0606020202030204" pitchFamily="34" charset="0"/>
            </a:endParaRPr>
          </a:p>
          <a:p>
            <a:endParaRPr lang="es-PE" sz="2100" b="1" dirty="0" smtClean="0">
              <a:solidFill>
                <a:srgbClr val="0000FF"/>
              </a:solidFill>
              <a:latin typeface="Arial Narrow" panose="020B0606020202030204" pitchFamily="34" charset="0"/>
            </a:endParaRPr>
          </a:p>
          <a:p>
            <a:endParaRPr lang="es-PE" sz="2100" b="1" dirty="0" smtClean="0">
              <a:solidFill>
                <a:srgbClr val="0000FF"/>
              </a:solidFill>
              <a:latin typeface="Arial Narrow" panose="020B0606020202030204" pitchFamily="34" charset="0"/>
            </a:endParaRPr>
          </a:p>
          <a:p>
            <a:endParaRPr lang="es-PE" sz="2100" b="1" dirty="0">
              <a:solidFill>
                <a:srgbClr val="0000FF"/>
              </a:solidFill>
              <a:latin typeface="Arial Narrow" panose="020B0606020202030204" pitchFamily="34" charset="0"/>
            </a:endParaRPr>
          </a:p>
          <a:p>
            <a:r>
              <a:rPr lang="es-PE" sz="2100" b="1" dirty="0" smtClean="0">
                <a:solidFill>
                  <a:srgbClr val="0000FF"/>
                </a:solidFill>
                <a:latin typeface="Arial Narrow" panose="020B0606020202030204" pitchFamily="34" charset="0"/>
              </a:rPr>
              <a:t>Estándares de Aprendizaje</a:t>
            </a:r>
          </a:p>
          <a:p>
            <a:pPr algn="just"/>
            <a:r>
              <a:rPr lang="es-PE" sz="2100" dirty="0" smtClean="0">
                <a:solidFill>
                  <a:schemeClr val="tx1"/>
                </a:solidFill>
                <a:latin typeface="Arial Narrow" panose="020B0606020202030204" pitchFamily="34" charset="0"/>
              </a:rPr>
              <a:t>Resuelve </a:t>
            </a:r>
            <a:r>
              <a:rPr lang="es-PE" sz="2100" dirty="0">
                <a:solidFill>
                  <a:schemeClr val="tx1"/>
                </a:solidFill>
                <a:latin typeface="Arial Narrow" panose="020B0606020202030204" pitchFamily="34" charset="0"/>
              </a:rPr>
              <a:t>problemas en los que modela características y datos de ubicación de los objetos a formas bidimensionales y tridimensionales, sus elementos, propiedades, su movimiento y ubicación en el plano cartesiano. </a:t>
            </a:r>
            <a:r>
              <a:rPr lang="es-PE" sz="2100" dirty="0">
                <a:solidFill>
                  <a:srgbClr val="0000FF"/>
                </a:solidFill>
                <a:latin typeface="Arial Narrow" panose="020B0606020202030204" pitchFamily="34" charset="0"/>
              </a:rPr>
              <a:t>Describe con lenguaje geométrico, estas formas reconociendo ángulos rectos, número de lados y vértices del polígono, así como líneas paralelas y perpendiculares, identifica formas simétricas y realiza traslaciones, en cuadrículas</a:t>
            </a:r>
            <a:r>
              <a:rPr lang="es-PE" sz="2100" dirty="0">
                <a:solidFill>
                  <a:schemeClr val="tx1"/>
                </a:solidFill>
                <a:latin typeface="Arial Narrow" panose="020B0606020202030204" pitchFamily="34" charset="0"/>
              </a:rPr>
              <a:t>. </a:t>
            </a:r>
            <a:r>
              <a:rPr lang="es-PE" sz="2100" dirty="0">
                <a:solidFill>
                  <a:srgbClr val="FF0000"/>
                </a:solidFill>
                <a:latin typeface="Arial Narrow" panose="020B0606020202030204" pitchFamily="34" charset="0"/>
              </a:rPr>
              <a:t>Así también elabora croquis, donde traza y describe desplazamientos y posiciones, usando puntos de referencia</a:t>
            </a:r>
            <a:r>
              <a:rPr lang="es-PE" sz="2100" dirty="0">
                <a:solidFill>
                  <a:schemeClr val="tx1"/>
                </a:solidFill>
                <a:latin typeface="Arial Narrow" panose="020B0606020202030204" pitchFamily="34" charset="0"/>
              </a:rPr>
              <a:t>. </a:t>
            </a:r>
            <a:r>
              <a:rPr lang="es-PE" sz="2100" b="1" dirty="0">
                <a:solidFill>
                  <a:srgbClr val="009900"/>
                </a:solidFill>
                <a:latin typeface="Arial Narrow" panose="020B0606020202030204" pitchFamily="34" charset="0"/>
              </a:rPr>
              <a:t>Emplea estrategias y procedimientos para trasladar y construir formas a través de la composición y descomposición, y para medir la longitud, superficie y capacidad de los objetos, usando unidades convencionales y no convencionales, recursos e instrumentos de medición.</a:t>
            </a:r>
            <a:r>
              <a:rPr lang="es-PE" sz="2100" dirty="0">
                <a:solidFill>
                  <a:schemeClr val="tx1"/>
                </a:solidFill>
                <a:latin typeface="Arial Narrow" panose="020B0606020202030204" pitchFamily="34" charset="0"/>
              </a:rPr>
              <a:t> </a:t>
            </a:r>
            <a:r>
              <a:rPr lang="es-PE" sz="2100" dirty="0">
                <a:solidFill>
                  <a:srgbClr val="A50021"/>
                </a:solidFill>
                <a:latin typeface="Arial Narrow" panose="020B0606020202030204" pitchFamily="34" charset="0"/>
              </a:rPr>
              <a:t>Elabora afirmaciones sobre las figuras compuestas; así como relaciones entre una forma tridimensional y su desarrollo en el plano; las explica con ejemplos concretos y </a:t>
            </a:r>
            <a:r>
              <a:rPr lang="es-PE" sz="2100" dirty="0" smtClean="0">
                <a:solidFill>
                  <a:srgbClr val="A50021"/>
                </a:solidFill>
                <a:latin typeface="Arial Narrow" panose="020B0606020202030204" pitchFamily="34" charset="0"/>
              </a:rPr>
              <a:t>gráficos.</a:t>
            </a:r>
            <a:r>
              <a:rPr lang="es-PE" sz="2100" dirty="0">
                <a:solidFill>
                  <a:schemeClr val="tx1"/>
                </a:solidFill>
                <a:latin typeface="Arial Narrow" panose="020B0606020202030204" pitchFamily="34" charset="0"/>
              </a:rPr>
              <a:t>	</a:t>
            </a:r>
          </a:p>
          <a:p>
            <a:pPr algn="just"/>
            <a:r>
              <a:rPr lang="es-PE" sz="2100" dirty="0">
                <a:solidFill>
                  <a:srgbClr val="A50021"/>
                </a:solidFill>
                <a:latin typeface="Arial Narrow" panose="020B0606020202030204" pitchFamily="34" charset="0"/>
              </a:rPr>
              <a:t>	</a:t>
            </a:r>
          </a:p>
          <a:p>
            <a:pPr algn="just"/>
            <a:endParaRPr lang="es-PE" sz="2100" dirty="0">
              <a:solidFill>
                <a:schemeClr val="tx1"/>
              </a:solidFill>
              <a:latin typeface="Arial Narrow" panose="020B0606020202030204" pitchFamily="34" charset="0"/>
            </a:endParaRPr>
          </a:p>
          <a:p>
            <a:pPr algn="just"/>
            <a:r>
              <a:rPr lang="es-PE" sz="2100" dirty="0">
                <a:solidFill>
                  <a:srgbClr val="A50021"/>
                </a:solidFill>
                <a:latin typeface="Arial Narrow" panose="020B0606020202030204" pitchFamily="34" charset="0"/>
              </a:rPr>
              <a:t>	</a:t>
            </a:r>
          </a:p>
          <a:p>
            <a:pPr algn="just"/>
            <a:endParaRPr lang="es-PE" sz="2100" dirty="0">
              <a:solidFill>
                <a:schemeClr val="tx1"/>
              </a:solidFill>
              <a:latin typeface="Arial Narrow" panose="020B0606020202030204" pitchFamily="34" charset="0"/>
            </a:endParaRPr>
          </a:p>
        </p:txBody>
      </p:sp>
      <p:sp>
        <p:nvSpPr>
          <p:cNvPr id="6" name="Marcador de contenido 2"/>
          <p:cNvSpPr>
            <a:spLocks noGrp="1"/>
          </p:cNvSpPr>
          <p:nvPr>
            <p:ph idx="1"/>
          </p:nvPr>
        </p:nvSpPr>
        <p:spPr>
          <a:xfrm>
            <a:off x="286603" y="778608"/>
            <a:ext cx="3653385" cy="5070863"/>
          </a:xfrm>
          <a:solidFill>
            <a:schemeClr val="bg1"/>
          </a:solidFill>
          <a:ln w="38100">
            <a:solidFill>
              <a:srgbClr val="0000FF"/>
            </a:solidFill>
          </a:ln>
        </p:spPr>
        <p:txBody>
          <a:bodyPr>
            <a:noAutofit/>
          </a:bodyPr>
          <a:lstStyle/>
          <a:p>
            <a:pPr marL="0" indent="0" algn="ctr">
              <a:buNone/>
            </a:pPr>
            <a:r>
              <a:rPr lang="es-PE" b="1" u="sng" dirty="0" smtClean="0">
                <a:solidFill>
                  <a:srgbClr val="FF0000"/>
                </a:solidFill>
                <a:latin typeface="Arial Narrow" panose="020B0606020202030204" pitchFamily="34" charset="0"/>
              </a:rPr>
              <a:t>CAPACIDADES</a:t>
            </a:r>
            <a:r>
              <a:rPr lang="es-PE" sz="2000" b="1" dirty="0">
                <a:solidFill>
                  <a:srgbClr val="FF0000"/>
                </a:solidFill>
                <a:latin typeface="Arial Narrow" panose="020B0606020202030204" pitchFamily="34" charset="0"/>
              </a:rPr>
              <a:t>:</a:t>
            </a:r>
          </a:p>
          <a:p>
            <a:pPr algn="just"/>
            <a:r>
              <a:rPr lang="es-PE" sz="2200" b="1" dirty="0" smtClean="0">
                <a:solidFill>
                  <a:srgbClr val="0000FF"/>
                </a:solidFill>
                <a:latin typeface="Arial Narrow" panose="020B0606020202030204" pitchFamily="34" charset="0"/>
              </a:rPr>
              <a:t>Modela </a:t>
            </a:r>
            <a:r>
              <a:rPr lang="es-PE" sz="2200" b="1" dirty="0">
                <a:solidFill>
                  <a:srgbClr val="0000FF"/>
                </a:solidFill>
                <a:latin typeface="Arial Narrow" panose="020B0606020202030204" pitchFamily="34" charset="0"/>
              </a:rPr>
              <a:t>objetos con formas geométricas y sus transformaciones.</a:t>
            </a:r>
          </a:p>
          <a:p>
            <a:pPr algn="just"/>
            <a:r>
              <a:rPr lang="es-PE" sz="2200" b="1" dirty="0" smtClean="0">
                <a:solidFill>
                  <a:srgbClr val="FF0000"/>
                </a:solidFill>
                <a:latin typeface="Arial Narrow" panose="020B0606020202030204" pitchFamily="34" charset="0"/>
              </a:rPr>
              <a:t>Comunica </a:t>
            </a:r>
            <a:r>
              <a:rPr lang="es-PE" sz="2200" b="1" dirty="0">
                <a:solidFill>
                  <a:srgbClr val="FF0000"/>
                </a:solidFill>
                <a:latin typeface="Arial Narrow" panose="020B0606020202030204" pitchFamily="34" charset="0"/>
              </a:rPr>
              <a:t>su comprensión sobre las formas y relaciones geométricas.</a:t>
            </a:r>
          </a:p>
          <a:p>
            <a:pPr algn="just"/>
            <a:r>
              <a:rPr lang="es-PE" sz="2200" b="1" dirty="0" smtClean="0">
                <a:solidFill>
                  <a:srgbClr val="009900"/>
                </a:solidFill>
                <a:latin typeface="Arial Narrow" panose="020B0606020202030204" pitchFamily="34" charset="0"/>
              </a:rPr>
              <a:t>Usa </a:t>
            </a:r>
            <a:r>
              <a:rPr lang="es-PE" sz="2200" b="1" dirty="0">
                <a:solidFill>
                  <a:srgbClr val="009900"/>
                </a:solidFill>
                <a:latin typeface="Arial Narrow" panose="020B0606020202030204" pitchFamily="34" charset="0"/>
              </a:rPr>
              <a:t>estrategias y procedimientos para orientarse en el espacio.</a:t>
            </a:r>
          </a:p>
          <a:p>
            <a:pPr algn="just"/>
            <a:r>
              <a:rPr lang="es-PE" sz="2200" b="1" dirty="0" smtClean="0">
                <a:solidFill>
                  <a:srgbClr val="A50021"/>
                </a:solidFill>
                <a:latin typeface="Arial Narrow" panose="020B0606020202030204" pitchFamily="34" charset="0"/>
              </a:rPr>
              <a:t>Argumenta </a:t>
            </a:r>
            <a:r>
              <a:rPr lang="es-PE" sz="2200" b="1" dirty="0">
                <a:solidFill>
                  <a:srgbClr val="A50021"/>
                </a:solidFill>
                <a:latin typeface="Arial Narrow" panose="020B0606020202030204" pitchFamily="34" charset="0"/>
              </a:rPr>
              <a:t>afirmaciones sobre relaciones geométricas</a:t>
            </a:r>
            <a:endParaRPr lang="es-PE" sz="2200" b="1" dirty="0" smtClean="0">
              <a:solidFill>
                <a:srgbClr val="A50021"/>
              </a:solidFill>
              <a:latin typeface="Arial Narrow" panose="020B0606020202030204" pitchFamily="34" charset="0"/>
            </a:endParaRPr>
          </a:p>
        </p:txBody>
      </p:sp>
    </p:spTree>
    <p:extLst>
      <p:ext uri="{BB962C8B-B14F-4D97-AF65-F5344CB8AC3E}">
        <p14:creationId xmlns:p14="http://schemas.microsoft.com/office/powerpoint/2010/main" val="4926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023" y="220774"/>
            <a:ext cx="11232107" cy="724021"/>
          </a:xfrm>
          <a:solidFill>
            <a:schemeClr val="bg1"/>
          </a:solidFill>
        </p:spPr>
        <p:txBody>
          <a:bodyPr>
            <a:normAutofit fontScale="90000"/>
          </a:bodyPr>
          <a:lstStyle/>
          <a:p>
            <a:pPr algn="just"/>
            <a:r>
              <a:rPr lang="es-PE" sz="3200" b="1" dirty="0" smtClean="0">
                <a:solidFill>
                  <a:srgbClr val="0000FF"/>
                </a:solidFill>
                <a:latin typeface="Arial Narrow" panose="020B0606020202030204" pitchFamily="34" charset="0"/>
              </a:rPr>
              <a:t>Competencia</a:t>
            </a:r>
            <a:r>
              <a:rPr lang="es-PE" sz="3200" b="1" dirty="0" smtClean="0">
                <a:latin typeface="Arial Narrow" panose="020B0606020202030204" pitchFamily="34" charset="0"/>
              </a:rPr>
              <a:t>: Resuelve problemas de forma, movimiento y localización</a:t>
            </a:r>
            <a:endParaRPr lang="es-PE" sz="3200" b="1" dirty="0">
              <a:latin typeface="Arial Narrow" panose="020B0606020202030204" pitchFamily="34" charset="0"/>
            </a:endParaRPr>
          </a:p>
        </p:txBody>
      </p:sp>
      <p:sp>
        <p:nvSpPr>
          <p:cNvPr id="3" name="Marcador de contenido 2"/>
          <p:cNvSpPr>
            <a:spLocks noGrp="1"/>
          </p:cNvSpPr>
          <p:nvPr>
            <p:ph idx="1"/>
          </p:nvPr>
        </p:nvSpPr>
        <p:spPr>
          <a:xfrm>
            <a:off x="464023" y="1064525"/>
            <a:ext cx="5090957" cy="4759500"/>
          </a:xfrm>
          <a:solidFill>
            <a:srgbClr val="FFFF99"/>
          </a:solidFill>
          <a:ln w="38100">
            <a:solidFill>
              <a:srgbClr val="0000FF"/>
            </a:solidFill>
          </a:ln>
        </p:spPr>
        <p:txBody>
          <a:bodyPr>
            <a:noAutofit/>
          </a:bodyPr>
          <a:lstStyle/>
          <a:p>
            <a:pPr marL="0" indent="0" algn="ctr">
              <a:lnSpc>
                <a:spcPct val="150000"/>
              </a:lnSpc>
              <a:buNone/>
            </a:pPr>
            <a:r>
              <a:rPr lang="es-PE" b="1" u="sng" dirty="0" smtClean="0">
                <a:solidFill>
                  <a:srgbClr val="FF0000"/>
                </a:solidFill>
                <a:latin typeface="Arial Narrow" panose="020B0606020202030204" pitchFamily="34" charset="0"/>
              </a:rPr>
              <a:t>CAPACIDADES</a:t>
            </a:r>
            <a:endParaRPr lang="es-PE" b="1" dirty="0" smtClean="0">
              <a:solidFill>
                <a:srgbClr val="0000FF"/>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Modela objetos con formas geométricas y sus transformaciones.</a:t>
            </a:r>
          </a:p>
          <a:p>
            <a:pPr algn="just"/>
            <a:endParaRPr lang="es-PE" sz="100" b="1" dirty="0" smtClean="0">
              <a:solidFill>
                <a:srgbClr val="3333FF"/>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Comunica su comprensión sobre las formas y relaciones geométricas.</a:t>
            </a:r>
          </a:p>
          <a:p>
            <a:pPr algn="just"/>
            <a:endParaRPr lang="es-PE" sz="100" b="1" dirty="0">
              <a:solidFill>
                <a:srgbClr val="3333FF"/>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Usa estrategias y procedimientos para orientarse en el espacio.</a:t>
            </a:r>
          </a:p>
          <a:p>
            <a:pPr algn="just"/>
            <a:endParaRPr lang="es-PE" sz="1000" b="1" dirty="0">
              <a:solidFill>
                <a:srgbClr val="3333FF"/>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Argumenta afirmaciones sobre relaciones geométricas.</a:t>
            </a:r>
            <a:endParaRPr lang="es-PE" sz="2400" b="1" dirty="0">
              <a:solidFill>
                <a:srgbClr val="3333FF"/>
              </a:solidFill>
              <a:latin typeface="Arial Narrow" panose="020B0606020202030204" pitchFamily="34" charset="0"/>
            </a:endParaRPr>
          </a:p>
        </p:txBody>
      </p:sp>
      <p:sp>
        <p:nvSpPr>
          <p:cNvPr id="5" name="Marcador de contenido 2"/>
          <p:cNvSpPr txBox="1">
            <a:spLocks/>
          </p:cNvSpPr>
          <p:nvPr/>
        </p:nvSpPr>
        <p:spPr>
          <a:xfrm>
            <a:off x="5818040" y="1402164"/>
            <a:ext cx="6221098" cy="1001172"/>
          </a:xfrm>
          <a:prstGeom prst="rect">
            <a:avLst/>
          </a:prstGeom>
          <a:solidFill>
            <a:schemeClr val="bg1"/>
          </a:solidFill>
          <a:ln>
            <a:solidFill>
              <a:srgbClr val="FF0000"/>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0"/>
              </a:spcBef>
              <a:buFontTx/>
              <a:buChar char="-"/>
            </a:pPr>
            <a:r>
              <a:rPr lang="es-PE" sz="2100" dirty="0" smtClean="0">
                <a:latin typeface="Arial Narrow" panose="020B0606020202030204" pitchFamily="34" charset="0"/>
              </a:rPr>
              <a:t>Modela formas geométricas, sus elementos y propiedades </a:t>
            </a:r>
          </a:p>
          <a:p>
            <a:pPr algn="just">
              <a:lnSpc>
                <a:spcPct val="120000"/>
              </a:lnSpc>
              <a:spcBef>
                <a:spcPts val="0"/>
              </a:spcBef>
              <a:buFontTx/>
              <a:buChar char="-"/>
            </a:pPr>
            <a:r>
              <a:rPr lang="es-PE" sz="2100" dirty="0" smtClean="0">
                <a:latin typeface="Arial Narrow" panose="020B0606020202030204" pitchFamily="34" charset="0"/>
              </a:rPr>
              <a:t>Ubicación y transformaciones en el plano.</a:t>
            </a:r>
          </a:p>
          <a:p>
            <a:pPr algn="just">
              <a:lnSpc>
                <a:spcPct val="120000"/>
              </a:lnSpc>
              <a:spcBef>
                <a:spcPts val="0"/>
              </a:spcBef>
              <a:buFontTx/>
              <a:buChar char="-"/>
            </a:pPr>
            <a:r>
              <a:rPr lang="es-PE" sz="2100" dirty="0" smtClean="0">
                <a:latin typeface="Arial Narrow" panose="020B0606020202030204" pitchFamily="34" charset="0"/>
              </a:rPr>
              <a:t>Evalúa si el modelo cumple las condiciones dadas en el problema.</a:t>
            </a:r>
          </a:p>
          <a:p>
            <a:pPr algn="just">
              <a:buFontTx/>
              <a:buChar char="-"/>
            </a:pPr>
            <a:endParaRPr lang="es-PE" sz="2100" dirty="0" smtClean="0">
              <a:latin typeface="Arial Narrow" panose="020B0606020202030204" pitchFamily="34" charset="0"/>
            </a:endParaRPr>
          </a:p>
          <a:p>
            <a:pPr marL="0" indent="0" algn="just">
              <a:buNone/>
            </a:pPr>
            <a:endParaRPr lang="es-PE" sz="2100" dirty="0">
              <a:latin typeface="Arial Narrow" panose="020B0606020202030204" pitchFamily="34" charset="0"/>
            </a:endParaRPr>
          </a:p>
        </p:txBody>
      </p:sp>
      <p:sp>
        <p:nvSpPr>
          <p:cNvPr id="6" name="Marcador de contenido 2"/>
          <p:cNvSpPr txBox="1">
            <a:spLocks/>
          </p:cNvSpPr>
          <p:nvPr/>
        </p:nvSpPr>
        <p:spPr>
          <a:xfrm>
            <a:off x="5818037" y="2550910"/>
            <a:ext cx="6219285" cy="907219"/>
          </a:xfrm>
          <a:prstGeom prst="rect">
            <a:avLst/>
          </a:prstGeom>
          <a:solidFill>
            <a:schemeClr val="bg1"/>
          </a:solid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pPr>
            <a:r>
              <a:rPr lang="es-PE" sz="1700" dirty="0" smtClean="0">
                <a:latin typeface="Arial Narrow" panose="020B0606020202030204" pitchFamily="34" charset="0"/>
              </a:rPr>
              <a:t>Expresa su comprensión sobre las formas geométricas, sus transformaciones.</a:t>
            </a:r>
          </a:p>
          <a:p>
            <a:pPr algn="just">
              <a:lnSpc>
                <a:spcPct val="100000"/>
              </a:lnSpc>
              <a:spcBef>
                <a:spcPts val="0"/>
              </a:spcBef>
            </a:pPr>
            <a:r>
              <a:rPr lang="es-PE" sz="1700" dirty="0" smtClean="0">
                <a:latin typeface="Arial Narrow" panose="020B0606020202030204" pitchFamily="34" charset="0"/>
              </a:rPr>
              <a:t>Establece relaciones de formas y representaciones gráficas o simbólicas.</a:t>
            </a:r>
            <a:endParaRPr lang="es-PE" sz="1700" dirty="0">
              <a:latin typeface="Arial Narrow" panose="020B0606020202030204" pitchFamily="34" charset="0"/>
            </a:endParaRPr>
          </a:p>
        </p:txBody>
      </p:sp>
      <p:cxnSp>
        <p:nvCxnSpPr>
          <p:cNvPr id="12" name="Conector recto de flecha 11"/>
          <p:cNvCxnSpPr/>
          <p:nvPr/>
        </p:nvCxnSpPr>
        <p:spPr>
          <a:xfrm flipH="1" flipV="1">
            <a:off x="4802190" y="2242369"/>
            <a:ext cx="1015849" cy="218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4923199" y="3148125"/>
            <a:ext cx="894838" cy="68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4583827" y="5458837"/>
            <a:ext cx="12342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arcador de contenido 2"/>
          <p:cNvSpPr txBox="1">
            <a:spLocks/>
          </p:cNvSpPr>
          <p:nvPr/>
        </p:nvSpPr>
        <p:spPr>
          <a:xfrm>
            <a:off x="5818037" y="3586335"/>
            <a:ext cx="6219285" cy="1231879"/>
          </a:xfrm>
          <a:prstGeom prst="rect">
            <a:avLst/>
          </a:prstGeom>
          <a:solidFill>
            <a:schemeClr val="bg1"/>
          </a:solid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s-PE" sz="1700" dirty="0" smtClean="0">
                <a:latin typeface="Arial Narrow" panose="020B0606020202030204" pitchFamily="34" charset="0"/>
              </a:rPr>
              <a:t>Selecciona, adapta o crea estrategias, procedimientos para construir formas geométricas.</a:t>
            </a:r>
          </a:p>
          <a:p>
            <a:pPr algn="just">
              <a:spcBef>
                <a:spcPts val="0"/>
              </a:spcBef>
            </a:pPr>
            <a:r>
              <a:rPr lang="es-PE" sz="1700" dirty="0" smtClean="0">
                <a:latin typeface="Arial Narrow" panose="020B0606020202030204" pitchFamily="34" charset="0"/>
              </a:rPr>
              <a:t>Trazar rutas, medir y transformar las formas bidimensionales (ancho y altura-fig. geométricas) tridimensionales (ancho, largo, profundidad-sólidos)</a:t>
            </a:r>
            <a:endParaRPr lang="es-PE" sz="1700" dirty="0">
              <a:latin typeface="Arial Narrow" panose="020B0606020202030204" pitchFamily="34" charset="0"/>
            </a:endParaRPr>
          </a:p>
        </p:txBody>
      </p:sp>
      <p:sp>
        <p:nvSpPr>
          <p:cNvPr id="14" name="Marcador de contenido 2"/>
          <p:cNvSpPr txBox="1">
            <a:spLocks/>
          </p:cNvSpPr>
          <p:nvPr/>
        </p:nvSpPr>
        <p:spPr>
          <a:xfrm>
            <a:off x="5818037" y="4934887"/>
            <a:ext cx="6219285" cy="907219"/>
          </a:xfrm>
          <a:prstGeom prst="rect">
            <a:avLst/>
          </a:prstGeom>
          <a:solidFill>
            <a:schemeClr val="bg1"/>
          </a:solid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000" dirty="0" smtClean="0">
                <a:latin typeface="Arial Narrow" panose="020B0606020202030204" pitchFamily="34" charset="0"/>
              </a:rPr>
              <a:t>Justificarlas, validarlas o refutarlas, basado en experiencias, ejemplo o contraejemplo, sobre posibles relaciones entre elementos y propiedades de las formas geométricas.</a:t>
            </a:r>
            <a:endParaRPr lang="es-PE" sz="2000" dirty="0">
              <a:latin typeface="Arial Narrow" panose="020B0606020202030204" pitchFamily="34" charset="0"/>
            </a:endParaRPr>
          </a:p>
        </p:txBody>
      </p:sp>
      <p:cxnSp>
        <p:nvCxnSpPr>
          <p:cNvPr id="15" name="Conector recto de flecha 14"/>
          <p:cNvCxnSpPr/>
          <p:nvPr/>
        </p:nvCxnSpPr>
        <p:spPr>
          <a:xfrm flipH="1" flipV="1">
            <a:off x="4923197" y="4318682"/>
            <a:ext cx="894842"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11"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2403" y="81888"/>
            <a:ext cx="11704320" cy="415653"/>
          </a:xfrm>
          <a:prstGeom prst="rect">
            <a:avLst/>
          </a:prstGeom>
          <a:solidFill>
            <a:srgbClr val="FFFF99"/>
          </a:solidFill>
          <a:ln w="28575">
            <a:solidFill>
              <a:srgbClr val="FF0000"/>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b="1" dirty="0" smtClean="0">
                <a:solidFill>
                  <a:srgbClr val="0000FF"/>
                </a:solidFill>
                <a:latin typeface="Arial Narrow" panose="020B0606020202030204" pitchFamily="34" charset="0"/>
              </a:rPr>
              <a:t>Desempeños – ejemplos de propósitos-habilidad</a:t>
            </a:r>
            <a:endParaRPr lang="es-PE" sz="3600" b="1" dirty="0">
              <a:solidFill>
                <a:srgbClr val="FF0000"/>
              </a:solidFill>
              <a:latin typeface="Arial Narrow" panose="020B0606020202030204" pitchFamily="34" charset="0"/>
            </a:endParaRPr>
          </a:p>
        </p:txBody>
      </p:sp>
      <p:sp>
        <p:nvSpPr>
          <p:cNvPr id="5" name="Rectángulo 4"/>
          <p:cNvSpPr/>
          <p:nvPr/>
        </p:nvSpPr>
        <p:spPr>
          <a:xfrm>
            <a:off x="83084" y="497541"/>
            <a:ext cx="12069170" cy="5478423"/>
          </a:xfrm>
          <a:prstGeom prst="rect">
            <a:avLst/>
          </a:prstGeom>
          <a:solidFill>
            <a:schemeClr val="bg1"/>
          </a:solidFill>
          <a:ln w="12700">
            <a:solidFill>
              <a:srgbClr val="FF0000"/>
            </a:solidFill>
          </a:ln>
        </p:spPr>
        <p:txBody>
          <a:bodyPr wrap="square">
            <a:spAutoFit/>
          </a:bodyPr>
          <a:lstStyle/>
          <a:p>
            <a:pPr marL="285750" indent="-285750" algn="just">
              <a:buFont typeface="Arial" panose="020B0604020202020204" pitchFamily="34" charset="0"/>
              <a:buChar char="•"/>
            </a:pPr>
            <a:r>
              <a:rPr lang="es-PE" sz="1750" b="1" u="sng" dirty="0">
                <a:latin typeface="Arial Narrow" panose="020B0606020202030204" pitchFamily="34" charset="0"/>
              </a:rPr>
              <a:t>Establece relaciones </a:t>
            </a:r>
            <a:r>
              <a:rPr lang="es-PE" sz="1750" dirty="0">
                <a:latin typeface="Arial Narrow" panose="020B0606020202030204" pitchFamily="34" charset="0"/>
              </a:rPr>
              <a:t>entre las características de objetos reales o imaginarios, los asocia y representa con formas bidimensionales (polígonos) y sus elementos, así como con su perímetro, medidas de longitud y superficie; y con formas tridimensionales (cubos y prismas de base cuadrangular), sus elementos y su capacidad.</a:t>
            </a:r>
          </a:p>
          <a:p>
            <a:pPr marL="285750" indent="-285750" algn="just">
              <a:buFont typeface="Arial" panose="020B0604020202020204" pitchFamily="34" charset="0"/>
              <a:buChar char="•"/>
            </a:pPr>
            <a:r>
              <a:rPr lang="es-PE" sz="1750" b="1" u="sng" dirty="0" smtClean="0">
                <a:latin typeface="Arial Narrow" panose="020B0606020202030204" pitchFamily="34" charset="0"/>
              </a:rPr>
              <a:t>Establece </a:t>
            </a:r>
            <a:r>
              <a:rPr lang="es-PE" sz="1750" b="1" u="sng" dirty="0">
                <a:latin typeface="Arial Narrow" panose="020B0606020202030204" pitchFamily="34" charset="0"/>
              </a:rPr>
              <a:t>relaciones</a:t>
            </a:r>
            <a:r>
              <a:rPr lang="es-PE" sz="1750" dirty="0">
                <a:latin typeface="Arial Narrow" panose="020B0606020202030204" pitchFamily="34" charset="0"/>
              </a:rPr>
              <a:t> entre los datos de ubicación y recorrido de los objetos, personas y lugares cercanos, así como la traslación de los objetos o figuras, y los expresa en gráficos o croquis teniendo a los objetos y lugares fijos como puntos de referencia.</a:t>
            </a:r>
          </a:p>
          <a:p>
            <a:pPr marL="285750" indent="-285750" algn="just">
              <a:buFont typeface="Arial" panose="020B0604020202020204" pitchFamily="34" charset="0"/>
              <a:buChar char="•"/>
            </a:pPr>
            <a:r>
              <a:rPr lang="es-PE" sz="1750" b="1" dirty="0" smtClean="0">
                <a:latin typeface="Arial Narrow" panose="020B0606020202030204" pitchFamily="34" charset="0"/>
              </a:rPr>
              <a:t>Expresa </a:t>
            </a:r>
            <a:r>
              <a:rPr lang="es-PE" sz="1750" b="1" dirty="0">
                <a:latin typeface="Arial Narrow" panose="020B0606020202030204" pitchFamily="34" charset="0"/>
              </a:rPr>
              <a:t>con dibujos </a:t>
            </a:r>
            <a:r>
              <a:rPr lang="es-PE" sz="1750" dirty="0">
                <a:latin typeface="Arial Narrow" panose="020B0606020202030204" pitchFamily="34" charset="0"/>
              </a:rPr>
              <a:t>su comprensión sobre los elementos de cubos y prismas de base cuadrangular: caras, vértices, aristas; también, su comprensión sobre los elementos de los polígonos: ángulos rectos, número de lados y vértices; así como su comprensión sobre líneas perpendiculares y paralelas usando lenguaje </a:t>
            </a:r>
            <a:r>
              <a:rPr lang="es-PE" sz="1750" dirty="0" smtClean="0">
                <a:latin typeface="Arial Narrow" panose="020B0606020202030204" pitchFamily="34" charset="0"/>
              </a:rPr>
              <a:t>geométrico.</a:t>
            </a:r>
            <a:r>
              <a:rPr lang="es-PE" sz="1750" dirty="0">
                <a:latin typeface="Arial Narrow" panose="020B0606020202030204" pitchFamily="34" charset="0"/>
              </a:rPr>
              <a:t>	</a:t>
            </a:r>
          </a:p>
          <a:p>
            <a:pPr marL="285750" indent="-285750" algn="just">
              <a:buFont typeface="Arial" panose="020B0604020202020204" pitchFamily="34" charset="0"/>
              <a:buChar char="•"/>
            </a:pPr>
            <a:r>
              <a:rPr lang="es-PE" sz="1750" b="1" u="sng" dirty="0" smtClean="0">
                <a:latin typeface="Arial Narrow" panose="020B0606020202030204" pitchFamily="34" charset="0"/>
              </a:rPr>
              <a:t>Expresa </a:t>
            </a:r>
            <a:r>
              <a:rPr lang="es-PE" sz="1750" b="1" u="sng" dirty="0">
                <a:latin typeface="Arial Narrow" panose="020B0606020202030204" pitchFamily="34" charset="0"/>
              </a:rPr>
              <a:t>con gráficos </a:t>
            </a:r>
            <a:r>
              <a:rPr lang="es-PE" sz="1750" dirty="0">
                <a:latin typeface="Arial Narrow" panose="020B0606020202030204" pitchFamily="34" charset="0"/>
              </a:rPr>
              <a:t>o croquis los desplazamientos y posiciones de objetos, personas y lugares cercanos, así como sus traslaciones con relación a objetos fijos como puntos de referencia. Ejemplo: </a:t>
            </a:r>
            <a:r>
              <a:rPr lang="es-PE" sz="1750" i="1" dirty="0">
                <a:latin typeface="Arial Narrow" panose="020B0606020202030204" pitchFamily="34" charset="0"/>
              </a:rPr>
              <a:t>El estudiante podría dar instrucciones a partir de objetos del entorno para ubicar otros, o a partir de lugares del entorno para ubicarse o ubicar a otros.</a:t>
            </a:r>
            <a:endParaRPr lang="es-PE" sz="1750" dirty="0">
              <a:latin typeface="Arial Narrow" panose="020B0606020202030204" pitchFamily="34" charset="0"/>
            </a:endParaRPr>
          </a:p>
          <a:p>
            <a:pPr marL="285750" indent="-285750" algn="just">
              <a:buFont typeface="Arial" panose="020B0604020202020204" pitchFamily="34" charset="0"/>
              <a:buChar char="•"/>
            </a:pPr>
            <a:r>
              <a:rPr lang="es-PE" sz="1750" b="1" u="sng" dirty="0" smtClean="0">
                <a:latin typeface="Arial Narrow" panose="020B0606020202030204" pitchFamily="34" charset="0"/>
              </a:rPr>
              <a:t>Emplea </a:t>
            </a:r>
            <a:r>
              <a:rPr lang="es-PE" sz="1750" b="1" u="sng" dirty="0">
                <a:latin typeface="Arial Narrow" panose="020B0606020202030204" pitchFamily="34" charset="0"/>
              </a:rPr>
              <a:t>estrategias</a:t>
            </a:r>
            <a:r>
              <a:rPr lang="es-PE" sz="1750" dirty="0">
                <a:latin typeface="Arial Narrow" panose="020B0606020202030204" pitchFamily="34" charset="0"/>
              </a:rPr>
              <a:t>, recursos y procedimientos como la composición y descomposición, la visualización, así como el uso de las cuadrículas, para construir formas simétricas, ubicar objetos y trasladar figuras, usando recursos. Así también, usa diversas estrategias para medir, de manera exacta o aproximada (estimar), la medida de los ángulos respecto al ángulo recto, la longitud, el perímetro (metro y centímetro), la superficie (unidades patrón) y la capacidad (en litro y con fracciones) de los objetos, y hace conversiones de unidades de longitud. Emplea la unidad de medida, convencional o no convencional, según convenga, así como algunos instrumentos de medición (cinta métrica, regla, envases o recipientes).</a:t>
            </a:r>
          </a:p>
          <a:p>
            <a:pPr marL="285750" indent="-285750" algn="just">
              <a:buFont typeface="Arial" panose="020B0604020202020204" pitchFamily="34" charset="0"/>
              <a:buChar char="•"/>
            </a:pPr>
            <a:r>
              <a:rPr lang="es-PE" sz="1750" b="1" u="sng" dirty="0" smtClean="0">
                <a:latin typeface="Arial Narrow" panose="020B0606020202030204" pitchFamily="34" charset="0"/>
              </a:rPr>
              <a:t>Hace </a:t>
            </a:r>
            <a:r>
              <a:rPr lang="es-PE" sz="1750" b="1" u="sng" dirty="0">
                <a:latin typeface="Arial Narrow" panose="020B0606020202030204" pitchFamily="34" charset="0"/>
              </a:rPr>
              <a:t>afirmaciones </a:t>
            </a:r>
            <a:r>
              <a:rPr lang="es-PE" sz="1750" dirty="0">
                <a:latin typeface="Arial Narrow" panose="020B0606020202030204" pitchFamily="34" charset="0"/>
              </a:rPr>
              <a:t>sobre algunas relaciones entre elementos de las formas y su desarrollo en el plano, y explica sus semejanzas y diferencias mediante ejemplos concretos o dibujos con base en su exploración o visualización. Así también, explica el proceso seguido. Ejemplo: </a:t>
            </a:r>
            <a:r>
              <a:rPr lang="es-PE" sz="1750" i="1" dirty="0">
                <a:latin typeface="Arial Narrow" panose="020B0606020202030204" pitchFamily="34" charset="0"/>
              </a:rPr>
              <a:t>El estudiante podría decir: “Un cubo se puede construir con una plantilla que contenga 6 cuadrados del mismo tamaño</a:t>
            </a:r>
            <a:r>
              <a:rPr lang="es-PE" sz="1750" i="1" dirty="0" smtClean="0">
                <a:latin typeface="Arial Narrow" panose="020B0606020202030204" pitchFamily="34" charset="0"/>
              </a:rPr>
              <a:t>”.</a:t>
            </a:r>
            <a:endParaRPr lang="es-PE" sz="1750" dirty="0">
              <a:latin typeface="Arial Narrow" panose="020B0606020202030204" pitchFamily="34" charset="0"/>
            </a:endParaRPr>
          </a:p>
        </p:txBody>
      </p:sp>
    </p:spTree>
    <p:extLst>
      <p:ext uri="{BB962C8B-B14F-4D97-AF65-F5344CB8AC3E}">
        <p14:creationId xmlns:p14="http://schemas.microsoft.com/office/powerpoint/2010/main" val="1504232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443293586"/>
              </p:ext>
            </p:extLst>
          </p:nvPr>
        </p:nvGraphicFramePr>
        <p:xfrm>
          <a:off x="76200" y="95249"/>
          <a:ext cx="12006943" cy="5775969"/>
        </p:xfrm>
        <a:graphic>
          <a:graphicData uri="http://schemas.openxmlformats.org/drawingml/2006/table">
            <a:tbl>
              <a:tblPr firstRow="1" firstCol="1" bandRow="1"/>
              <a:tblGrid>
                <a:gridCol w="504824">
                  <a:extLst>
                    <a:ext uri="{9D8B030D-6E8A-4147-A177-3AD203B41FA5}">
                      <a16:colId xmlns:a16="http://schemas.microsoft.com/office/drawing/2014/main" val="20000"/>
                    </a:ext>
                  </a:extLst>
                </a:gridCol>
                <a:gridCol w="1876425">
                  <a:extLst>
                    <a:ext uri="{9D8B030D-6E8A-4147-A177-3AD203B41FA5}">
                      <a16:colId xmlns:a16="http://schemas.microsoft.com/office/drawing/2014/main" val="20001"/>
                    </a:ext>
                  </a:extLst>
                </a:gridCol>
                <a:gridCol w="6619875">
                  <a:extLst>
                    <a:ext uri="{9D8B030D-6E8A-4147-A177-3AD203B41FA5}">
                      <a16:colId xmlns:a16="http://schemas.microsoft.com/office/drawing/2014/main" val="20002"/>
                    </a:ext>
                  </a:extLst>
                </a:gridCol>
                <a:gridCol w="2543174">
                  <a:extLst>
                    <a:ext uri="{9D8B030D-6E8A-4147-A177-3AD203B41FA5}">
                      <a16:colId xmlns:a16="http://schemas.microsoft.com/office/drawing/2014/main" val="20003"/>
                    </a:ext>
                  </a:extLst>
                </a:gridCol>
                <a:gridCol w="462645">
                  <a:extLst>
                    <a:ext uri="{9D8B030D-6E8A-4147-A177-3AD203B41FA5}">
                      <a16:colId xmlns:a16="http://schemas.microsoft.com/office/drawing/2014/main" val="20004"/>
                    </a:ext>
                  </a:extLst>
                </a:gridCol>
              </a:tblGrid>
              <a:tr h="420742">
                <a:tc>
                  <a:txBody>
                    <a:bodyPr/>
                    <a:lstStyle/>
                    <a:p>
                      <a:pPr marL="0" indent="0">
                        <a:lnSpc>
                          <a:spcPct val="107000"/>
                        </a:lnSpc>
                        <a:spcAft>
                          <a:spcPts val="0"/>
                        </a:spcAft>
                      </a:pPr>
                      <a:r>
                        <a:rPr lang="es-PE" sz="1300" b="1" dirty="0">
                          <a:effectLst/>
                          <a:latin typeface="+mn-lt"/>
                          <a:ea typeface="Calibri" panose="020F0502020204030204" pitchFamily="34" charset="0"/>
                          <a:cs typeface="Calibri" panose="020F0502020204030204" pitchFamily="34" charset="0"/>
                        </a:rPr>
                        <a:t>Pregunta</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Capacidad</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Desempeño del CNEB</a:t>
                      </a:r>
                      <a:endParaRPr lang="es-PE" sz="1300" dirty="0">
                        <a:effectLst/>
                        <a:latin typeface="+mn-lt"/>
                        <a:ea typeface="Calibri" panose="020F0502020204030204" pitchFamily="34" charset="0"/>
                        <a:cs typeface="Times New Roman" panose="02020603050405020304" pitchFamily="18" charset="0"/>
                      </a:endParaRPr>
                    </a:p>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Ciclo IV – 3er grado de primaria</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nSpc>
                          <a:spcPct val="107000"/>
                        </a:lnSpc>
                        <a:spcAft>
                          <a:spcPts val="0"/>
                        </a:spcAft>
                      </a:pPr>
                      <a:r>
                        <a:rPr lang="es-PE" sz="1300" b="1" dirty="0">
                          <a:effectLst/>
                          <a:latin typeface="+mn-lt"/>
                          <a:ea typeface="Calibri" panose="020F0502020204030204" pitchFamily="34" charset="0"/>
                          <a:cs typeface="Calibri" panose="020F0502020204030204" pitchFamily="34" charset="0"/>
                        </a:rPr>
                        <a:t>Desempeño precisado</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Clave</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826502">
                <a:tc>
                  <a:txBody>
                    <a:bodyPr/>
                    <a:lstStyle/>
                    <a:p>
                      <a:pPr marL="0" indent="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17</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00" dirty="0">
                          <a:effectLst/>
                          <a:latin typeface="+mn-lt"/>
                          <a:ea typeface="Calibri" panose="020F0502020204030204" pitchFamily="34" charset="0"/>
                          <a:cs typeface="StagSans-Book"/>
                        </a:rPr>
                        <a:t>Comunica su comprensión sobre las formas y relaciones geométricas.</a:t>
                      </a:r>
                      <a:endParaRPr lang="es-PE" sz="1300" dirty="0">
                        <a:effectLst/>
                        <a:latin typeface="+mn-lt"/>
                        <a:ea typeface="Calibri" panose="020F0502020204030204" pitchFamily="34" charset="0"/>
                        <a:cs typeface="Times New Roman" panose="02020603050405020304" pitchFamily="18" charset="0"/>
                      </a:endParaRPr>
                    </a:p>
                    <a:p>
                      <a:pPr marL="45720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 </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Expresa con dibujos su comprensión sobre los elementos de las formas tridimensionales y bidimensionales (número de lados, vértices, eje de simetría).</a:t>
                      </a:r>
                      <a:endParaRPr lang="es-PE" sz="135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PE" sz="1350" dirty="0">
                          <a:effectLst/>
                          <a:latin typeface="+mn-lt"/>
                          <a:ea typeface="Calibri" panose="020F0502020204030204" pitchFamily="34" charset="0"/>
                          <a:cs typeface="Calibri" panose="020F0502020204030204" pitchFamily="34" charset="0"/>
                        </a:rPr>
                        <a:t> </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00" dirty="0">
                          <a:effectLst/>
                          <a:latin typeface="+mn-lt"/>
                          <a:ea typeface="Calibri" panose="020F0502020204030204" pitchFamily="34" charset="0"/>
                          <a:cs typeface="StagSans-Book"/>
                        </a:rPr>
                        <a:t>Identifica formas Geométricas bidimensionales (triángulos y cuadrados) en un conjunto de polígonos.</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RAC</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58488">
                <a:tc>
                  <a:txBody>
                    <a:bodyPr/>
                    <a:lstStyle/>
                    <a:p>
                      <a:pPr marL="0" indent="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18</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00" dirty="0">
                          <a:effectLst/>
                          <a:latin typeface="+mn-lt"/>
                          <a:ea typeface="Calibri" panose="020F0502020204030204" pitchFamily="34" charset="0"/>
                          <a:cs typeface="StagSans-Book"/>
                        </a:rPr>
                        <a:t>Argumenta afirmaciones sobre relaciones geométricas.</a:t>
                      </a:r>
                      <a:endParaRPr lang="es-PE" sz="13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 </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Hace afirmaciones sobre algunas relaciones entre elementos de las formas, su composición o descomposición, y las explica con ejemplos concretos o dibujos. Asimismo, explica el proceso seguido. Por ejemplo, el estudiante podría decir: “Todos los cuadrados se pueden formar con dos triángulos iguales”.</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00" dirty="0">
                          <a:effectLst/>
                          <a:latin typeface="+mn-lt"/>
                          <a:ea typeface="Calibri" panose="020F0502020204030204" pitchFamily="34" charset="0"/>
                          <a:cs typeface="StagSans-Book"/>
                        </a:rPr>
                        <a:t>Evalúa una afirmación a partir de la relación entre los elementos y características de un cuadrado.</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RAE</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1471">
                <a:tc>
                  <a:txBody>
                    <a:bodyPr/>
                    <a:lstStyle/>
                    <a:p>
                      <a:pPr marL="0" indent="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19</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00" dirty="0">
                          <a:effectLst/>
                          <a:latin typeface="+mn-lt"/>
                          <a:ea typeface="Calibri" panose="020F0502020204030204" pitchFamily="34" charset="0"/>
                          <a:cs typeface="StagSans-Book"/>
                        </a:rPr>
                        <a:t>Modela objetos con formas geométricas y sus transformaciones</a:t>
                      </a:r>
                      <a:r>
                        <a:rPr lang="es-PE" sz="1300" dirty="0" smtClean="0">
                          <a:effectLst/>
                          <a:latin typeface="+mn-lt"/>
                          <a:ea typeface="Calibri" panose="020F0502020204030204" pitchFamily="34" charset="0"/>
                          <a:cs typeface="StagSans-Book"/>
                        </a:rPr>
                        <a:t>.</a:t>
                      </a:r>
                      <a:r>
                        <a:rPr lang="es-PE" sz="1300" dirty="0">
                          <a:effectLst/>
                          <a:latin typeface="+mn-lt"/>
                          <a:ea typeface="Calibri" panose="020F0502020204030204" pitchFamily="34" charset="0"/>
                          <a:cs typeface="Calibri" panose="020F0502020204030204" pitchFamily="34" charset="0"/>
                        </a:rPr>
                        <a:t> </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Establece relaciones entre los datos de ubicación y recorrido de los objetos y personas del entorno, y los expresa en un gráfico, teniendo a los objetos fijos como puntos de referencia; asimismo, considera el eje de simetría de un objeto o una figura.</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00" dirty="0">
                          <a:effectLst/>
                          <a:latin typeface="+mn-lt"/>
                          <a:ea typeface="Calibri" panose="020F0502020204030204" pitchFamily="34" charset="0"/>
                          <a:cs typeface="StagSans-Book"/>
                        </a:rPr>
                        <a:t>Establece relaciones entre la forma y ubicación de objetos según un punto de referencia dado.</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pPr>
                      <a:r>
                        <a:rPr lang="es-PE" sz="1300" b="1" dirty="0">
                          <a:effectLst/>
                          <a:latin typeface="+mn-lt"/>
                          <a:ea typeface="Calibri" panose="020F0502020204030204" pitchFamily="34" charset="0"/>
                          <a:cs typeface="Calibri" panose="020F0502020204030204" pitchFamily="34" charset="0"/>
                        </a:rPr>
                        <a:t>A</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8488">
                <a:tc>
                  <a:txBody>
                    <a:bodyPr/>
                    <a:lstStyle/>
                    <a:p>
                      <a:pPr marL="0" indent="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20</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00" dirty="0">
                          <a:effectLst/>
                          <a:latin typeface="+mn-lt"/>
                          <a:ea typeface="Calibri" panose="020F0502020204030204" pitchFamily="34" charset="0"/>
                          <a:cs typeface="StagSans-Book"/>
                        </a:rPr>
                        <a:t>Modela objetos con formas geométricas y sus transformaciones</a:t>
                      </a:r>
                      <a:r>
                        <a:rPr lang="es-PE" sz="1300" dirty="0" smtClean="0">
                          <a:effectLst/>
                          <a:latin typeface="+mn-lt"/>
                          <a:ea typeface="Calibri" panose="020F0502020204030204" pitchFamily="34" charset="0"/>
                          <a:cs typeface="StagSans-Book"/>
                        </a:rPr>
                        <a:t>.</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Establece relaciones entre las características de los objetos del entorno, las asocia y representa con formas geométricas bidimensionales (figuras regulares o irregulares), sus elementos y con sus medidas de longitud y superficie; y con formas tridimensionales (cuerpos redondos y compuestos), sus elementos y su capacidad.</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00" dirty="0">
                          <a:effectLst/>
                          <a:latin typeface="+mn-lt"/>
                          <a:ea typeface="Calibri" panose="020F0502020204030204" pitchFamily="34" charset="0"/>
                          <a:cs typeface="StagSans-Book"/>
                        </a:rPr>
                        <a:t>Establece relaciones</a:t>
                      </a:r>
                      <a:endParaRPr lang="es-PE" sz="1300" dirty="0">
                        <a:effectLst/>
                        <a:latin typeface="+mn-lt"/>
                        <a:ea typeface="Calibri" panose="020F0502020204030204" pitchFamily="34" charset="0"/>
                        <a:cs typeface="Times New Roman" panose="02020603050405020304" pitchFamily="18" charset="0"/>
                      </a:endParaRPr>
                    </a:p>
                    <a:p>
                      <a:pPr marL="85725" indent="0" algn="just">
                        <a:lnSpc>
                          <a:spcPct val="107000"/>
                        </a:lnSpc>
                        <a:spcAft>
                          <a:spcPts val="0"/>
                        </a:spcAft>
                      </a:pPr>
                      <a:r>
                        <a:rPr lang="es-PE" sz="1300" dirty="0">
                          <a:effectLst/>
                          <a:latin typeface="+mn-lt"/>
                          <a:ea typeface="Calibri" panose="020F0502020204030204" pitchFamily="34" charset="0"/>
                          <a:cs typeface="StagSans-Book"/>
                        </a:rPr>
                        <a:t>Entre las características de un objeto y los relaciona con formas geométricas.</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D</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58488">
                <a:tc>
                  <a:txBody>
                    <a:bodyPr/>
                    <a:lstStyle/>
                    <a:p>
                      <a:pPr marL="0" indent="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21</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00" dirty="0">
                          <a:effectLst/>
                          <a:latin typeface="+mn-lt"/>
                          <a:ea typeface="Calibri" panose="020F0502020204030204" pitchFamily="34" charset="0"/>
                          <a:cs typeface="StagSans-Book"/>
                        </a:rPr>
                        <a:t>Modela objetos con formas geométricas y sus transformaciones.</a:t>
                      </a:r>
                      <a:endParaRPr lang="es-PE" sz="1300" dirty="0">
                        <a:effectLst/>
                        <a:latin typeface="+mn-lt"/>
                        <a:ea typeface="Calibri" panose="020F0502020204030204" pitchFamily="34" charset="0"/>
                        <a:cs typeface="Times New Roman" panose="02020603050405020304" pitchFamily="18" charset="0"/>
                      </a:endParaRPr>
                    </a:p>
                    <a:p>
                      <a:pPr marL="45720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 </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50" dirty="0">
                          <a:effectLst/>
                          <a:latin typeface="+mn-lt"/>
                          <a:ea typeface="Calibri" panose="020F0502020204030204" pitchFamily="34" charset="0"/>
                          <a:cs typeface="StagSans-Book"/>
                        </a:rPr>
                        <a:t>Establece relaciones entre las características de los objetos del entorno, las asocia y representa con formas geométricas bidimensionales (figuras regulares o irregulares), sus elementos y con sus medidas de longitud y superficie; y con formas tridimensionales (cuerpos redondos y compuestos), sus elementos y su capacidad.</a:t>
                      </a:r>
                      <a:endParaRPr lang="es-PE" sz="135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tabLst/>
                      </a:pPr>
                      <a:r>
                        <a:rPr lang="es-PE" sz="1300" dirty="0">
                          <a:effectLst/>
                          <a:latin typeface="+mn-lt"/>
                          <a:ea typeface="Calibri" panose="020F0502020204030204" pitchFamily="34" charset="0"/>
                          <a:cs typeface="StagSans-Book"/>
                        </a:rPr>
                        <a:t>Establece relaciones entre las características de un cuadrado para calcular la medida de su contorno.</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C</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01873">
                <a:tc>
                  <a:txBody>
                    <a:bodyPr/>
                    <a:lstStyle/>
                    <a:p>
                      <a:pPr marL="0" indent="0"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22</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PE" sz="1300" dirty="0">
                          <a:effectLst/>
                          <a:latin typeface="+mn-lt"/>
                          <a:ea typeface="Calibri" panose="020F0502020204030204" pitchFamily="34" charset="0"/>
                          <a:cs typeface="StagSans-Book"/>
                        </a:rPr>
                        <a:t>Usa estrategias y procedimientos para orientarse en el espacio.</a:t>
                      </a:r>
                      <a:endParaRPr lang="es-PE" sz="13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s-PE" sz="1300" dirty="0">
                          <a:effectLst/>
                          <a:latin typeface="+mn-lt"/>
                          <a:ea typeface="Calibri" panose="020F0502020204030204" pitchFamily="34" charset="0"/>
                          <a:cs typeface="Calibri" panose="020F0502020204030204" pitchFamily="34" charset="0"/>
                        </a:rPr>
                        <a:t> </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200" dirty="0">
                          <a:effectLst/>
                          <a:latin typeface="+mn-lt"/>
                          <a:ea typeface="Calibri" panose="020F0502020204030204" pitchFamily="34" charset="0"/>
                          <a:cs typeface="StagSans-Book"/>
                        </a:rPr>
                        <a:t>Emplea estrategias heurísticas y procedimientos como la composición y descomposición, el doblado, el recorte, la visualización y diversos recursos para construir formas y figuras simétricas (a partir de instrucciones escritas u orales). Asimismo, usa diversas estrategias para medir de manera exacta o aproximada (estimar) la longitud (centímetro, metro) y el contorno de una figura, y comparar la capacidad y superficie de los objetos empleando la unidad de medida, no convencional o convencional, según convenga, así como algunos instrumentos de medición. </a:t>
                      </a:r>
                      <a:endParaRPr lang="es-PE" sz="12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0" algn="just">
                        <a:lnSpc>
                          <a:spcPct val="107000"/>
                        </a:lnSpc>
                        <a:spcAft>
                          <a:spcPts val="0"/>
                        </a:spcAft>
                      </a:pPr>
                      <a:r>
                        <a:rPr lang="es-PE" sz="1300" dirty="0">
                          <a:effectLst/>
                          <a:latin typeface="+mn-lt"/>
                          <a:ea typeface="Calibri" panose="020F0502020204030204" pitchFamily="34" charset="0"/>
                          <a:cs typeface="StagSans-Book"/>
                        </a:rPr>
                        <a:t>Emplea estrategias para medir la superficie de una figura bidimensional con unidades no convencionales.</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300" b="1" dirty="0">
                          <a:effectLst/>
                          <a:latin typeface="+mn-lt"/>
                          <a:ea typeface="Calibri" panose="020F0502020204030204" pitchFamily="34" charset="0"/>
                          <a:cs typeface="Calibri" panose="020F0502020204030204" pitchFamily="34" charset="0"/>
                        </a:rPr>
                        <a:t>A</a:t>
                      </a:r>
                      <a:endParaRPr lang="es-PE" sz="1300" dirty="0">
                        <a:effectLst/>
                        <a:latin typeface="+mn-lt"/>
                        <a:ea typeface="Calibri" panose="020F0502020204030204" pitchFamily="34" charset="0"/>
                        <a:cs typeface="Times New Roman" panose="02020603050405020304" pitchFamily="18" charset="0"/>
                      </a:endParaRPr>
                    </a:p>
                  </a:txBody>
                  <a:tcPr marL="39109" marR="39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8446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9282" y="331607"/>
            <a:ext cx="4961965" cy="5683539"/>
          </a:xfrm>
          <a:prstGeom prst="rect">
            <a:avLst/>
          </a:prstGeom>
        </p:spPr>
      </p:pic>
      <p:sp>
        <p:nvSpPr>
          <p:cNvPr id="3" name="Cuadro de texto 8"/>
          <p:cNvSpPr txBox="1"/>
          <p:nvPr/>
        </p:nvSpPr>
        <p:spPr>
          <a:xfrm>
            <a:off x="5419906" y="632012"/>
            <a:ext cx="6449364" cy="5226337"/>
          </a:xfrm>
          <a:prstGeom prst="rect">
            <a:avLst/>
          </a:prstGeom>
          <a:solidFill>
            <a:srgbClr val="66FF99"/>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PE" sz="2400" b="1" dirty="0">
                <a:effectLst/>
                <a:latin typeface="StagSans-Bold"/>
                <a:ea typeface="Calibri" panose="020F0502020204030204" pitchFamily="34" charset="0"/>
                <a:cs typeface="StagSans-Bold"/>
              </a:rPr>
              <a:t>Competencia</a:t>
            </a:r>
            <a:r>
              <a:rPr lang="es-PE" sz="2400" b="1" dirty="0" smtClean="0">
                <a:effectLst/>
                <a:latin typeface="StagSans-Bold"/>
                <a:ea typeface="Calibri" panose="020F0502020204030204" pitchFamily="34" charset="0"/>
                <a:cs typeface="StagSans-Bold"/>
              </a:rPr>
              <a:t>: </a:t>
            </a:r>
            <a:r>
              <a:rPr lang="es-PE" sz="2800" dirty="0"/>
              <a:t>Resuelve problemas de forma</a:t>
            </a:r>
            <a:r>
              <a:rPr lang="es-PE" sz="2800" dirty="0" smtClean="0"/>
              <a:t>, movimiento </a:t>
            </a:r>
            <a:r>
              <a:rPr lang="es-PE" sz="2800" dirty="0"/>
              <a:t>y localización</a:t>
            </a:r>
            <a:r>
              <a:rPr lang="es-PE" sz="2800" dirty="0" smtClean="0"/>
              <a:t>.</a:t>
            </a:r>
          </a:p>
          <a:p>
            <a:pPr algn="just"/>
            <a:endParaRPr lang="es-PE" sz="1000" dirty="0"/>
          </a:p>
          <a:p>
            <a:pPr algn="just"/>
            <a:r>
              <a:rPr lang="es-PE" sz="2800" b="1" dirty="0"/>
              <a:t>Capacidad:</a:t>
            </a:r>
          </a:p>
          <a:p>
            <a:pPr algn="just"/>
            <a:r>
              <a:rPr lang="es-PE" sz="2800" dirty="0"/>
              <a:t>Modela objetos </a:t>
            </a:r>
            <a:r>
              <a:rPr lang="es-PE" sz="2800" dirty="0" smtClean="0"/>
              <a:t>con formas </a:t>
            </a:r>
            <a:r>
              <a:rPr lang="es-PE" sz="2800" dirty="0"/>
              <a:t>geométricas y </a:t>
            </a:r>
            <a:r>
              <a:rPr lang="es-PE" sz="2800" dirty="0" smtClean="0"/>
              <a:t>sus transformaciones.</a:t>
            </a:r>
          </a:p>
          <a:p>
            <a:pPr algn="just"/>
            <a:endParaRPr lang="es-PE" sz="1050" dirty="0"/>
          </a:p>
          <a:p>
            <a:pPr algn="just"/>
            <a:r>
              <a:rPr lang="es-PE" sz="2800" b="1" dirty="0"/>
              <a:t>Desempeño precisado:</a:t>
            </a:r>
          </a:p>
          <a:p>
            <a:pPr algn="just"/>
            <a:r>
              <a:rPr lang="es-PE" sz="2800" dirty="0"/>
              <a:t>Establece relaciones </a:t>
            </a:r>
            <a:r>
              <a:rPr lang="es-PE" sz="2800" dirty="0" smtClean="0"/>
              <a:t>entre las </a:t>
            </a:r>
            <a:r>
              <a:rPr lang="es-PE" sz="2800" dirty="0"/>
              <a:t>características de </a:t>
            </a:r>
            <a:r>
              <a:rPr lang="es-PE" sz="2800" dirty="0" smtClean="0"/>
              <a:t>un cuadrado </a:t>
            </a:r>
            <a:r>
              <a:rPr lang="es-PE" sz="2800" dirty="0"/>
              <a:t>para calcular </a:t>
            </a:r>
            <a:r>
              <a:rPr lang="es-PE" sz="2800" dirty="0" smtClean="0"/>
              <a:t>la medida </a:t>
            </a:r>
            <a:r>
              <a:rPr lang="es-PE" sz="2800" dirty="0"/>
              <a:t>de su contorno</a:t>
            </a:r>
            <a:r>
              <a:rPr lang="es-PE" sz="2800" dirty="0" smtClean="0"/>
              <a:t>.</a:t>
            </a:r>
          </a:p>
          <a:p>
            <a:pPr algn="just"/>
            <a:endParaRPr lang="es-PE" sz="1000" dirty="0"/>
          </a:p>
          <a:p>
            <a:pPr algn="just"/>
            <a:r>
              <a:rPr lang="es-PE" sz="2800" b="1" dirty="0" smtClean="0"/>
              <a:t>Respuesta adecuada: </a:t>
            </a:r>
            <a:r>
              <a:rPr lang="es-PE" sz="2800" dirty="0"/>
              <a:t>c</a:t>
            </a:r>
            <a:r>
              <a:rPr lang="es-PE" sz="2400" b="1" dirty="0" smtClean="0">
                <a:effectLst/>
                <a:latin typeface="StagSans-Bold"/>
                <a:ea typeface="Calibri" panose="020F0502020204030204" pitchFamily="34" charset="0"/>
                <a:cs typeface="StagSans-Bold"/>
              </a:rPr>
              <a:t> </a:t>
            </a:r>
            <a:r>
              <a:rPr lang="es-PE" sz="24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52617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97729" y="612223"/>
            <a:ext cx="5127145" cy="584775"/>
          </a:xfrm>
          <a:prstGeom prst="rect">
            <a:avLst/>
          </a:prstGeom>
          <a:ln/>
          <a:effectLst>
            <a:glow rad="101600">
              <a:schemeClr val="accent5">
                <a:satMod val="175000"/>
                <a:alpha val="40000"/>
              </a:schemeClr>
            </a:glow>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PE" sz="3200" b="1" dirty="0" smtClean="0">
                <a:solidFill>
                  <a:schemeClr val="tx1"/>
                </a:solidFill>
                <a:latin typeface="Arial Black" panose="020B0A04020102020204" pitchFamily="34" charset="0"/>
              </a:rPr>
              <a:t>ÁREA: MATEMÁTICA</a:t>
            </a:r>
            <a:endParaRPr lang="es-PE" sz="3200" b="1" dirty="0">
              <a:solidFill>
                <a:schemeClr val="tx1"/>
              </a:solidFill>
              <a:latin typeface="Arial Black" panose="020B0A04020102020204" pitchFamily="34" charset="0"/>
            </a:endParaRPr>
          </a:p>
        </p:txBody>
      </p:sp>
      <p:sp>
        <p:nvSpPr>
          <p:cNvPr id="7" name="Rectángulo 6"/>
          <p:cNvSpPr/>
          <p:nvPr/>
        </p:nvSpPr>
        <p:spPr>
          <a:xfrm>
            <a:off x="7300914" y="1676401"/>
            <a:ext cx="4157662" cy="3477875"/>
          </a:xfrm>
          <a:prstGeom prst="rect">
            <a:avLst/>
          </a:prstGeom>
          <a:effectLst>
            <a:glow rad="101600">
              <a:schemeClr val="accent2">
                <a:satMod val="175000"/>
                <a:alpha val="40000"/>
              </a:schemeClr>
            </a:glow>
          </a:effectLst>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endParaRPr lang="es-ES" sz="2000" b="1" dirty="0" smtClean="0">
              <a:solidFill>
                <a:srgbClr val="C00000"/>
              </a:solidFill>
              <a:latin typeface="Arial Black" panose="020B0A04020102020204" pitchFamily="34" charset="0"/>
            </a:endParaRPr>
          </a:p>
          <a:p>
            <a:pPr algn="just"/>
            <a:r>
              <a:rPr lang="es-ES" sz="2000" b="1" dirty="0" smtClean="0">
                <a:solidFill>
                  <a:schemeClr val="accent5">
                    <a:lumMod val="75000"/>
                  </a:schemeClr>
                </a:solidFill>
                <a:latin typeface="Arial Black" panose="020B0A04020102020204" pitchFamily="34" charset="0"/>
              </a:rPr>
              <a:t>25 </a:t>
            </a:r>
            <a:r>
              <a:rPr lang="es-ES" sz="2000" b="1" dirty="0">
                <a:solidFill>
                  <a:schemeClr val="accent5">
                    <a:lumMod val="75000"/>
                  </a:schemeClr>
                </a:solidFill>
                <a:latin typeface="Arial Black" panose="020B0A04020102020204" pitchFamily="34" charset="0"/>
              </a:rPr>
              <a:t>preguntas: </a:t>
            </a:r>
            <a:endParaRPr lang="es-ES" sz="2000" b="1" dirty="0" smtClean="0">
              <a:solidFill>
                <a:schemeClr val="accent5">
                  <a:lumMod val="75000"/>
                </a:schemeClr>
              </a:solidFill>
              <a:latin typeface="Arial Black" panose="020B0A04020102020204" pitchFamily="34" charset="0"/>
            </a:endParaRPr>
          </a:p>
          <a:p>
            <a:pPr algn="just"/>
            <a:endParaRPr lang="es-ES" sz="2000" dirty="0" smtClean="0">
              <a:latin typeface="Arial Black" panose="020B0A04020102020204" pitchFamily="34" charset="0"/>
            </a:endParaRPr>
          </a:p>
          <a:p>
            <a:pPr algn="just"/>
            <a:r>
              <a:rPr lang="es-ES" sz="2000" b="1" dirty="0" smtClean="0">
                <a:solidFill>
                  <a:srgbClr val="C00000"/>
                </a:solidFill>
                <a:latin typeface="Arial Black" panose="020B0A04020102020204" pitchFamily="34" charset="0"/>
              </a:rPr>
              <a:t>20</a:t>
            </a:r>
            <a:r>
              <a:rPr lang="es-ES" sz="2000" dirty="0" smtClean="0">
                <a:latin typeface="Arial Black" panose="020B0A04020102020204" pitchFamily="34" charset="0"/>
              </a:rPr>
              <a:t> </a:t>
            </a:r>
            <a:r>
              <a:rPr lang="es-ES" sz="2000" dirty="0">
                <a:latin typeface="Arial Black" panose="020B0A04020102020204" pitchFamily="34" charset="0"/>
              </a:rPr>
              <a:t>de opción </a:t>
            </a:r>
            <a:r>
              <a:rPr lang="es-ES" sz="2000" dirty="0" smtClean="0">
                <a:latin typeface="Arial Black" panose="020B0A04020102020204" pitchFamily="34" charset="0"/>
              </a:rPr>
              <a:t>múltiple</a:t>
            </a:r>
          </a:p>
          <a:p>
            <a:pPr algn="just"/>
            <a:endParaRPr lang="es-ES" sz="2000" dirty="0" smtClean="0">
              <a:latin typeface="Arial Black" panose="020B0A04020102020204" pitchFamily="34" charset="0"/>
            </a:endParaRPr>
          </a:p>
          <a:p>
            <a:pPr algn="just"/>
            <a:r>
              <a:rPr lang="es-ES" sz="2000" b="1" dirty="0" smtClean="0">
                <a:solidFill>
                  <a:srgbClr val="C00000"/>
                </a:solidFill>
                <a:latin typeface="Arial Black" panose="020B0A04020102020204" pitchFamily="34" charset="0"/>
              </a:rPr>
              <a:t>03</a:t>
            </a:r>
            <a:r>
              <a:rPr lang="es-ES" sz="2000" dirty="0" smtClean="0">
                <a:latin typeface="Arial Black" panose="020B0A04020102020204" pitchFamily="34" charset="0"/>
              </a:rPr>
              <a:t> de respuesta </a:t>
            </a:r>
            <a:r>
              <a:rPr lang="es-ES" sz="2000" dirty="0">
                <a:latin typeface="Arial Black" panose="020B0A04020102020204" pitchFamily="34" charset="0"/>
              </a:rPr>
              <a:t>abierta extensa (RAE) </a:t>
            </a:r>
            <a:endParaRPr lang="es-ES" sz="2000" dirty="0" smtClean="0">
              <a:latin typeface="Arial Black" panose="020B0A04020102020204" pitchFamily="34" charset="0"/>
            </a:endParaRPr>
          </a:p>
          <a:p>
            <a:pPr algn="just"/>
            <a:endParaRPr lang="es-ES" sz="2000" dirty="0" smtClean="0">
              <a:latin typeface="Arial Black" panose="020B0A04020102020204" pitchFamily="34" charset="0"/>
            </a:endParaRPr>
          </a:p>
          <a:p>
            <a:pPr algn="just"/>
            <a:r>
              <a:rPr lang="es-ES" sz="2000" b="1" dirty="0" smtClean="0">
                <a:solidFill>
                  <a:srgbClr val="C00000"/>
                </a:solidFill>
                <a:latin typeface="Arial Black" panose="020B0A04020102020204" pitchFamily="34" charset="0"/>
              </a:rPr>
              <a:t>02</a:t>
            </a:r>
            <a:r>
              <a:rPr lang="es-ES" sz="2000" dirty="0" smtClean="0">
                <a:latin typeface="Arial Black" panose="020B0A04020102020204" pitchFamily="34" charset="0"/>
              </a:rPr>
              <a:t> </a:t>
            </a:r>
            <a:r>
              <a:rPr lang="es-ES" sz="2000" dirty="0">
                <a:latin typeface="Arial Black" panose="020B0A04020102020204" pitchFamily="34" charset="0"/>
              </a:rPr>
              <a:t>de respuesta abierta </a:t>
            </a:r>
            <a:r>
              <a:rPr lang="es-ES" sz="2000" dirty="0" smtClean="0">
                <a:latin typeface="Arial Black" panose="020B0A04020102020204" pitchFamily="34" charset="0"/>
              </a:rPr>
              <a:t>corta (</a:t>
            </a:r>
            <a:r>
              <a:rPr lang="es-ES" sz="2000" dirty="0">
                <a:latin typeface="Arial Black" panose="020B0A04020102020204" pitchFamily="34" charset="0"/>
              </a:rPr>
              <a:t>RAC</a:t>
            </a:r>
            <a:r>
              <a:rPr lang="es-ES" sz="2000" dirty="0" smtClean="0">
                <a:latin typeface="Arial Black" panose="020B0A04020102020204" pitchFamily="34" charset="0"/>
              </a:rPr>
              <a:t>) </a:t>
            </a:r>
          </a:p>
          <a:p>
            <a:pPr algn="just"/>
            <a:endParaRPr lang="es-ES" sz="2000" dirty="0">
              <a:latin typeface="Arial Black" panose="020B0A04020102020204" pitchFamily="34" charset="0"/>
            </a:endParaRPr>
          </a:p>
        </p:txBody>
      </p:sp>
      <p:pic>
        <p:nvPicPr>
          <p:cNvPr id="8" name="Imagen 7"/>
          <p:cNvPicPr>
            <a:picLocks noChangeAspect="1"/>
          </p:cNvPicPr>
          <p:nvPr/>
        </p:nvPicPr>
        <p:blipFill>
          <a:blip r:embed="rId2"/>
          <a:stretch>
            <a:fillRect/>
          </a:stretch>
        </p:blipFill>
        <p:spPr>
          <a:xfrm>
            <a:off x="857251" y="1547813"/>
            <a:ext cx="3733800" cy="4255620"/>
          </a:xfrm>
          <a:prstGeom prst="rect">
            <a:avLst/>
          </a:prstGeom>
        </p:spPr>
      </p:pic>
      <p:sp>
        <p:nvSpPr>
          <p:cNvPr id="9" name="Flecha a la derecha con muesca 8"/>
          <p:cNvSpPr/>
          <p:nvPr/>
        </p:nvSpPr>
        <p:spPr>
          <a:xfrm>
            <a:off x="4857751" y="3221831"/>
            <a:ext cx="2271712" cy="940594"/>
          </a:xfrm>
          <a:prstGeom prst="notchedRightArrow">
            <a:avLst/>
          </a:prstGeom>
          <a:effectLst>
            <a:glow rad="1397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2000" b="1" dirty="0" smtClean="0">
                <a:solidFill>
                  <a:schemeClr val="tx1"/>
                </a:solidFill>
                <a:latin typeface="Arial Black" panose="020B0A04020102020204" pitchFamily="34" charset="0"/>
              </a:rPr>
              <a:t>CONTIENE</a:t>
            </a:r>
            <a:endParaRPr lang="es-PE" sz="20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91348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63040" y="341293"/>
            <a:ext cx="9172135" cy="954107"/>
          </a:xfrm>
          <a:prstGeom prst="rect">
            <a:avLst/>
          </a:prstGeom>
          <a:solidFill>
            <a:srgbClr val="66FF99"/>
          </a:solidFill>
        </p:spPr>
        <p:txBody>
          <a:bodyPr wrap="square">
            <a:spAutoFit/>
          </a:bodyPr>
          <a:lstStyle/>
          <a:p>
            <a:pPr algn="ctr"/>
            <a:r>
              <a:rPr lang="es-PE" sz="2800" b="1" dirty="0">
                <a:solidFill>
                  <a:srgbClr val="3333FF"/>
                </a:solidFill>
                <a:latin typeface="StagSans-Bold"/>
              </a:rPr>
              <a:t>¿Qué logros mostraron los estudiantes que respondieron adecuadamente?</a:t>
            </a:r>
            <a:endParaRPr lang="es-PE" sz="2800" dirty="0">
              <a:solidFill>
                <a:srgbClr val="3333FF"/>
              </a:solidFill>
            </a:endParaRPr>
          </a:p>
        </p:txBody>
      </p:sp>
      <p:sp>
        <p:nvSpPr>
          <p:cNvPr id="3" name="Rectángulo 2"/>
          <p:cNvSpPr/>
          <p:nvPr/>
        </p:nvSpPr>
        <p:spPr>
          <a:xfrm>
            <a:off x="853074" y="1400154"/>
            <a:ext cx="10701006" cy="4493538"/>
          </a:xfrm>
          <a:prstGeom prst="rect">
            <a:avLst/>
          </a:prstGeom>
          <a:solidFill>
            <a:schemeClr val="accent6">
              <a:lumMod val="20000"/>
              <a:lumOff val="80000"/>
            </a:schemeClr>
          </a:solidFill>
        </p:spPr>
        <p:txBody>
          <a:bodyPr wrap="square">
            <a:spAutoFit/>
          </a:bodyPr>
          <a:lstStyle/>
          <a:p>
            <a:r>
              <a:rPr lang="es-PE" sz="2600" dirty="0">
                <a:solidFill>
                  <a:srgbClr val="000000"/>
                </a:solidFill>
                <a:latin typeface="StagSans-Bold"/>
              </a:rPr>
              <a:t>El estudiante que responde adecuadamente esta tarea evidencia lo siguiente:</a:t>
            </a:r>
          </a:p>
          <a:p>
            <a:r>
              <a:rPr lang="es-PE" sz="2600" dirty="0">
                <a:solidFill>
                  <a:srgbClr val="0088A9"/>
                </a:solidFill>
                <a:latin typeface="StagSans-Bold"/>
              </a:rPr>
              <a:t>Comprende la situación</a:t>
            </a:r>
          </a:p>
          <a:p>
            <a:r>
              <a:rPr lang="es-PE" sz="2600" dirty="0">
                <a:solidFill>
                  <a:srgbClr val="000000"/>
                </a:solidFill>
                <a:latin typeface="StagSans-Bold"/>
              </a:rPr>
              <a:t>• </a:t>
            </a:r>
            <a:r>
              <a:rPr lang="es-PE" sz="2600" dirty="0">
                <a:solidFill>
                  <a:srgbClr val="FF0000"/>
                </a:solidFill>
                <a:latin typeface="StagSans-Bold"/>
              </a:rPr>
              <a:t>Reconoce la idea principal.</a:t>
            </a:r>
          </a:p>
          <a:p>
            <a:pPr marL="177800" indent="-177800"/>
            <a:r>
              <a:rPr lang="es-PE" sz="2600" dirty="0" smtClean="0">
                <a:solidFill>
                  <a:srgbClr val="000000"/>
                </a:solidFill>
                <a:latin typeface="StagSans-Bold"/>
              </a:rPr>
              <a:t>  Hay </a:t>
            </a:r>
            <a:r>
              <a:rPr lang="es-PE" sz="2600" dirty="0">
                <a:solidFill>
                  <a:srgbClr val="000000"/>
                </a:solidFill>
                <a:latin typeface="StagSans-Bold"/>
              </a:rPr>
              <a:t>un manto de forma cuadrada y se quiere coser una cinta en todo su contorno.</a:t>
            </a:r>
          </a:p>
          <a:p>
            <a:r>
              <a:rPr lang="es-PE" sz="2600" dirty="0">
                <a:solidFill>
                  <a:srgbClr val="000000"/>
                </a:solidFill>
                <a:latin typeface="StagSans-Bold"/>
              </a:rPr>
              <a:t>• </a:t>
            </a:r>
            <a:r>
              <a:rPr lang="es-PE" sz="2600" dirty="0">
                <a:solidFill>
                  <a:srgbClr val="FF0000"/>
                </a:solidFill>
                <a:latin typeface="StagSans-Bold"/>
              </a:rPr>
              <a:t>Identifica las condiciones.</a:t>
            </a:r>
          </a:p>
          <a:p>
            <a:r>
              <a:rPr lang="es-PE" sz="2600" dirty="0" smtClean="0">
                <a:solidFill>
                  <a:srgbClr val="000000"/>
                </a:solidFill>
                <a:latin typeface="StagSans-Bold"/>
              </a:rPr>
              <a:t>  Es </a:t>
            </a:r>
            <a:r>
              <a:rPr lang="es-PE" sz="2600" dirty="0">
                <a:solidFill>
                  <a:srgbClr val="000000"/>
                </a:solidFill>
                <a:latin typeface="StagSans-Bold"/>
              </a:rPr>
              <a:t>un manto de forma cuadrada.</a:t>
            </a:r>
          </a:p>
          <a:p>
            <a:r>
              <a:rPr lang="es-PE" sz="2600" dirty="0" smtClean="0">
                <a:solidFill>
                  <a:srgbClr val="000000"/>
                </a:solidFill>
                <a:latin typeface="StagSans-Bold"/>
              </a:rPr>
              <a:t>  Uno </a:t>
            </a:r>
            <a:r>
              <a:rPr lang="es-PE" sz="2600" dirty="0">
                <a:solidFill>
                  <a:srgbClr val="000000"/>
                </a:solidFill>
                <a:latin typeface="StagSans-Bold"/>
              </a:rPr>
              <a:t>de sus lados mide 60 cm</a:t>
            </a:r>
            <a:r>
              <a:rPr lang="es-PE" sz="2600" dirty="0" smtClean="0">
                <a:solidFill>
                  <a:srgbClr val="000000"/>
                </a:solidFill>
                <a:latin typeface="StagSans-Bold"/>
              </a:rPr>
              <a:t>.</a:t>
            </a:r>
          </a:p>
          <a:p>
            <a:r>
              <a:rPr lang="es-PE" sz="2600" dirty="0">
                <a:solidFill>
                  <a:srgbClr val="000000"/>
                </a:solidFill>
                <a:latin typeface="StagSans-Bold"/>
              </a:rPr>
              <a:t>• </a:t>
            </a:r>
            <a:r>
              <a:rPr lang="es-PE" sz="2600" b="1" dirty="0" smtClean="0">
                <a:solidFill>
                  <a:srgbClr val="FF0000"/>
                </a:solidFill>
                <a:latin typeface="StagSans-Bold"/>
              </a:rPr>
              <a:t>Determina </a:t>
            </a:r>
            <a:r>
              <a:rPr lang="es-PE" sz="2600" b="1" dirty="0">
                <a:solidFill>
                  <a:srgbClr val="FF0000"/>
                </a:solidFill>
                <a:latin typeface="StagSans-Bold"/>
              </a:rPr>
              <a:t>la tarea a resolver.</a:t>
            </a:r>
          </a:p>
          <a:p>
            <a:r>
              <a:rPr lang="es-PE" sz="2600" dirty="0" smtClean="0">
                <a:latin typeface="StagSans-Bold"/>
              </a:rPr>
              <a:t>   ¿</a:t>
            </a:r>
            <a:r>
              <a:rPr lang="es-PE" sz="2600" dirty="0">
                <a:latin typeface="StagSans-Bold"/>
              </a:rPr>
              <a:t>Cuántos centímetros de cinta se necesitarán para todo el contorno?</a:t>
            </a:r>
          </a:p>
        </p:txBody>
      </p:sp>
    </p:spTree>
    <p:extLst>
      <p:ext uri="{BB962C8B-B14F-4D97-AF65-F5344CB8AC3E}">
        <p14:creationId xmlns:p14="http://schemas.microsoft.com/office/powerpoint/2010/main" val="351894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1354" y="376618"/>
            <a:ext cx="11633982" cy="5509200"/>
          </a:xfrm>
          <a:prstGeom prst="rect">
            <a:avLst/>
          </a:prstGeom>
          <a:solidFill>
            <a:schemeClr val="accent6">
              <a:lumMod val="20000"/>
              <a:lumOff val="80000"/>
            </a:schemeClr>
          </a:solidFill>
        </p:spPr>
        <p:txBody>
          <a:bodyPr wrap="square">
            <a:spAutoFit/>
          </a:bodyPr>
          <a:lstStyle/>
          <a:p>
            <a:pPr algn="just"/>
            <a:r>
              <a:rPr lang="es-PE" sz="2200" b="1" dirty="0" smtClean="0">
                <a:solidFill>
                  <a:srgbClr val="0088A9"/>
                </a:solidFill>
                <a:latin typeface="StagSans-Book"/>
              </a:rPr>
              <a:t>   Planea </a:t>
            </a:r>
            <a:r>
              <a:rPr lang="es-PE" sz="2200" b="1" dirty="0">
                <a:solidFill>
                  <a:srgbClr val="0088A9"/>
                </a:solidFill>
                <a:latin typeface="StagSans-Book"/>
              </a:rPr>
              <a:t>y aplica</a:t>
            </a:r>
          </a:p>
          <a:p>
            <a:pPr algn="just"/>
            <a:r>
              <a:rPr lang="es-PE" sz="2200" dirty="0">
                <a:solidFill>
                  <a:srgbClr val="000000"/>
                </a:solidFill>
                <a:latin typeface="StagSans-Medium"/>
              </a:rPr>
              <a:t>• </a:t>
            </a:r>
            <a:r>
              <a:rPr lang="es-PE" sz="2200" dirty="0">
                <a:solidFill>
                  <a:srgbClr val="FF0000"/>
                </a:solidFill>
                <a:latin typeface="StagSans-Medium"/>
              </a:rPr>
              <a:t>Organiza la información.</a:t>
            </a:r>
          </a:p>
          <a:p>
            <a:pPr algn="just"/>
            <a:r>
              <a:rPr lang="es-PE" sz="2200" dirty="0" smtClean="0">
                <a:solidFill>
                  <a:srgbClr val="000000"/>
                </a:solidFill>
                <a:latin typeface="StagSans-Book"/>
              </a:rPr>
              <a:t>  El </a:t>
            </a:r>
            <a:r>
              <a:rPr lang="es-PE" sz="2200" dirty="0">
                <a:solidFill>
                  <a:srgbClr val="000000"/>
                </a:solidFill>
                <a:latin typeface="StagSans-Book"/>
              </a:rPr>
              <a:t>manto es cuadrado. Por lo tanto, sus cuatro lados miden igual.</a:t>
            </a:r>
          </a:p>
          <a:p>
            <a:pPr algn="just"/>
            <a:r>
              <a:rPr lang="es-PE" sz="2200" dirty="0" smtClean="0">
                <a:solidFill>
                  <a:srgbClr val="000000"/>
                </a:solidFill>
                <a:latin typeface="StagSans-Book"/>
              </a:rPr>
              <a:t>  Un </a:t>
            </a:r>
            <a:r>
              <a:rPr lang="es-PE" sz="2200" dirty="0">
                <a:solidFill>
                  <a:srgbClr val="000000"/>
                </a:solidFill>
                <a:latin typeface="StagSans-Book"/>
              </a:rPr>
              <a:t>lado del manto mide 60 cm.</a:t>
            </a:r>
          </a:p>
          <a:p>
            <a:pPr algn="just"/>
            <a:r>
              <a:rPr lang="es-PE" sz="2200" dirty="0">
                <a:solidFill>
                  <a:srgbClr val="000000"/>
                </a:solidFill>
                <a:latin typeface="StagSans-Medium"/>
              </a:rPr>
              <a:t>• </a:t>
            </a:r>
            <a:r>
              <a:rPr lang="es-PE" sz="2200" dirty="0">
                <a:solidFill>
                  <a:srgbClr val="FF0000"/>
                </a:solidFill>
                <a:latin typeface="StagSans-Medium"/>
              </a:rPr>
              <a:t>Plantea una estrategia.</a:t>
            </a:r>
          </a:p>
          <a:p>
            <a:pPr marL="182563" indent="-182563" algn="just"/>
            <a:r>
              <a:rPr lang="es-PE" sz="2200" dirty="0" smtClean="0">
                <a:solidFill>
                  <a:srgbClr val="000000"/>
                </a:solidFill>
                <a:latin typeface="StagSans-Book"/>
              </a:rPr>
              <a:t>  Dado </a:t>
            </a:r>
            <a:r>
              <a:rPr lang="es-PE" sz="2200" dirty="0">
                <a:solidFill>
                  <a:srgbClr val="000000"/>
                </a:solidFill>
                <a:latin typeface="StagSans-Book"/>
              </a:rPr>
              <a:t>que se tiene la medida de un lado del manto y todos los lados miden igual, </a:t>
            </a:r>
            <a:r>
              <a:rPr lang="es-PE" sz="2200" dirty="0" smtClean="0">
                <a:solidFill>
                  <a:srgbClr val="000000"/>
                </a:solidFill>
                <a:latin typeface="StagSans-Book"/>
              </a:rPr>
              <a:t>entonces se </a:t>
            </a:r>
            <a:r>
              <a:rPr lang="es-PE" sz="2200" dirty="0">
                <a:solidFill>
                  <a:srgbClr val="000000"/>
                </a:solidFill>
                <a:latin typeface="StagSans-Book"/>
              </a:rPr>
              <a:t>puede hallar la medida del contorno sumando la medida de los cuatro lados </a:t>
            </a:r>
            <a:r>
              <a:rPr lang="es-PE" sz="2200" dirty="0" smtClean="0">
                <a:solidFill>
                  <a:srgbClr val="000000"/>
                </a:solidFill>
                <a:latin typeface="StagSans-Book"/>
              </a:rPr>
              <a:t>o multiplicando </a:t>
            </a:r>
            <a:r>
              <a:rPr lang="es-PE" sz="2200" dirty="0">
                <a:solidFill>
                  <a:srgbClr val="000000"/>
                </a:solidFill>
                <a:latin typeface="StagSans-Book"/>
              </a:rPr>
              <a:t>la medida de uno de ellos por 4.</a:t>
            </a:r>
          </a:p>
          <a:p>
            <a:pPr algn="just"/>
            <a:r>
              <a:rPr lang="es-PE" sz="2200" dirty="0">
                <a:solidFill>
                  <a:srgbClr val="000000"/>
                </a:solidFill>
                <a:latin typeface="StagSans-Medium"/>
              </a:rPr>
              <a:t>• </a:t>
            </a:r>
            <a:r>
              <a:rPr lang="es-PE" sz="2200" dirty="0">
                <a:solidFill>
                  <a:srgbClr val="FF0000"/>
                </a:solidFill>
                <a:latin typeface="StagSans-Medium"/>
              </a:rPr>
              <a:t>Ejecuta la estrategia.</a:t>
            </a:r>
          </a:p>
          <a:p>
            <a:pPr algn="just"/>
            <a:r>
              <a:rPr lang="es-PE" sz="2200" dirty="0" smtClean="0">
                <a:solidFill>
                  <a:srgbClr val="000000"/>
                </a:solidFill>
                <a:latin typeface="StagSans-Book"/>
              </a:rPr>
              <a:t>  Calcula </a:t>
            </a:r>
            <a:r>
              <a:rPr lang="es-PE" sz="2200" dirty="0">
                <a:solidFill>
                  <a:srgbClr val="000000"/>
                </a:solidFill>
                <a:latin typeface="StagSans-Book"/>
              </a:rPr>
              <a:t>la medida del contorno del manto: </a:t>
            </a:r>
            <a:endParaRPr lang="es-PE" sz="2200" dirty="0" smtClean="0">
              <a:solidFill>
                <a:srgbClr val="000000"/>
              </a:solidFill>
              <a:latin typeface="StagSans-Book"/>
            </a:endParaRPr>
          </a:p>
          <a:p>
            <a:pPr algn="just"/>
            <a:r>
              <a:rPr lang="es-PE" sz="2200" dirty="0" smtClean="0">
                <a:solidFill>
                  <a:srgbClr val="000000"/>
                </a:solidFill>
                <a:latin typeface="StagSans-Book"/>
              </a:rPr>
              <a:t>  60 </a:t>
            </a:r>
            <a:r>
              <a:rPr lang="es-PE" sz="2200" dirty="0">
                <a:solidFill>
                  <a:srgbClr val="000000"/>
                </a:solidFill>
                <a:latin typeface="StagSans-Book"/>
              </a:rPr>
              <a:t>+ 60 + 60 + 60 = 240 cm, o 60 × 4 = 240 cm</a:t>
            </a:r>
          </a:p>
          <a:p>
            <a:pPr algn="just"/>
            <a:r>
              <a:rPr lang="es-PE" sz="2200" dirty="0" smtClean="0">
                <a:solidFill>
                  <a:srgbClr val="000000"/>
                </a:solidFill>
                <a:latin typeface="StagSans-Book"/>
              </a:rPr>
              <a:t>  Respuesta</a:t>
            </a:r>
            <a:r>
              <a:rPr lang="es-PE" sz="2200" dirty="0">
                <a:solidFill>
                  <a:srgbClr val="000000"/>
                </a:solidFill>
                <a:latin typeface="StagSans-Book"/>
              </a:rPr>
              <a:t>: necesitará 240 cm de cinta.</a:t>
            </a:r>
          </a:p>
          <a:p>
            <a:pPr algn="just"/>
            <a:r>
              <a:rPr lang="es-PE" sz="2200" b="1" dirty="0" smtClean="0">
                <a:solidFill>
                  <a:srgbClr val="0088A9"/>
                </a:solidFill>
                <a:latin typeface="StagSans-Book"/>
              </a:rPr>
              <a:t>  Evalúa</a:t>
            </a:r>
            <a:endParaRPr lang="es-PE" sz="2200" b="1" dirty="0">
              <a:solidFill>
                <a:srgbClr val="0088A9"/>
              </a:solidFill>
              <a:latin typeface="StagSans-Book"/>
            </a:endParaRPr>
          </a:p>
          <a:p>
            <a:pPr algn="just"/>
            <a:r>
              <a:rPr lang="es-PE" sz="2200" dirty="0">
                <a:solidFill>
                  <a:srgbClr val="000000"/>
                </a:solidFill>
                <a:latin typeface="StagSans-Medium"/>
              </a:rPr>
              <a:t>• </a:t>
            </a:r>
            <a:r>
              <a:rPr lang="es-PE" sz="2200" dirty="0">
                <a:solidFill>
                  <a:srgbClr val="FF0000"/>
                </a:solidFill>
                <a:latin typeface="StagSans-Medium"/>
              </a:rPr>
              <a:t>Verifica su solución.</a:t>
            </a:r>
          </a:p>
          <a:p>
            <a:pPr marL="182563" indent="-182563" algn="just"/>
            <a:r>
              <a:rPr lang="es-PE" sz="2200" dirty="0" smtClean="0">
                <a:solidFill>
                  <a:srgbClr val="000000"/>
                </a:solidFill>
                <a:latin typeface="StagSans-Book"/>
              </a:rPr>
              <a:t>  Comprueba </a:t>
            </a:r>
            <a:r>
              <a:rPr lang="es-PE" sz="2200" dirty="0">
                <a:solidFill>
                  <a:srgbClr val="000000"/>
                </a:solidFill>
                <a:latin typeface="StagSans-Book"/>
              </a:rPr>
              <a:t>su planteamiento con los datos que identificó, y reflexiona sobre </a:t>
            </a:r>
            <a:r>
              <a:rPr lang="es-PE" sz="2200" dirty="0" smtClean="0">
                <a:solidFill>
                  <a:srgbClr val="000000"/>
                </a:solidFill>
                <a:latin typeface="StagSans-Book"/>
              </a:rPr>
              <a:t>la correspondencia </a:t>
            </a:r>
            <a:r>
              <a:rPr lang="es-PE" sz="2200" dirty="0">
                <a:solidFill>
                  <a:srgbClr val="000000"/>
                </a:solidFill>
                <a:latin typeface="StagSans-Book"/>
              </a:rPr>
              <a:t>entre su respuesta y la pregunta.</a:t>
            </a:r>
            <a:endParaRPr lang="es-PE" sz="2200" dirty="0"/>
          </a:p>
        </p:txBody>
      </p:sp>
    </p:spTree>
    <p:extLst>
      <p:ext uri="{BB962C8B-B14F-4D97-AF65-F5344CB8AC3E}">
        <p14:creationId xmlns:p14="http://schemas.microsoft.com/office/powerpoint/2010/main" val="2457729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4400" y="358605"/>
            <a:ext cx="10461812" cy="369332"/>
          </a:xfrm>
          <a:prstGeom prst="rect">
            <a:avLst/>
          </a:prstGeom>
        </p:spPr>
        <p:txBody>
          <a:bodyPr wrap="square">
            <a:spAutoFit/>
          </a:bodyPr>
          <a:lstStyle/>
          <a:p>
            <a:r>
              <a:rPr lang="es-PE" b="1" dirty="0">
                <a:solidFill>
                  <a:srgbClr val="0088A9"/>
                </a:solidFill>
                <a:latin typeface="StagSans-Bold"/>
              </a:rPr>
              <a:t>¿Cómo brindar retroalimentación a los estudiantes que respondieron </a:t>
            </a:r>
            <a:r>
              <a:rPr lang="es-PE" b="1" dirty="0" smtClean="0">
                <a:solidFill>
                  <a:srgbClr val="0088A9"/>
                </a:solidFill>
                <a:latin typeface="StagSans-Bold"/>
              </a:rPr>
              <a:t>de manera </a:t>
            </a:r>
            <a:r>
              <a:rPr lang="es-PE" b="1" dirty="0">
                <a:solidFill>
                  <a:srgbClr val="0088A9"/>
                </a:solidFill>
                <a:latin typeface="StagSans-Bold"/>
              </a:rPr>
              <a:t>inadecuada?</a:t>
            </a:r>
            <a:endParaRPr lang="es-PE" dirty="0"/>
          </a:p>
        </p:txBody>
      </p:sp>
      <p:pic>
        <p:nvPicPr>
          <p:cNvPr id="3" name="Imagen 2"/>
          <p:cNvPicPr>
            <a:picLocks noChangeAspect="1"/>
          </p:cNvPicPr>
          <p:nvPr/>
        </p:nvPicPr>
        <p:blipFill>
          <a:blip r:embed="rId2"/>
          <a:stretch>
            <a:fillRect/>
          </a:stretch>
        </p:blipFill>
        <p:spPr>
          <a:xfrm>
            <a:off x="241206" y="825593"/>
            <a:ext cx="5312429" cy="4956642"/>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68550297"/>
              </p:ext>
            </p:extLst>
          </p:nvPr>
        </p:nvGraphicFramePr>
        <p:xfrm>
          <a:off x="5553635" y="727937"/>
          <a:ext cx="6494929" cy="5210239"/>
        </p:xfrm>
        <a:graphic>
          <a:graphicData uri="http://schemas.openxmlformats.org/drawingml/2006/table">
            <a:tbl>
              <a:tblPr firstRow="1" firstCol="1" bandRow="1"/>
              <a:tblGrid>
                <a:gridCol w="1675664">
                  <a:extLst>
                    <a:ext uri="{9D8B030D-6E8A-4147-A177-3AD203B41FA5}">
                      <a16:colId xmlns:a16="http://schemas.microsoft.com/office/drawing/2014/main" val="20000"/>
                    </a:ext>
                  </a:extLst>
                </a:gridCol>
                <a:gridCol w="2423482">
                  <a:extLst>
                    <a:ext uri="{9D8B030D-6E8A-4147-A177-3AD203B41FA5}">
                      <a16:colId xmlns:a16="http://schemas.microsoft.com/office/drawing/2014/main" val="20001"/>
                    </a:ext>
                  </a:extLst>
                </a:gridCol>
                <a:gridCol w="2395783">
                  <a:extLst>
                    <a:ext uri="{9D8B030D-6E8A-4147-A177-3AD203B41FA5}">
                      <a16:colId xmlns:a16="http://schemas.microsoft.com/office/drawing/2014/main" val="20002"/>
                    </a:ext>
                  </a:extLst>
                </a:gridCol>
              </a:tblGrid>
              <a:tr h="362631">
                <a:tc>
                  <a:txBody>
                    <a:bodyPr/>
                    <a:lstStyle/>
                    <a:p>
                      <a:pPr algn="ctr">
                        <a:lnSpc>
                          <a:spcPct val="107000"/>
                        </a:lnSpc>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Respuestas inadecuadas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Preguntas para orientar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la retroalimentación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Sugerencias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pedagógicas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0"/>
                  </a:ext>
                </a:extLst>
              </a:tr>
              <a:tr h="3988707">
                <a:tc>
                  <a:txBody>
                    <a:bodyPr/>
                    <a:lstStyle/>
                    <a:p>
                      <a:pPr algn="just">
                        <a:lnSpc>
                          <a:spcPct val="107000"/>
                        </a:lnSpc>
                        <a:spcAft>
                          <a:spcPts val="0"/>
                        </a:spcAft>
                      </a:pPr>
                      <a:r>
                        <a:rPr lang="es-PE" sz="1350" b="1" dirty="0">
                          <a:effectLst/>
                          <a:latin typeface="StagSans-Book"/>
                          <a:ea typeface="Calibri" panose="020F0502020204030204" pitchFamily="34" charset="0"/>
                          <a:cs typeface="StagSans-Book"/>
                        </a:rPr>
                        <a:t>Si responde:</a:t>
                      </a:r>
                      <a:endParaRPr lang="es-PE" sz="13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350" b="1" dirty="0">
                          <a:effectLst/>
                          <a:latin typeface="StagSans-Book"/>
                          <a:ea typeface="Calibri" panose="020F0502020204030204" pitchFamily="34" charset="0"/>
                          <a:cs typeface="StagSans-Book"/>
                        </a:rPr>
                        <a:t> </a:t>
                      </a:r>
                      <a:endParaRPr lang="es-PE" sz="13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350" b="1" dirty="0">
                          <a:effectLst/>
                          <a:latin typeface="StagSans-Semibold"/>
                          <a:ea typeface="Calibri" panose="020F0502020204030204" pitchFamily="34" charset="0"/>
                          <a:cs typeface="StagSans-Semibold"/>
                        </a:rPr>
                        <a:t>a) 60 cm, </a:t>
                      </a:r>
                      <a:r>
                        <a:rPr lang="es-PE" sz="1350" b="1" dirty="0">
                          <a:effectLst/>
                          <a:latin typeface="StagSans-Book"/>
                          <a:ea typeface="Calibri" panose="020F0502020204030204" pitchFamily="34" charset="0"/>
                          <a:cs typeface="StagSans-Book"/>
                        </a:rPr>
                        <a:t>el estudiante solo consideró el dato dado como medida de un lado.</a:t>
                      </a:r>
                      <a:endParaRPr lang="es-PE"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s-PE" sz="1350" b="1" dirty="0">
                          <a:effectLst/>
                          <a:latin typeface="StagSans-Semibold"/>
                          <a:ea typeface="Calibri" panose="020F0502020204030204" pitchFamily="34" charset="0"/>
                          <a:cs typeface="StagSans-Semibold"/>
                        </a:rPr>
                        <a:t>¿Qué significa el contorno del manto? ¿Qué significa la medida 60 cm en el gráfico? ¿Qué forma tiene el manto? ¿Qué características tiene un cuadrado? ¿Qué otros elementos del cuadrado miden 60 cm?</a:t>
                      </a:r>
                      <a:endParaRPr lang="es-PE" sz="13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350" b="1" dirty="0">
                          <a:effectLst/>
                          <a:latin typeface="StagSans-Book"/>
                          <a:ea typeface="Calibri" panose="020F0502020204030204" pitchFamily="34" charset="0"/>
                          <a:cs typeface="StagSans-Book"/>
                        </a:rPr>
                        <a:t>Se da la oportunidad de que el estudiante verifique la idea de contorno, cuya medida es la suma de la medida de los 4 lados. Asimismo, se le orienta para que analice las características de la figura, es decir, que identifique que, por ser un cuadrado, las medidas de sus lados son iguales.</a:t>
                      </a:r>
                      <a:endParaRPr lang="es-PE"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a:lnSpc>
                          <a:spcPct val="107000"/>
                        </a:lnSpc>
                        <a:spcAft>
                          <a:spcPts val="0"/>
                        </a:spcAft>
                      </a:pPr>
                      <a:r>
                        <a:rPr lang="es-PE" sz="1350" b="1" dirty="0">
                          <a:effectLst/>
                          <a:latin typeface="StagSans-Book"/>
                          <a:ea typeface="Calibri" panose="020F0502020204030204" pitchFamily="34" charset="0"/>
                          <a:cs typeface="StagSans-Book"/>
                        </a:rPr>
                        <a:t>• Proponga situaciones con material concreto (palitos de madera, cañitas, lápices, etc.) para formar figuras geométricas. Pida a sus estudiantes que identifiquen los lados de las figuras, establezcan relaciones y, luego, calculen la medida del contorno con medidas arbitrarias.</a:t>
                      </a:r>
                      <a:endParaRPr lang="es-PE" sz="13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350" b="1" dirty="0">
                          <a:effectLst/>
                          <a:latin typeface="StagSans-Book"/>
                          <a:ea typeface="Calibri" panose="020F0502020204030204" pitchFamily="34" charset="0"/>
                          <a:cs typeface="StagSans-Book"/>
                        </a:rPr>
                        <a:t>• Solicite a sus estudiantes que formen cuadrados y rectángulos en el geoplano o en cuadrículas para determinar, después, la longitud de sus contornos.</a:t>
                      </a:r>
                      <a:endParaRPr lang="es-PE" sz="1350" dirty="0">
                        <a:effectLst/>
                        <a:latin typeface="Calibri" panose="020F0502020204030204" pitchFamily="34" charset="0"/>
                        <a:ea typeface="Calibri" panose="020F0502020204030204" pitchFamily="34" charset="0"/>
                        <a:cs typeface="Times New Roman" panose="02020603050405020304" pitchFamily="18" charset="0"/>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6096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9684" y="344861"/>
            <a:ext cx="5555316" cy="559873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581166470"/>
              </p:ext>
            </p:extLst>
          </p:nvPr>
        </p:nvGraphicFramePr>
        <p:xfrm>
          <a:off x="5715000" y="344861"/>
          <a:ext cx="6347011" cy="5597589"/>
        </p:xfrm>
        <a:graphic>
          <a:graphicData uri="http://schemas.openxmlformats.org/drawingml/2006/table">
            <a:tbl>
              <a:tblPr firstRow="1" firstCol="1" bandRow="1"/>
              <a:tblGrid>
                <a:gridCol w="1667435">
                  <a:extLst>
                    <a:ext uri="{9D8B030D-6E8A-4147-A177-3AD203B41FA5}">
                      <a16:colId xmlns:a16="http://schemas.microsoft.com/office/drawing/2014/main" val="20000"/>
                    </a:ext>
                  </a:extLst>
                </a:gridCol>
                <a:gridCol w="2339789">
                  <a:extLst>
                    <a:ext uri="{9D8B030D-6E8A-4147-A177-3AD203B41FA5}">
                      <a16:colId xmlns:a16="http://schemas.microsoft.com/office/drawing/2014/main" val="20001"/>
                    </a:ext>
                  </a:extLst>
                </a:gridCol>
                <a:gridCol w="2339787">
                  <a:extLst>
                    <a:ext uri="{9D8B030D-6E8A-4147-A177-3AD203B41FA5}">
                      <a16:colId xmlns:a16="http://schemas.microsoft.com/office/drawing/2014/main" val="20002"/>
                    </a:ext>
                  </a:extLst>
                </a:gridCol>
              </a:tblGrid>
              <a:tr h="0">
                <a:tc>
                  <a:txBody>
                    <a:bodyPr/>
                    <a:lstStyle/>
                    <a:p>
                      <a:pPr algn="ctr">
                        <a:lnSpc>
                          <a:spcPct val="100000"/>
                        </a:lnSpc>
                        <a:spcAft>
                          <a:spcPts val="0"/>
                        </a:spcAft>
                      </a:pPr>
                      <a:r>
                        <a:rPr lang="es-ES" sz="1400" b="1" dirty="0">
                          <a:effectLst/>
                          <a:latin typeface="Arial Black" panose="020B0A04020102020204" pitchFamily="34" charset="0"/>
                          <a:ea typeface="Calibri" panose="020F0502020204030204" pitchFamily="34" charset="0"/>
                          <a:cs typeface="Times New Roman" panose="02020603050405020304" pitchFamily="18" charset="0"/>
                        </a:rPr>
                        <a:t>Respuestas inadecuadas</a:t>
                      </a:r>
                      <a:endParaRPr lang="es-PE" sz="14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0000"/>
                        </a:lnSpc>
                        <a:spcAft>
                          <a:spcPts val="0"/>
                        </a:spcAft>
                      </a:pPr>
                      <a:r>
                        <a:rPr lang="es-PE" sz="1400" b="1" dirty="0">
                          <a:effectLst/>
                          <a:latin typeface="Arial Black" panose="020B0A04020102020204" pitchFamily="34" charset="0"/>
                          <a:ea typeface="Calibri" panose="020F0502020204030204" pitchFamily="34" charset="0"/>
                          <a:cs typeface="Times New Roman" panose="02020603050405020304" pitchFamily="18" charset="0"/>
                        </a:rPr>
                        <a:t>Preguntas para orientar</a:t>
                      </a:r>
                    </a:p>
                    <a:p>
                      <a:pPr algn="ctr">
                        <a:lnSpc>
                          <a:spcPct val="100000"/>
                        </a:lnSpc>
                        <a:spcAft>
                          <a:spcPts val="0"/>
                        </a:spcAft>
                      </a:pPr>
                      <a:r>
                        <a:rPr lang="es-PE" sz="1400" b="1" dirty="0">
                          <a:effectLst/>
                          <a:latin typeface="Arial Black" panose="020B0A04020102020204" pitchFamily="34" charset="0"/>
                          <a:ea typeface="Calibri" panose="020F0502020204030204" pitchFamily="34" charset="0"/>
                          <a:cs typeface="Times New Roman" panose="02020603050405020304" pitchFamily="18" charset="0"/>
                        </a:rPr>
                        <a:t>la retroalimentación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0000"/>
                        </a:lnSpc>
                        <a:spcAft>
                          <a:spcPts val="0"/>
                        </a:spcAft>
                      </a:pPr>
                      <a:r>
                        <a:rPr lang="es-PE" sz="1400" b="1" dirty="0">
                          <a:effectLst/>
                          <a:latin typeface="Arial Black" panose="020B0A04020102020204" pitchFamily="34" charset="0"/>
                          <a:ea typeface="Calibri" panose="020F0502020204030204" pitchFamily="34" charset="0"/>
                          <a:cs typeface="Times New Roman" panose="02020603050405020304" pitchFamily="18" charset="0"/>
                        </a:rPr>
                        <a:t>Sugerencias</a:t>
                      </a:r>
                    </a:p>
                    <a:p>
                      <a:pPr algn="ctr">
                        <a:lnSpc>
                          <a:spcPct val="100000"/>
                        </a:lnSpc>
                        <a:spcAft>
                          <a:spcPts val="0"/>
                        </a:spcAft>
                      </a:pPr>
                      <a:r>
                        <a:rPr lang="es-PE" sz="1400" b="1" dirty="0">
                          <a:effectLst/>
                          <a:latin typeface="Arial Black" panose="020B0A04020102020204" pitchFamily="34" charset="0"/>
                          <a:ea typeface="Calibri" panose="020F0502020204030204" pitchFamily="34" charset="0"/>
                          <a:cs typeface="Times New Roman" panose="02020603050405020304" pitchFamily="18" charset="0"/>
                        </a:rPr>
                        <a:t>pedagógicas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es-PE" sz="1600" b="1" dirty="0">
                          <a:effectLst/>
                          <a:latin typeface="StagSans-Book"/>
                          <a:ea typeface="Calibri" panose="020F0502020204030204" pitchFamily="34" charset="0"/>
                          <a:cs typeface="StagSans-Book"/>
                        </a:rPr>
                        <a:t>Si responde:</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000" b="1" dirty="0">
                          <a:effectLst/>
                          <a:latin typeface="StagSans-Book"/>
                          <a:ea typeface="Calibri" panose="020F0502020204030204" pitchFamily="34" charset="0"/>
                          <a:cs typeface="StagSans-Book"/>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600" b="1" dirty="0">
                          <a:effectLst/>
                          <a:latin typeface="StagSans-Semibold"/>
                          <a:ea typeface="Calibri" panose="020F0502020204030204" pitchFamily="34" charset="0"/>
                          <a:cs typeface="StagSans-Semibold"/>
                        </a:rPr>
                        <a:t>b) 120 cm, </a:t>
                      </a:r>
                      <a:r>
                        <a:rPr lang="es-PE" sz="1600" b="1" dirty="0">
                          <a:effectLst/>
                          <a:latin typeface="StagSans-Book"/>
                          <a:ea typeface="Calibri" panose="020F0502020204030204" pitchFamily="34" charset="0"/>
                          <a:cs typeface="StagSans-Book"/>
                        </a:rPr>
                        <a:t>el estudiante consideró solo dos lados del cuadrado asociados a las medidas del largo y del ancho de la figura.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b="1" dirty="0">
                          <a:solidFill>
                            <a:srgbClr val="C00000"/>
                          </a:solidFill>
                          <a:effectLst/>
                          <a:latin typeface="StagSans-Semibold"/>
                          <a:ea typeface="Calibri" panose="020F0502020204030204" pitchFamily="34" charset="0"/>
                          <a:cs typeface="StagSans-Semibold"/>
                        </a:rPr>
                        <a:t>¿Qué se entiende por contorno? ¿Cuántos lados tiene un cuadrado? ¿Cómo son las medidas de los lados de un cuadrado? Entonces, ¿cómo se calcula la medida de su contorno?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600" b="1" dirty="0">
                          <a:effectLst/>
                          <a:latin typeface="StagSans-Book"/>
                          <a:ea typeface="Calibri" panose="020F0502020204030204" pitchFamily="34" charset="0"/>
                          <a:cs typeface="StagSans-Book"/>
                        </a:rPr>
                        <a:t>Se verifica con el estudiante que el cuadrado tiene los 4 lados iguales. Por lo tanto, para calcular su contorno, se suma 4 veces la medida del lado o se multiplica esa medida por 4.</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b="1" dirty="0">
                          <a:effectLst/>
                          <a:latin typeface="StagSans-Book"/>
                          <a:ea typeface="Calibri" panose="020F0502020204030204" pitchFamily="34" charset="0"/>
                          <a:cs typeface="StagSans-Book"/>
                        </a:rPr>
                        <a:t>Proponga a sus estudiantes tareas en las que se trabaje la idea de contorno como la noción intuitiva de perímetro asociado a la suma de las medidas de todos los lados. Empiece utilizando material concreto para luego pasar a la representación gráfica en una cuadrícula. Al hacerlo, ponga énfasis en las características de los lados (si son de igual o diferente longitud).</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17118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8344" y="322728"/>
            <a:ext cx="5905500" cy="5728447"/>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082214782"/>
              </p:ext>
            </p:extLst>
          </p:nvPr>
        </p:nvGraphicFramePr>
        <p:xfrm>
          <a:off x="6103843" y="356840"/>
          <a:ext cx="5756463" cy="5799455"/>
        </p:xfrm>
        <a:graphic>
          <a:graphicData uri="http://schemas.openxmlformats.org/drawingml/2006/table">
            <a:tbl>
              <a:tblPr firstRow="1" firstCol="1" bandRow="1"/>
              <a:tblGrid>
                <a:gridCol w="1465852">
                  <a:extLst>
                    <a:ext uri="{9D8B030D-6E8A-4147-A177-3AD203B41FA5}">
                      <a16:colId xmlns:a16="http://schemas.microsoft.com/office/drawing/2014/main" val="20000"/>
                    </a:ext>
                  </a:extLst>
                </a:gridCol>
                <a:gridCol w="2216600">
                  <a:extLst>
                    <a:ext uri="{9D8B030D-6E8A-4147-A177-3AD203B41FA5}">
                      <a16:colId xmlns:a16="http://schemas.microsoft.com/office/drawing/2014/main" val="20001"/>
                    </a:ext>
                  </a:extLst>
                </a:gridCol>
                <a:gridCol w="2074011">
                  <a:extLst>
                    <a:ext uri="{9D8B030D-6E8A-4147-A177-3AD203B41FA5}">
                      <a16:colId xmlns:a16="http://schemas.microsoft.com/office/drawing/2014/main" val="20002"/>
                    </a:ext>
                  </a:extLst>
                </a:gridCol>
              </a:tblGrid>
              <a:tr h="0">
                <a:tc>
                  <a:txBody>
                    <a:bodyPr/>
                    <a:lstStyle/>
                    <a:p>
                      <a:pPr algn="ctr">
                        <a:lnSpc>
                          <a:spcPct val="100000"/>
                        </a:lnSpc>
                        <a:spcAft>
                          <a:spcPts val="0"/>
                        </a:spcAft>
                      </a:pPr>
                      <a:r>
                        <a:rPr lang="es-ES" sz="1700" b="1" dirty="0">
                          <a:effectLst/>
                          <a:latin typeface="Calibri" panose="020F0502020204030204" pitchFamily="34" charset="0"/>
                          <a:ea typeface="Calibri" panose="020F0502020204030204" pitchFamily="34" charset="0"/>
                          <a:cs typeface="Times New Roman" panose="02020603050405020304" pitchFamily="18" charset="0"/>
                        </a:rPr>
                        <a:t>Respuestas inadecuadas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0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Preguntas para orientar</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la retroalimentación</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0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Sugerencias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pedagógicas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es-PE" sz="1400" b="1">
                          <a:effectLst/>
                          <a:latin typeface="StagSans-Book"/>
                          <a:ea typeface="Calibri" panose="020F0502020204030204" pitchFamily="34" charset="0"/>
                          <a:cs typeface="StagSans-Book"/>
                        </a:rPr>
                        <a:t>Si responde:</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00" b="1">
                          <a:effectLst/>
                          <a:latin typeface="StagSans-Semibold"/>
                          <a:ea typeface="Calibri" panose="020F0502020204030204" pitchFamily="34" charset="0"/>
                          <a:cs typeface="StagSans-Semibold"/>
                        </a:rPr>
                        <a:t>d) 3600 cm, </a:t>
                      </a:r>
                      <a:r>
                        <a:rPr lang="es-PE" sz="1400" b="1">
                          <a:effectLst/>
                          <a:latin typeface="StagSans-Book"/>
                          <a:ea typeface="Calibri" panose="020F0502020204030204" pitchFamily="34" charset="0"/>
                          <a:cs typeface="StagSans-Book"/>
                        </a:rPr>
                        <a:t>el estudiante confundió la noción de contorno con la de superficie de la figura.</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07000"/>
                        </a:lnSpc>
                        <a:spcAft>
                          <a:spcPts val="0"/>
                        </a:spcAft>
                      </a:pPr>
                      <a:r>
                        <a:rPr lang="es-PE" sz="1400" b="1" dirty="0">
                          <a:solidFill>
                            <a:srgbClr val="C00000"/>
                          </a:solidFill>
                          <a:effectLst/>
                          <a:latin typeface="StagSans-Semibold"/>
                          <a:ea typeface="Calibri" panose="020F0502020204030204" pitchFamily="34" charset="0"/>
                          <a:cs typeface="StagSans-Semibold"/>
                        </a:rPr>
                        <a:t>¿Puedes pasar tu dedo por todo el contorno de la figura? ¿Qué significa el contorno? ¿Cuántos lados conforman esta figura? ¿Qué operación te ayudaría a encontrar la medida de todo el contorno?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00" b="1" dirty="0">
                          <a:effectLst/>
                          <a:latin typeface="StagSans-Book"/>
                          <a:ea typeface="Calibri" panose="020F0502020204030204" pitchFamily="34" charset="0"/>
                          <a:cs typeface="StagSans-Book"/>
                        </a:rPr>
                        <a:t>Se motiva al estudiante a reconocer el significado de “contorno”, a identificar los elementos que lo forman y a no aplicar mecánicamente una operación.</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93663" indent="-93663" algn="l">
                        <a:lnSpc>
                          <a:spcPct val="107000"/>
                        </a:lnSpc>
                        <a:spcAft>
                          <a:spcPts val="0"/>
                        </a:spcAft>
                      </a:pPr>
                      <a:r>
                        <a:rPr lang="es-PE" sz="1400" b="1" dirty="0">
                          <a:effectLst/>
                          <a:latin typeface="StagSans-Book"/>
                          <a:ea typeface="Calibri" panose="020F0502020204030204" pitchFamily="34" charset="0"/>
                          <a:cs typeface="StagSans-Book"/>
                        </a:rPr>
                        <a:t>• Parta de la manipulación de objetos con formas geométricas para solicitar que los estudiantes reconozcan y diferencien sensorialmente la noción de contorno y de superficie de una figura geométrica.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p>
                      <a:pPr marL="93663" indent="-93663" algn="l">
                        <a:lnSpc>
                          <a:spcPct val="107000"/>
                        </a:lnSpc>
                        <a:spcAft>
                          <a:spcPts val="0"/>
                        </a:spcAft>
                      </a:pPr>
                      <a:r>
                        <a:rPr lang="es-PE" sz="1400" b="1" dirty="0">
                          <a:effectLst/>
                          <a:latin typeface="StagSans-Book"/>
                          <a:ea typeface="Calibri" panose="020F0502020204030204" pitchFamily="34" charset="0"/>
                          <a:cs typeface="StagSans-Book"/>
                        </a:rPr>
                        <a:t>• Luego, pida su representación gráfica en cuadrículas o geoplanos para analizar las características de sus lados relacionándolos con sus medidas.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05268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6181" y="68237"/>
            <a:ext cx="11239949" cy="545912"/>
          </a:xfrm>
          <a:solidFill>
            <a:schemeClr val="bg1"/>
          </a:solidFill>
          <a:ln>
            <a:solidFill>
              <a:srgbClr val="FF0000"/>
            </a:solidFill>
          </a:ln>
        </p:spPr>
        <p:txBody>
          <a:bodyPr>
            <a:normAutofit fontScale="90000"/>
          </a:bodyPr>
          <a:lstStyle/>
          <a:p>
            <a:pPr algn="just"/>
            <a:r>
              <a:rPr lang="es-PE" sz="3200" b="1" dirty="0" smtClean="0">
                <a:solidFill>
                  <a:srgbClr val="0000FF"/>
                </a:solidFill>
                <a:latin typeface="Arial Narrow" panose="020B0606020202030204" pitchFamily="34" charset="0"/>
              </a:rPr>
              <a:t>Competencia</a:t>
            </a:r>
            <a:r>
              <a:rPr lang="es-PE" sz="3200" b="1" dirty="0" smtClean="0">
                <a:latin typeface="Arial Narrow" panose="020B0606020202030204" pitchFamily="34" charset="0"/>
              </a:rPr>
              <a:t>: </a:t>
            </a:r>
            <a:r>
              <a:rPr lang="es-PE" sz="3200" b="1" dirty="0">
                <a:latin typeface="Arial Narrow" panose="020B0606020202030204" pitchFamily="34" charset="0"/>
              </a:rPr>
              <a:t>Resuelve problemas de gestión de datos e incertidumbre</a:t>
            </a:r>
            <a:r>
              <a:rPr lang="es-PE" sz="3200" b="1" dirty="0" smtClean="0">
                <a:latin typeface="Arial Narrow" panose="020B0606020202030204" pitchFamily="34" charset="0"/>
              </a:rPr>
              <a:t>.</a:t>
            </a:r>
            <a:endParaRPr lang="es-PE" sz="3200" b="1" dirty="0">
              <a:latin typeface="Arial Narrow" panose="020B0606020202030204" pitchFamily="34" charset="0"/>
            </a:endParaRPr>
          </a:p>
        </p:txBody>
      </p:sp>
      <p:sp>
        <p:nvSpPr>
          <p:cNvPr id="5" name="Título 1"/>
          <p:cNvSpPr txBox="1">
            <a:spLocks/>
          </p:cNvSpPr>
          <p:nvPr/>
        </p:nvSpPr>
        <p:spPr>
          <a:xfrm>
            <a:off x="4339992" y="777922"/>
            <a:ext cx="7587549" cy="5044655"/>
          </a:xfrm>
          <a:prstGeom prst="rect">
            <a:avLst/>
          </a:prstGeom>
          <a:solidFill>
            <a:schemeClr val="bg1"/>
          </a:solidFill>
          <a:ln w="28575">
            <a:solidFill>
              <a:srgbClr val="FF000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PE" sz="2000" b="1" dirty="0" smtClean="0">
              <a:solidFill>
                <a:srgbClr val="0000FF"/>
              </a:solidFill>
              <a:latin typeface="Arial Narrow" panose="020B0606020202030204" pitchFamily="34" charset="0"/>
            </a:endParaRPr>
          </a:p>
          <a:p>
            <a:endParaRPr lang="es-PE" sz="2000" b="1" dirty="0">
              <a:solidFill>
                <a:srgbClr val="0000FF"/>
              </a:solidFill>
              <a:latin typeface="Arial Narrow" panose="020B0606020202030204" pitchFamily="34" charset="0"/>
            </a:endParaRPr>
          </a:p>
          <a:p>
            <a:endParaRPr lang="es-PE" sz="2800" b="1" dirty="0" smtClean="0">
              <a:solidFill>
                <a:srgbClr val="0000FF"/>
              </a:solidFill>
              <a:latin typeface="Arial Narrow" panose="020B0606020202030204" pitchFamily="34" charset="0"/>
            </a:endParaRPr>
          </a:p>
          <a:p>
            <a:endParaRPr lang="es-PE" sz="2800" b="1" dirty="0">
              <a:solidFill>
                <a:srgbClr val="0000FF"/>
              </a:solidFill>
              <a:latin typeface="Arial Narrow" panose="020B0606020202030204" pitchFamily="34" charset="0"/>
            </a:endParaRPr>
          </a:p>
          <a:p>
            <a:r>
              <a:rPr lang="es-PE" sz="2800" b="1" dirty="0" smtClean="0">
                <a:solidFill>
                  <a:srgbClr val="0000FF"/>
                </a:solidFill>
                <a:latin typeface="Arial Narrow" panose="020B0606020202030204" pitchFamily="34" charset="0"/>
              </a:rPr>
              <a:t>Estándares de Aprendizaje</a:t>
            </a:r>
          </a:p>
          <a:p>
            <a:pPr algn="just"/>
            <a:r>
              <a:rPr lang="es-PE" sz="2400" dirty="0" smtClean="0">
                <a:solidFill>
                  <a:schemeClr val="tx1"/>
                </a:solidFill>
                <a:latin typeface="Arial Narrow" panose="020B0606020202030204" pitchFamily="34" charset="0"/>
              </a:rPr>
              <a:t>Resuelve </a:t>
            </a:r>
            <a:r>
              <a:rPr lang="es-PE" sz="2400" dirty="0">
                <a:solidFill>
                  <a:schemeClr val="tx1"/>
                </a:solidFill>
                <a:latin typeface="Arial Narrow" panose="020B0606020202030204" pitchFamily="34" charset="0"/>
              </a:rPr>
              <a:t>problemas relacionados con datos cualitativos o cuantitativos (discretos) sobre un tema de estudio, </a:t>
            </a:r>
            <a:r>
              <a:rPr lang="es-PE" sz="2400" dirty="0">
                <a:solidFill>
                  <a:srgbClr val="A50021"/>
                </a:solidFill>
                <a:latin typeface="Arial Narrow" panose="020B0606020202030204" pitchFamily="34" charset="0"/>
              </a:rPr>
              <a:t>recolecta datos a través de encuestas y entrevistas sencillas, registra en tablas de frecuencia simples</a:t>
            </a:r>
            <a:r>
              <a:rPr lang="es-PE" sz="2400" dirty="0">
                <a:solidFill>
                  <a:schemeClr val="tx1"/>
                </a:solidFill>
                <a:latin typeface="Arial Narrow" panose="020B0606020202030204" pitchFamily="34" charset="0"/>
              </a:rPr>
              <a:t> </a:t>
            </a:r>
            <a:r>
              <a:rPr lang="es-PE" sz="2400" dirty="0">
                <a:solidFill>
                  <a:srgbClr val="0000FF"/>
                </a:solidFill>
                <a:latin typeface="Arial Narrow" panose="020B0606020202030204" pitchFamily="34" charset="0"/>
              </a:rPr>
              <a:t>y los representa en pictogramas, gráficos de barra simple con escala (múltiplos de diez). </a:t>
            </a:r>
            <a:r>
              <a:rPr lang="es-PE" sz="2400" dirty="0">
                <a:solidFill>
                  <a:srgbClr val="FF0000"/>
                </a:solidFill>
                <a:latin typeface="Arial Narrow" panose="020B0606020202030204" pitchFamily="34" charset="0"/>
              </a:rPr>
              <a:t>Interpreta información contenida en gráficos de barras simples y dobles y tablas de doble entrada, comparando frecuencias y usando el significado de la moda de un conjunto de datos</a:t>
            </a:r>
            <a:r>
              <a:rPr lang="es-PE" sz="2400" dirty="0">
                <a:solidFill>
                  <a:schemeClr val="tx1"/>
                </a:solidFill>
                <a:latin typeface="Arial Narrow" panose="020B0606020202030204" pitchFamily="34" charset="0"/>
              </a:rPr>
              <a:t>; </a:t>
            </a:r>
            <a:r>
              <a:rPr lang="es-PE" sz="2400" b="1" dirty="0">
                <a:solidFill>
                  <a:srgbClr val="009900"/>
                </a:solidFill>
                <a:latin typeface="Arial Narrow" panose="020B0606020202030204" pitchFamily="34" charset="0"/>
              </a:rPr>
              <a:t>a partir de esta información, elabora algunas conclusiones y toma decisiones</a:t>
            </a:r>
            <a:r>
              <a:rPr lang="es-PE" sz="2400" dirty="0">
                <a:solidFill>
                  <a:srgbClr val="009900"/>
                </a:solidFill>
                <a:latin typeface="Arial Narrow" panose="020B0606020202030204" pitchFamily="34" charset="0"/>
              </a:rPr>
              <a:t>. </a:t>
            </a:r>
            <a:r>
              <a:rPr lang="es-PE" sz="2400" b="1" dirty="0">
                <a:solidFill>
                  <a:srgbClr val="009900"/>
                </a:solidFill>
                <a:latin typeface="Arial Narrow" panose="020B0606020202030204" pitchFamily="34" charset="0"/>
              </a:rPr>
              <a:t>Expresa la ocurrencia de sucesos cotidianos usando las nociones de seguro, más probable, menos probable, y justifica su </a:t>
            </a:r>
            <a:r>
              <a:rPr lang="es-PE" sz="2400" b="1" dirty="0" smtClean="0">
                <a:solidFill>
                  <a:srgbClr val="009900"/>
                </a:solidFill>
                <a:latin typeface="Arial Narrow" panose="020B0606020202030204" pitchFamily="34" charset="0"/>
              </a:rPr>
              <a:t>respuesta.</a:t>
            </a:r>
            <a:r>
              <a:rPr lang="es-PE" sz="2000" b="1" dirty="0">
                <a:solidFill>
                  <a:srgbClr val="009900"/>
                </a:solidFill>
                <a:latin typeface="Arial Narrow" panose="020B0606020202030204" pitchFamily="34" charset="0"/>
              </a:rPr>
              <a:t>	</a:t>
            </a:r>
          </a:p>
          <a:p>
            <a:pPr algn="just"/>
            <a:endParaRPr lang="es-PE" sz="2000" dirty="0">
              <a:solidFill>
                <a:schemeClr val="tx1"/>
              </a:solidFill>
              <a:latin typeface="Arial Narrow" panose="020B0606020202030204" pitchFamily="34" charset="0"/>
            </a:endParaRPr>
          </a:p>
          <a:p>
            <a:pPr algn="just"/>
            <a:r>
              <a:rPr lang="es-PE" sz="2000" dirty="0">
                <a:solidFill>
                  <a:srgbClr val="A50021"/>
                </a:solidFill>
                <a:latin typeface="Arial Narrow" panose="020B0606020202030204" pitchFamily="34" charset="0"/>
              </a:rPr>
              <a:t>	</a:t>
            </a:r>
          </a:p>
          <a:p>
            <a:pPr algn="just"/>
            <a:endParaRPr lang="es-PE" sz="2000" dirty="0">
              <a:solidFill>
                <a:schemeClr val="tx1"/>
              </a:solidFill>
              <a:latin typeface="Arial Narrow" panose="020B0606020202030204" pitchFamily="34" charset="0"/>
            </a:endParaRPr>
          </a:p>
          <a:p>
            <a:pPr algn="just"/>
            <a:r>
              <a:rPr lang="es-PE" sz="2000" dirty="0">
                <a:solidFill>
                  <a:srgbClr val="A50021"/>
                </a:solidFill>
                <a:latin typeface="Arial Narrow" panose="020B0606020202030204" pitchFamily="34" charset="0"/>
              </a:rPr>
              <a:t>	</a:t>
            </a:r>
          </a:p>
          <a:p>
            <a:pPr algn="just"/>
            <a:endParaRPr lang="es-PE" sz="2000" dirty="0">
              <a:solidFill>
                <a:schemeClr val="tx1"/>
              </a:solidFill>
              <a:latin typeface="Arial Narrow" panose="020B0606020202030204" pitchFamily="34" charset="0"/>
            </a:endParaRPr>
          </a:p>
        </p:txBody>
      </p:sp>
      <p:sp>
        <p:nvSpPr>
          <p:cNvPr id="6" name="Marcador de contenido 2"/>
          <p:cNvSpPr>
            <a:spLocks noGrp="1"/>
          </p:cNvSpPr>
          <p:nvPr>
            <p:ph idx="1"/>
          </p:nvPr>
        </p:nvSpPr>
        <p:spPr>
          <a:xfrm>
            <a:off x="109182" y="778609"/>
            <a:ext cx="4039743" cy="5043968"/>
          </a:xfrm>
          <a:solidFill>
            <a:schemeClr val="bg1"/>
          </a:solidFill>
          <a:ln w="38100">
            <a:solidFill>
              <a:srgbClr val="0000FF"/>
            </a:solidFill>
          </a:ln>
        </p:spPr>
        <p:txBody>
          <a:bodyPr>
            <a:noAutofit/>
          </a:bodyPr>
          <a:lstStyle/>
          <a:p>
            <a:pPr marL="0" indent="0" algn="ctr">
              <a:buNone/>
            </a:pPr>
            <a:r>
              <a:rPr lang="es-PE" b="1" u="sng" dirty="0" smtClean="0">
                <a:solidFill>
                  <a:srgbClr val="FF0000"/>
                </a:solidFill>
                <a:latin typeface="Arial Narrow" panose="020B0606020202030204" pitchFamily="34" charset="0"/>
              </a:rPr>
              <a:t>CAPACIDADES</a:t>
            </a:r>
            <a:r>
              <a:rPr lang="es-PE" sz="2000" b="1" dirty="0" smtClean="0">
                <a:solidFill>
                  <a:srgbClr val="FF0000"/>
                </a:solidFill>
                <a:latin typeface="Arial Narrow" panose="020B0606020202030204" pitchFamily="34" charset="0"/>
              </a:rPr>
              <a:t>:</a:t>
            </a:r>
          </a:p>
          <a:p>
            <a:pPr algn="just"/>
            <a:endParaRPr lang="es-PE" sz="2000" b="1" dirty="0" smtClean="0">
              <a:solidFill>
                <a:schemeClr val="tx1"/>
              </a:solidFill>
              <a:latin typeface="Arial Narrow" panose="020B0606020202030204" pitchFamily="34" charset="0"/>
            </a:endParaRPr>
          </a:p>
          <a:p>
            <a:pPr algn="just"/>
            <a:r>
              <a:rPr lang="es-PE" sz="2000" b="1" dirty="0" smtClean="0">
                <a:solidFill>
                  <a:srgbClr val="0000FF"/>
                </a:solidFill>
                <a:latin typeface="Arial Narrow" panose="020B0606020202030204" pitchFamily="34" charset="0"/>
              </a:rPr>
              <a:t>Representa </a:t>
            </a:r>
            <a:r>
              <a:rPr lang="es-PE" sz="2000" b="1" dirty="0">
                <a:solidFill>
                  <a:srgbClr val="0000FF"/>
                </a:solidFill>
                <a:latin typeface="Arial Narrow" panose="020B0606020202030204" pitchFamily="34" charset="0"/>
              </a:rPr>
              <a:t>datos con gráficos y medidas estadísticas o probabilísticas.</a:t>
            </a:r>
          </a:p>
          <a:p>
            <a:pPr algn="just"/>
            <a:endParaRPr lang="es-PE" sz="100" b="1" dirty="0">
              <a:solidFill>
                <a:schemeClr val="tx1"/>
              </a:solidFill>
              <a:latin typeface="Arial Narrow" panose="020B0606020202030204" pitchFamily="34" charset="0"/>
            </a:endParaRPr>
          </a:p>
          <a:p>
            <a:pPr algn="just"/>
            <a:r>
              <a:rPr lang="es-PE" sz="2000" b="1" dirty="0">
                <a:solidFill>
                  <a:srgbClr val="FF0000"/>
                </a:solidFill>
                <a:latin typeface="Arial Narrow" panose="020B0606020202030204" pitchFamily="34" charset="0"/>
              </a:rPr>
              <a:t>Comunica su comprensión de los conceptos estadísticos y probabilísticos.</a:t>
            </a:r>
          </a:p>
          <a:p>
            <a:pPr algn="just"/>
            <a:endParaRPr lang="es-PE" sz="100" b="1" dirty="0">
              <a:solidFill>
                <a:schemeClr val="tx1"/>
              </a:solidFill>
              <a:latin typeface="Arial Narrow" panose="020B0606020202030204" pitchFamily="34" charset="0"/>
            </a:endParaRPr>
          </a:p>
          <a:p>
            <a:pPr algn="just"/>
            <a:r>
              <a:rPr lang="es-PE" sz="2000" b="1" dirty="0">
                <a:solidFill>
                  <a:srgbClr val="A50021"/>
                </a:solidFill>
                <a:latin typeface="Arial Narrow" panose="020B0606020202030204" pitchFamily="34" charset="0"/>
              </a:rPr>
              <a:t>Usa estrategias y procedimientos para recopilar y procesar datos.</a:t>
            </a:r>
          </a:p>
          <a:p>
            <a:pPr algn="just"/>
            <a:endParaRPr lang="es-PE" sz="1000" b="1" dirty="0">
              <a:solidFill>
                <a:schemeClr val="tx1"/>
              </a:solidFill>
              <a:latin typeface="Arial Narrow" panose="020B0606020202030204" pitchFamily="34" charset="0"/>
            </a:endParaRPr>
          </a:p>
          <a:p>
            <a:pPr algn="just"/>
            <a:r>
              <a:rPr lang="es-PE" sz="2000" b="1" dirty="0">
                <a:solidFill>
                  <a:srgbClr val="009900"/>
                </a:solidFill>
                <a:latin typeface="Arial Narrow" panose="020B0606020202030204" pitchFamily="34" charset="0"/>
              </a:rPr>
              <a:t>Sustenta conclusiones o decisiones con base en la información </a:t>
            </a:r>
            <a:r>
              <a:rPr lang="es-PE" sz="2000" b="1" dirty="0" smtClean="0">
                <a:solidFill>
                  <a:srgbClr val="009900"/>
                </a:solidFill>
                <a:latin typeface="Arial Narrow" panose="020B0606020202030204" pitchFamily="34" charset="0"/>
              </a:rPr>
              <a:t>obtenida.</a:t>
            </a:r>
            <a:endParaRPr lang="es-PE" sz="2000" b="1" dirty="0">
              <a:solidFill>
                <a:srgbClr val="009900"/>
              </a:solidFill>
              <a:latin typeface="Arial Narrow" panose="020B0606020202030204" pitchFamily="34" charset="0"/>
            </a:endParaRPr>
          </a:p>
        </p:txBody>
      </p:sp>
    </p:spTree>
    <p:extLst>
      <p:ext uri="{BB962C8B-B14F-4D97-AF65-F5344CB8AC3E}">
        <p14:creationId xmlns:p14="http://schemas.microsoft.com/office/powerpoint/2010/main" val="29243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023" y="220774"/>
            <a:ext cx="11232107" cy="724021"/>
          </a:xfrm>
          <a:solidFill>
            <a:schemeClr val="bg1"/>
          </a:solidFill>
        </p:spPr>
        <p:txBody>
          <a:bodyPr>
            <a:normAutofit fontScale="90000"/>
          </a:bodyPr>
          <a:lstStyle/>
          <a:p>
            <a:pPr algn="just"/>
            <a:r>
              <a:rPr lang="es-PE" sz="3200" b="1" dirty="0" smtClean="0">
                <a:solidFill>
                  <a:srgbClr val="0000FF"/>
                </a:solidFill>
                <a:latin typeface="Arial Narrow" panose="020B0606020202030204" pitchFamily="34" charset="0"/>
              </a:rPr>
              <a:t>Competencia</a:t>
            </a:r>
            <a:r>
              <a:rPr lang="es-PE" sz="3200" b="1" dirty="0" smtClean="0">
                <a:latin typeface="Arial Narrow" panose="020B0606020202030204" pitchFamily="34" charset="0"/>
              </a:rPr>
              <a:t>: Resuelve problemas de gestión de datos e incertidumbre</a:t>
            </a:r>
            <a:endParaRPr lang="es-PE" sz="3200" b="1" dirty="0">
              <a:latin typeface="Arial Narrow" panose="020B0606020202030204" pitchFamily="34" charset="0"/>
            </a:endParaRPr>
          </a:p>
        </p:txBody>
      </p:sp>
      <p:sp>
        <p:nvSpPr>
          <p:cNvPr id="3" name="Marcador de contenido 2"/>
          <p:cNvSpPr>
            <a:spLocks noGrp="1"/>
          </p:cNvSpPr>
          <p:nvPr>
            <p:ph idx="1"/>
          </p:nvPr>
        </p:nvSpPr>
        <p:spPr>
          <a:xfrm>
            <a:off x="464023" y="944795"/>
            <a:ext cx="5281457" cy="4893297"/>
          </a:xfrm>
          <a:solidFill>
            <a:srgbClr val="FFFF99"/>
          </a:solidFill>
          <a:ln w="38100">
            <a:solidFill>
              <a:srgbClr val="0000FF"/>
            </a:solidFill>
          </a:ln>
        </p:spPr>
        <p:txBody>
          <a:bodyPr>
            <a:noAutofit/>
          </a:bodyPr>
          <a:lstStyle/>
          <a:p>
            <a:pPr marL="0" indent="0" algn="ctr">
              <a:lnSpc>
                <a:spcPct val="150000"/>
              </a:lnSpc>
              <a:buNone/>
            </a:pPr>
            <a:r>
              <a:rPr lang="es-PE" b="1" u="sng" dirty="0" smtClean="0">
                <a:solidFill>
                  <a:srgbClr val="FF0000"/>
                </a:solidFill>
                <a:latin typeface="Arial Narrow" panose="020B0606020202030204" pitchFamily="34" charset="0"/>
              </a:rPr>
              <a:t>CAPACIDADES</a:t>
            </a:r>
            <a:endParaRPr lang="es-PE" b="1" dirty="0" smtClean="0">
              <a:solidFill>
                <a:srgbClr val="0000FF"/>
              </a:solidFill>
              <a:latin typeface="Arial Narrow" panose="020B0606020202030204" pitchFamily="34" charset="0"/>
            </a:endParaRPr>
          </a:p>
          <a:p>
            <a:pPr algn="just"/>
            <a:r>
              <a:rPr lang="es-PE" sz="2400" b="1" dirty="0" smtClean="0">
                <a:solidFill>
                  <a:schemeClr val="tx1"/>
                </a:solidFill>
                <a:latin typeface="Arial Narrow" panose="020B0606020202030204" pitchFamily="34" charset="0"/>
              </a:rPr>
              <a:t>Representa datos con gráficos y medidas estadísticas o probabilísticas.</a:t>
            </a:r>
          </a:p>
          <a:p>
            <a:pPr algn="just"/>
            <a:endParaRPr lang="es-PE" sz="100" b="1" dirty="0" smtClean="0">
              <a:solidFill>
                <a:schemeClr val="tx1"/>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Comunica su comprensión de los conceptos estadísticos y probabilísticos.</a:t>
            </a:r>
          </a:p>
          <a:p>
            <a:pPr algn="just"/>
            <a:endParaRPr lang="es-PE" sz="100" b="1" dirty="0">
              <a:solidFill>
                <a:srgbClr val="3333FF"/>
              </a:solidFill>
              <a:latin typeface="Arial Narrow" panose="020B0606020202030204" pitchFamily="34" charset="0"/>
            </a:endParaRPr>
          </a:p>
          <a:p>
            <a:pPr algn="just"/>
            <a:r>
              <a:rPr lang="es-PE" sz="2400" b="1" dirty="0" smtClean="0">
                <a:solidFill>
                  <a:srgbClr val="3333FF"/>
                </a:solidFill>
                <a:latin typeface="Arial Narrow" panose="020B0606020202030204" pitchFamily="34" charset="0"/>
              </a:rPr>
              <a:t>Usa estrategias y procedimientos para recopilar y procesar datos.</a:t>
            </a:r>
          </a:p>
          <a:p>
            <a:pPr algn="just"/>
            <a:r>
              <a:rPr lang="es-PE" sz="2400" b="1" dirty="0" smtClean="0">
                <a:solidFill>
                  <a:schemeClr val="tx1"/>
                </a:solidFill>
                <a:latin typeface="Arial Narrow" panose="020B0606020202030204" pitchFamily="34" charset="0"/>
              </a:rPr>
              <a:t>Sustenta conclusiones o decisiones con base en la información obtenida.</a:t>
            </a:r>
            <a:endParaRPr lang="es-PE" sz="2400" b="1" dirty="0">
              <a:solidFill>
                <a:schemeClr val="tx1"/>
              </a:solidFill>
              <a:latin typeface="Arial Narrow" panose="020B0606020202030204" pitchFamily="34" charset="0"/>
            </a:endParaRPr>
          </a:p>
        </p:txBody>
      </p:sp>
      <p:sp>
        <p:nvSpPr>
          <p:cNvPr id="5" name="Marcador de contenido 2"/>
          <p:cNvSpPr txBox="1">
            <a:spLocks/>
          </p:cNvSpPr>
          <p:nvPr/>
        </p:nvSpPr>
        <p:spPr>
          <a:xfrm>
            <a:off x="5816220" y="1416165"/>
            <a:ext cx="6243282" cy="1221550"/>
          </a:xfrm>
          <a:prstGeom prst="rect">
            <a:avLst/>
          </a:prstGeom>
          <a:solidFill>
            <a:schemeClr val="bg1"/>
          </a:solidFill>
          <a:ln>
            <a:solidFill>
              <a:srgbClr val="FF000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s-PE" sz="2100" dirty="0" smtClean="0">
                <a:latin typeface="Arial Narrow" panose="020B0606020202030204" pitchFamily="34" charset="0"/>
              </a:rPr>
              <a:t>Representar datos en tablas, gráficos.</a:t>
            </a:r>
          </a:p>
          <a:p>
            <a:pPr algn="just">
              <a:buFontTx/>
              <a:buChar char="-"/>
            </a:pPr>
            <a:r>
              <a:rPr lang="es-PE" sz="2100" dirty="0" smtClean="0">
                <a:latin typeface="Arial Narrow" panose="020B0606020202030204" pitchFamily="34" charset="0"/>
              </a:rPr>
              <a:t>Reconocer  variables en tema de estudio.</a:t>
            </a:r>
          </a:p>
          <a:p>
            <a:pPr algn="just">
              <a:buFontTx/>
              <a:buChar char="-"/>
            </a:pPr>
            <a:r>
              <a:rPr lang="es-PE" sz="2100" dirty="0" smtClean="0">
                <a:latin typeface="Arial Narrow" panose="020B0606020202030204" pitchFamily="34" charset="0"/>
              </a:rPr>
              <a:t>Analizar situaciones y representar el valor de la probabilidad.</a:t>
            </a:r>
          </a:p>
          <a:p>
            <a:pPr algn="just">
              <a:buFontTx/>
              <a:buChar char="-"/>
            </a:pPr>
            <a:endParaRPr lang="es-PE" sz="2100" dirty="0" smtClean="0">
              <a:latin typeface="Arial Narrow" panose="020B0606020202030204" pitchFamily="34" charset="0"/>
            </a:endParaRPr>
          </a:p>
          <a:p>
            <a:pPr marL="0" indent="0" algn="just">
              <a:buNone/>
            </a:pPr>
            <a:endParaRPr lang="es-PE" sz="2100" dirty="0">
              <a:latin typeface="Arial Narrow" panose="020B0606020202030204" pitchFamily="34" charset="0"/>
            </a:endParaRPr>
          </a:p>
        </p:txBody>
      </p:sp>
      <p:sp>
        <p:nvSpPr>
          <p:cNvPr id="6" name="Marcador de contenido 2"/>
          <p:cNvSpPr txBox="1">
            <a:spLocks/>
          </p:cNvSpPr>
          <p:nvPr/>
        </p:nvSpPr>
        <p:spPr>
          <a:xfrm>
            <a:off x="5818040" y="2785209"/>
            <a:ext cx="6241462" cy="907219"/>
          </a:xfrm>
          <a:prstGeom prst="rect">
            <a:avLst/>
          </a:prstGeom>
          <a:solidFill>
            <a:schemeClr val="bg1"/>
          </a:solid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1800" dirty="0" smtClean="0">
                <a:latin typeface="Arial Narrow" panose="020B0606020202030204" pitchFamily="34" charset="0"/>
              </a:rPr>
              <a:t>Expresar su comprensión de conceptos estadísticos y probabilísticos.</a:t>
            </a:r>
          </a:p>
          <a:p>
            <a:pPr algn="just"/>
            <a:r>
              <a:rPr lang="es-PE" sz="1800" dirty="0" smtClean="0">
                <a:latin typeface="Arial Narrow" panose="020B0606020202030204" pitchFamily="34" charset="0"/>
              </a:rPr>
              <a:t>Leer e interpretar información estadística en gráficos o tablas.</a:t>
            </a:r>
            <a:endParaRPr lang="es-PE" sz="1800" dirty="0">
              <a:latin typeface="Arial Narrow" panose="020B0606020202030204" pitchFamily="34" charset="0"/>
            </a:endParaRPr>
          </a:p>
        </p:txBody>
      </p:sp>
      <p:cxnSp>
        <p:nvCxnSpPr>
          <p:cNvPr id="12" name="Conector recto de flecha 11"/>
          <p:cNvCxnSpPr/>
          <p:nvPr/>
        </p:nvCxnSpPr>
        <p:spPr>
          <a:xfrm flipH="1" flipV="1">
            <a:off x="4802192" y="2087615"/>
            <a:ext cx="1029494" cy="109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a:stCxn id="3" idx="3"/>
          </p:cNvCxnSpPr>
          <p:nvPr/>
        </p:nvCxnSpPr>
        <p:spPr>
          <a:xfrm flipH="1" flipV="1">
            <a:off x="4930932" y="3377925"/>
            <a:ext cx="814548" cy="13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4755333" y="5186507"/>
            <a:ext cx="12342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arcador de contenido 2"/>
          <p:cNvSpPr txBox="1">
            <a:spLocks/>
          </p:cNvSpPr>
          <p:nvPr/>
        </p:nvSpPr>
        <p:spPr>
          <a:xfrm>
            <a:off x="5816220" y="3887326"/>
            <a:ext cx="6241462" cy="907219"/>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2000" dirty="0" smtClean="0">
                <a:latin typeface="Arial Narrow" panose="020B0606020202030204" pitchFamily="34" charset="0"/>
              </a:rPr>
              <a:t>Selecciona, adapta o crea variedad de procedimientos, estrategias para recopilar, procesar y analizar datos.</a:t>
            </a:r>
          </a:p>
        </p:txBody>
      </p:sp>
      <p:sp>
        <p:nvSpPr>
          <p:cNvPr id="14" name="Marcador de contenido 2"/>
          <p:cNvSpPr txBox="1">
            <a:spLocks/>
          </p:cNvSpPr>
          <p:nvPr/>
        </p:nvSpPr>
        <p:spPr>
          <a:xfrm>
            <a:off x="5816220" y="4935829"/>
            <a:ext cx="6241462" cy="907219"/>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000" dirty="0" smtClean="0">
                <a:latin typeface="Arial Narrow" panose="020B0606020202030204" pitchFamily="34" charset="0"/>
              </a:rPr>
              <a:t>Tomar decisiones, hacer predicciones o elaborar conclusiones.</a:t>
            </a:r>
          </a:p>
          <a:p>
            <a:pPr marL="0" indent="0" algn="just">
              <a:buNone/>
            </a:pPr>
            <a:r>
              <a:rPr lang="es-PE" sz="2000" dirty="0" smtClean="0">
                <a:latin typeface="Arial Narrow" panose="020B0606020202030204" pitchFamily="34" charset="0"/>
              </a:rPr>
              <a:t>Sustentar en base al análisis de datos.</a:t>
            </a:r>
            <a:endParaRPr lang="es-PE" sz="2000" dirty="0">
              <a:latin typeface="Arial Narrow" panose="020B0606020202030204" pitchFamily="34" charset="0"/>
            </a:endParaRPr>
          </a:p>
        </p:txBody>
      </p:sp>
      <p:cxnSp>
        <p:nvCxnSpPr>
          <p:cNvPr id="15" name="Conector recto de flecha 14"/>
          <p:cNvCxnSpPr/>
          <p:nvPr/>
        </p:nvCxnSpPr>
        <p:spPr>
          <a:xfrm flipH="1">
            <a:off x="4936844" y="4307017"/>
            <a:ext cx="894842" cy="142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1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11"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2403" y="81889"/>
            <a:ext cx="11704320" cy="429100"/>
          </a:xfrm>
          <a:prstGeom prst="rect">
            <a:avLst/>
          </a:prstGeom>
          <a:solidFill>
            <a:srgbClr val="FFFF99"/>
          </a:solidFill>
          <a:ln w="28575">
            <a:solidFill>
              <a:srgbClr val="FF0000"/>
            </a:solidFill>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b="1" dirty="0" smtClean="0">
                <a:solidFill>
                  <a:srgbClr val="0000FF"/>
                </a:solidFill>
                <a:latin typeface="Arial Narrow" panose="020B0606020202030204" pitchFamily="34" charset="0"/>
              </a:rPr>
              <a:t>Desempeños – ejemplos de propósitos-habilidad</a:t>
            </a:r>
            <a:endParaRPr lang="es-PE" sz="3600" b="1" dirty="0">
              <a:solidFill>
                <a:srgbClr val="FF0000"/>
              </a:solidFill>
              <a:latin typeface="Arial Narrow" panose="020B0606020202030204" pitchFamily="34" charset="0"/>
            </a:endParaRPr>
          </a:p>
        </p:txBody>
      </p:sp>
      <p:sp>
        <p:nvSpPr>
          <p:cNvPr id="5" name="Rectángulo 4"/>
          <p:cNvSpPr/>
          <p:nvPr/>
        </p:nvSpPr>
        <p:spPr>
          <a:xfrm>
            <a:off x="292403" y="510989"/>
            <a:ext cx="11704320" cy="5370701"/>
          </a:xfrm>
          <a:prstGeom prst="rect">
            <a:avLst/>
          </a:prstGeom>
          <a:solidFill>
            <a:schemeClr val="bg1"/>
          </a:solidFill>
          <a:ln w="12700">
            <a:solidFill>
              <a:srgbClr val="FF0000"/>
            </a:solidFill>
          </a:ln>
        </p:spPr>
        <p:txBody>
          <a:bodyPr wrap="square">
            <a:spAutoFit/>
          </a:bodyPr>
          <a:lstStyle/>
          <a:p>
            <a:pPr marL="342900" indent="-342900" algn="just">
              <a:buFont typeface="Arial" panose="020B0604020202020204" pitchFamily="34" charset="0"/>
              <a:buChar char="•"/>
            </a:pPr>
            <a:r>
              <a:rPr lang="es-PE" sz="1900" b="1" u="sng" dirty="0">
                <a:latin typeface="Arial Narrow" panose="020B0606020202030204" pitchFamily="34" charset="0"/>
              </a:rPr>
              <a:t>Representa las características y el comportamiento </a:t>
            </a:r>
            <a:r>
              <a:rPr lang="es-PE" sz="1900" dirty="0">
                <a:latin typeface="Arial Narrow" panose="020B0606020202030204" pitchFamily="34" charset="0"/>
              </a:rPr>
              <a:t>de datos cualitativos (por ejemplo, color de ojos: pardos, negros; profesión: médico, abogado, etc.) y cuantitativos discretos (por ejemplo: número de hermanos: 3, 2; cantidad de goles: 2, 4, 5, etc.) de una población, a través de pictogramas verticales y horizontales (cada símbolo representa más de una unidad), gráficos de barras con escala dada (múltiplos de 10) y la moda como la mayor frecuencia, en situaciones de interés o un tema de estudio.</a:t>
            </a:r>
          </a:p>
          <a:p>
            <a:pPr marL="342900" indent="-342900" algn="just">
              <a:buFont typeface="Arial" panose="020B0604020202020204" pitchFamily="34" charset="0"/>
              <a:buChar char="•"/>
            </a:pPr>
            <a:r>
              <a:rPr lang="es-PE" sz="1900" b="1" u="sng" dirty="0" smtClean="0">
                <a:latin typeface="Arial Narrow" panose="020B0606020202030204" pitchFamily="34" charset="0"/>
              </a:rPr>
              <a:t>Expresa </a:t>
            </a:r>
            <a:r>
              <a:rPr lang="es-PE" sz="1900" b="1" u="sng" dirty="0">
                <a:latin typeface="Arial Narrow" panose="020B0606020202030204" pitchFamily="34" charset="0"/>
              </a:rPr>
              <a:t>su comprensión </a:t>
            </a:r>
            <a:r>
              <a:rPr lang="es-PE" sz="1900" dirty="0">
                <a:latin typeface="Arial Narrow" panose="020B0606020202030204" pitchFamily="34" charset="0"/>
              </a:rPr>
              <a:t>de la moda como la mayor frecuencia y la media aritmética como punto de equilibrio; así como todos los posibles resultados de la ocurrencia de sucesos cotidianos usando las nociones “seguro”, “más probable” y “menos probable”.</a:t>
            </a:r>
          </a:p>
          <a:p>
            <a:pPr marL="342900" indent="-342900" algn="just">
              <a:buFont typeface="Arial" panose="020B0604020202020204" pitchFamily="34" charset="0"/>
              <a:buChar char="•"/>
            </a:pPr>
            <a:r>
              <a:rPr lang="es-PE" sz="1900" b="1" u="sng" dirty="0" smtClean="0">
                <a:latin typeface="Arial Narrow" panose="020B0606020202030204" pitchFamily="34" charset="0"/>
              </a:rPr>
              <a:t>Lee </a:t>
            </a:r>
            <a:r>
              <a:rPr lang="es-PE" sz="1900" b="1" u="sng" dirty="0">
                <a:latin typeface="Arial Narrow" panose="020B0606020202030204" pitchFamily="34" charset="0"/>
              </a:rPr>
              <a:t>gráficos de barras </a:t>
            </a:r>
            <a:r>
              <a:rPr lang="es-PE" sz="1900" dirty="0">
                <a:latin typeface="Arial Narrow" panose="020B0606020202030204" pitchFamily="34" charset="0"/>
              </a:rPr>
              <a:t>con escala, tablas de doble entrada y pictogramas de frecuencias con equivalencias, para interpretar la información a partir de los datos contenidos en diferentes formas de representación y de la situación estudiada.</a:t>
            </a:r>
          </a:p>
          <a:p>
            <a:pPr marL="342900" indent="-342900" algn="just">
              <a:buFont typeface="Arial" panose="020B0604020202020204" pitchFamily="34" charset="0"/>
              <a:buChar char="•"/>
            </a:pPr>
            <a:r>
              <a:rPr lang="es-PE" sz="1900" b="1" u="sng" dirty="0" smtClean="0">
                <a:latin typeface="Arial Narrow" panose="020B0606020202030204" pitchFamily="34" charset="0"/>
              </a:rPr>
              <a:t>Recopila </a:t>
            </a:r>
            <a:r>
              <a:rPr lang="es-PE" sz="1900" b="1" u="sng" dirty="0">
                <a:latin typeface="Arial Narrow" panose="020B0606020202030204" pitchFamily="34" charset="0"/>
              </a:rPr>
              <a:t>datos </a:t>
            </a:r>
            <a:r>
              <a:rPr lang="es-PE" sz="1900" dirty="0">
                <a:latin typeface="Arial Narrow" panose="020B0606020202030204" pitchFamily="34" charset="0"/>
              </a:rPr>
              <a:t>mediante encuestas sencillas o entrevistas cortas con preguntas adecuadas empleando procedimientos y recursos; los procesa y organiza en listas de datos, tablas de doble entrada o tablas de frecuencia, para describirlos y analizarlos.</a:t>
            </a:r>
          </a:p>
          <a:p>
            <a:pPr marL="342900" indent="-342900" algn="just">
              <a:buFont typeface="Arial" panose="020B0604020202020204" pitchFamily="34" charset="0"/>
              <a:buChar char="•"/>
            </a:pPr>
            <a:r>
              <a:rPr lang="es-PE" sz="1900" b="1" u="sng" dirty="0" smtClean="0">
                <a:latin typeface="Arial Narrow" panose="020B0606020202030204" pitchFamily="34" charset="0"/>
              </a:rPr>
              <a:t>Selecciona </a:t>
            </a:r>
            <a:r>
              <a:rPr lang="es-PE" sz="1900" b="1" u="sng" dirty="0">
                <a:latin typeface="Arial Narrow" panose="020B0606020202030204" pitchFamily="34" charset="0"/>
              </a:rPr>
              <a:t>y emplea procedimientos </a:t>
            </a:r>
            <a:r>
              <a:rPr lang="es-PE" sz="1900" dirty="0">
                <a:latin typeface="Arial Narrow" panose="020B0606020202030204" pitchFamily="34" charset="0"/>
              </a:rPr>
              <a:t>y recursos como el recuento, el diagrama, las tablas de frecuencia u otros, para determinar la media aritmética como punto de equilibrio, la moda como la mayor frecuencia y todos los posibles resultados de la ocurrencia de sucesos cotidianos.</a:t>
            </a:r>
          </a:p>
          <a:p>
            <a:pPr marL="342900" indent="-342900" algn="just">
              <a:buFont typeface="Arial" panose="020B0604020202020204" pitchFamily="34" charset="0"/>
              <a:buChar char="•"/>
            </a:pPr>
            <a:r>
              <a:rPr lang="es-PE" sz="1900" b="1" u="sng" dirty="0" smtClean="0">
                <a:latin typeface="Arial Narrow" panose="020B0606020202030204" pitchFamily="34" charset="0"/>
              </a:rPr>
              <a:t>Predice </a:t>
            </a:r>
            <a:r>
              <a:rPr lang="es-PE" sz="1900" b="1" u="sng" dirty="0">
                <a:latin typeface="Arial Narrow" panose="020B0606020202030204" pitchFamily="34" charset="0"/>
              </a:rPr>
              <a:t>que la posibilidad </a:t>
            </a:r>
            <a:r>
              <a:rPr lang="es-PE" sz="1900" dirty="0">
                <a:latin typeface="Arial Narrow" panose="020B0606020202030204" pitchFamily="34" charset="0"/>
              </a:rPr>
              <a:t>de ocurrencia de un suceso es mayor que otro. Así también, explica sus decisiones y conclusiones a partir de la información obtenida con base en el análisis de datos.</a:t>
            </a:r>
            <a:r>
              <a:rPr lang="es-PE" sz="2000" dirty="0">
                <a:latin typeface="Arial Narrow" panose="020B0606020202030204" pitchFamily="34" charset="0"/>
              </a:rPr>
              <a:t>	</a:t>
            </a:r>
          </a:p>
        </p:txBody>
      </p:sp>
    </p:spTree>
    <p:extLst>
      <p:ext uri="{BB962C8B-B14F-4D97-AF65-F5344CB8AC3E}">
        <p14:creationId xmlns:p14="http://schemas.microsoft.com/office/powerpoint/2010/main" val="2114162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17335241"/>
              </p:ext>
            </p:extLst>
          </p:nvPr>
        </p:nvGraphicFramePr>
        <p:xfrm>
          <a:off x="357468" y="1245196"/>
          <a:ext cx="11570074" cy="3945613"/>
        </p:xfrm>
        <a:graphic>
          <a:graphicData uri="http://schemas.openxmlformats.org/drawingml/2006/table">
            <a:tbl>
              <a:tblPr firstRow="1" firstCol="1" bandRow="1"/>
              <a:tblGrid>
                <a:gridCol w="571015">
                  <a:extLst>
                    <a:ext uri="{9D8B030D-6E8A-4147-A177-3AD203B41FA5}">
                      <a16:colId xmlns:a16="http://schemas.microsoft.com/office/drawing/2014/main" val="20000"/>
                    </a:ext>
                  </a:extLst>
                </a:gridCol>
                <a:gridCol w="2724022">
                  <a:extLst>
                    <a:ext uri="{9D8B030D-6E8A-4147-A177-3AD203B41FA5}">
                      <a16:colId xmlns:a16="http://schemas.microsoft.com/office/drawing/2014/main" val="20001"/>
                    </a:ext>
                  </a:extLst>
                </a:gridCol>
                <a:gridCol w="4692565">
                  <a:extLst>
                    <a:ext uri="{9D8B030D-6E8A-4147-A177-3AD203B41FA5}">
                      <a16:colId xmlns:a16="http://schemas.microsoft.com/office/drawing/2014/main" val="20002"/>
                    </a:ext>
                  </a:extLst>
                </a:gridCol>
                <a:gridCol w="3095705">
                  <a:extLst>
                    <a:ext uri="{9D8B030D-6E8A-4147-A177-3AD203B41FA5}">
                      <a16:colId xmlns:a16="http://schemas.microsoft.com/office/drawing/2014/main" val="20003"/>
                    </a:ext>
                  </a:extLst>
                </a:gridCol>
                <a:gridCol w="486767">
                  <a:extLst>
                    <a:ext uri="{9D8B030D-6E8A-4147-A177-3AD203B41FA5}">
                      <a16:colId xmlns:a16="http://schemas.microsoft.com/office/drawing/2014/main" val="20004"/>
                    </a:ext>
                  </a:extLst>
                </a:gridCol>
              </a:tblGrid>
              <a:tr h="553632">
                <a:tc>
                  <a:txBody>
                    <a:bodyPr/>
                    <a:lstStyle/>
                    <a:p>
                      <a:pPr marL="0" indent="0">
                        <a:lnSpc>
                          <a:spcPct val="107000"/>
                        </a:lnSpc>
                        <a:spcAft>
                          <a:spcPts val="0"/>
                        </a:spcAft>
                      </a:pPr>
                      <a:r>
                        <a:rPr lang="es-PE" sz="1600" b="1" dirty="0">
                          <a:effectLst/>
                          <a:latin typeface="+mn-lt"/>
                          <a:ea typeface="Calibri" panose="020F0502020204030204" pitchFamily="34" charset="0"/>
                          <a:cs typeface="Calibri" panose="020F0502020204030204" pitchFamily="34" charset="0"/>
                        </a:rPr>
                        <a:t>Pregunta</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nSpc>
                          <a:spcPct val="107000"/>
                        </a:lnSpc>
                        <a:spcAft>
                          <a:spcPts val="0"/>
                        </a:spcAft>
                      </a:pPr>
                      <a:r>
                        <a:rPr lang="es-PE" sz="1600" b="1" dirty="0">
                          <a:effectLst/>
                          <a:latin typeface="+mn-lt"/>
                          <a:ea typeface="Calibri" panose="020F0502020204030204" pitchFamily="34" charset="0"/>
                          <a:cs typeface="Calibri" panose="020F0502020204030204" pitchFamily="34" charset="0"/>
                        </a:rPr>
                        <a:t>Capacidad</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nSpc>
                          <a:spcPct val="107000"/>
                        </a:lnSpc>
                        <a:spcAft>
                          <a:spcPts val="0"/>
                        </a:spcAft>
                      </a:pPr>
                      <a:r>
                        <a:rPr lang="es-PE" sz="1600" b="1">
                          <a:effectLst/>
                          <a:latin typeface="+mn-lt"/>
                          <a:ea typeface="Calibri" panose="020F0502020204030204" pitchFamily="34" charset="0"/>
                          <a:cs typeface="Calibri" panose="020F0502020204030204" pitchFamily="34" charset="0"/>
                        </a:rPr>
                        <a:t>Desempeño del CNEB</a:t>
                      </a:r>
                      <a:endParaRPr lang="es-PE" sz="1600">
                        <a:effectLst/>
                        <a:latin typeface="+mn-lt"/>
                        <a:ea typeface="Calibri" panose="020F0502020204030204" pitchFamily="34" charset="0"/>
                        <a:cs typeface="Times New Roman" panose="02020603050405020304" pitchFamily="18" charset="0"/>
                      </a:endParaRPr>
                    </a:p>
                    <a:p>
                      <a:pPr marL="457200">
                        <a:lnSpc>
                          <a:spcPct val="107000"/>
                        </a:lnSpc>
                        <a:spcAft>
                          <a:spcPts val="0"/>
                        </a:spcAft>
                      </a:pPr>
                      <a:r>
                        <a:rPr lang="es-PE" sz="1600" b="1">
                          <a:effectLst/>
                          <a:latin typeface="+mn-lt"/>
                          <a:ea typeface="Calibri" panose="020F0502020204030204" pitchFamily="34" charset="0"/>
                          <a:cs typeface="Calibri" panose="020F0502020204030204" pitchFamily="34" charset="0"/>
                        </a:rPr>
                        <a:t>Ciclo IV – 3er grado de primaria</a:t>
                      </a:r>
                      <a:endParaRPr lang="es-PE"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457200">
                        <a:lnSpc>
                          <a:spcPct val="107000"/>
                        </a:lnSpc>
                        <a:spcAft>
                          <a:spcPts val="0"/>
                        </a:spcAft>
                      </a:pPr>
                      <a:r>
                        <a:rPr lang="es-PE" sz="1600" b="1" dirty="0">
                          <a:effectLst/>
                          <a:latin typeface="+mn-lt"/>
                          <a:ea typeface="Calibri" panose="020F0502020204030204" pitchFamily="34" charset="0"/>
                          <a:cs typeface="Calibri" panose="020F0502020204030204" pitchFamily="34" charset="0"/>
                        </a:rPr>
                        <a:t>Desempeño precisado</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indent="0" algn="ctr">
                        <a:lnSpc>
                          <a:spcPct val="107000"/>
                        </a:lnSpc>
                        <a:spcAft>
                          <a:spcPts val="0"/>
                        </a:spcAft>
                      </a:pPr>
                      <a:r>
                        <a:rPr lang="es-PE" sz="1600" b="1" dirty="0">
                          <a:effectLst/>
                          <a:latin typeface="+mn-lt"/>
                          <a:ea typeface="Calibri" panose="020F0502020204030204" pitchFamily="34" charset="0"/>
                          <a:cs typeface="Calibri" panose="020F0502020204030204" pitchFamily="34" charset="0"/>
                        </a:rPr>
                        <a:t>Clave</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0000"/>
                  </a:ext>
                </a:extLst>
              </a:tr>
              <a:tr h="436746">
                <a:tc>
                  <a:txBody>
                    <a:bodyPr/>
                    <a:lstStyle/>
                    <a:p>
                      <a:pPr marL="0" indent="0" algn="ctr">
                        <a:lnSpc>
                          <a:spcPct val="107000"/>
                        </a:lnSpc>
                        <a:spcAft>
                          <a:spcPts val="0"/>
                        </a:spcAft>
                      </a:pPr>
                      <a:r>
                        <a:rPr lang="es-PE" sz="1600" dirty="0">
                          <a:effectLst/>
                          <a:latin typeface="+mn-lt"/>
                          <a:ea typeface="Calibri" panose="020F0502020204030204" pitchFamily="34" charset="0"/>
                          <a:cs typeface="Calibri" panose="020F0502020204030204" pitchFamily="34" charset="0"/>
                        </a:rPr>
                        <a:t>23</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dirty="0">
                          <a:effectLst/>
                          <a:latin typeface="+mn-lt"/>
                          <a:ea typeface="Calibri" panose="020F0502020204030204" pitchFamily="34" charset="0"/>
                          <a:cs typeface="StagSans-Book"/>
                        </a:rPr>
                        <a:t>Usa estrategias y procedimientos para recopilar y procesar datos.</a:t>
                      </a:r>
                      <a:endParaRPr lang="es-PE" sz="1600" dirty="0">
                        <a:effectLst/>
                        <a:latin typeface="+mn-lt"/>
                        <a:ea typeface="Calibri" panose="020F0502020204030204" pitchFamily="34" charset="0"/>
                        <a:cs typeface="Times New Roman" panose="02020603050405020304" pitchFamily="18" charset="0"/>
                      </a:endParaRPr>
                    </a:p>
                    <a:p>
                      <a:pPr marL="457200" algn="just">
                        <a:lnSpc>
                          <a:spcPct val="107000"/>
                        </a:lnSpc>
                        <a:spcAft>
                          <a:spcPts val="0"/>
                        </a:spcAft>
                      </a:pPr>
                      <a:r>
                        <a:rPr lang="es-PE" sz="1600" dirty="0">
                          <a:effectLst/>
                          <a:latin typeface="+mn-lt"/>
                          <a:ea typeface="Calibri" panose="020F0502020204030204" pitchFamily="34" charset="0"/>
                          <a:cs typeface="Calibri" panose="020F0502020204030204" pitchFamily="34" charset="0"/>
                        </a:rPr>
                        <a:t> </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dirty="0">
                          <a:effectLst/>
                          <a:latin typeface="+mn-lt"/>
                          <a:ea typeface="Calibri" panose="020F0502020204030204" pitchFamily="34" charset="0"/>
                          <a:cs typeface="StagSans-Book"/>
                        </a:rPr>
                        <a:t>Recopila datos mediante encuestas sencillas o entrevistas cortas con preguntas adecuadas empleando procedimientos y recursos; los procesa y organiza en listas de datos o tablas de frecuencia simple, para describirlos y analizarlos.</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dirty="0">
                          <a:effectLst/>
                          <a:latin typeface="+mn-lt"/>
                          <a:ea typeface="Calibri" panose="020F0502020204030204" pitchFamily="34" charset="0"/>
                          <a:cs typeface="StagSans-Book"/>
                        </a:rPr>
                        <a:t>Organiza datos en tablas de doble entrada.</a:t>
                      </a:r>
                      <a:endParaRPr lang="es-PE" sz="16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PE" sz="1600" dirty="0">
                          <a:effectLst/>
                          <a:latin typeface="+mn-lt"/>
                          <a:ea typeface="Calibri" panose="020F0502020204030204" pitchFamily="34" charset="0"/>
                          <a:cs typeface="Calibri" panose="020F0502020204030204" pitchFamily="34" charset="0"/>
                        </a:rPr>
                        <a:t> </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600" b="1" dirty="0">
                          <a:effectLst/>
                          <a:latin typeface="+mn-lt"/>
                          <a:ea typeface="Calibri" panose="020F0502020204030204" pitchFamily="34" charset="0"/>
                          <a:cs typeface="Calibri" panose="020F0502020204030204" pitchFamily="34" charset="0"/>
                        </a:rPr>
                        <a:t>RAC</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8625">
                <a:tc>
                  <a:txBody>
                    <a:bodyPr/>
                    <a:lstStyle/>
                    <a:p>
                      <a:pPr marL="0" indent="0" algn="ctr">
                        <a:lnSpc>
                          <a:spcPct val="107000"/>
                        </a:lnSpc>
                        <a:spcAft>
                          <a:spcPts val="0"/>
                        </a:spcAft>
                      </a:pPr>
                      <a:r>
                        <a:rPr lang="es-PE" sz="1600" dirty="0">
                          <a:effectLst/>
                          <a:latin typeface="+mn-lt"/>
                          <a:ea typeface="Calibri" panose="020F0502020204030204" pitchFamily="34" charset="0"/>
                          <a:cs typeface="Calibri" panose="020F0502020204030204" pitchFamily="34" charset="0"/>
                        </a:rPr>
                        <a:t>24</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dirty="0">
                          <a:effectLst/>
                          <a:latin typeface="+mn-lt"/>
                          <a:ea typeface="Calibri" panose="020F0502020204030204" pitchFamily="34" charset="0"/>
                          <a:cs typeface="StagSans-Book"/>
                        </a:rPr>
                        <a:t>Comunica la comprensión de los conceptos estadísticos y probabilísticos.</a:t>
                      </a:r>
                      <a:endParaRPr lang="es-PE" sz="16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PE" sz="1600" dirty="0">
                          <a:effectLst/>
                          <a:latin typeface="+mn-lt"/>
                          <a:ea typeface="Calibri" panose="020F0502020204030204" pitchFamily="34" charset="0"/>
                          <a:cs typeface="Calibri" panose="020F0502020204030204" pitchFamily="34" charset="0"/>
                        </a:rPr>
                        <a:t> </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a:effectLst/>
                          <a:latin typeface="+mn-lt"/>
                          <a:ea typeface="Calibri" panose="020F0502020204030204" pitchFamily="34" charset="0"/>
                          <a:cs typeface="StagSans-Book"/>
                        </a:rPr>
                        <a:t>Lee tablas de frecuencias simples (absolutas), gráficos de barras horizontales simples con escala y pictogramas de frecuencias con equivalencias, para interpretar la información explícita de los datos contenidos en diferentes formas de representación.</a:t>
                      </a:r>
                      <a:endParaRPr lang="es-PE"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a:effectLst/>
                          <a:latin typeface="+mn-lt"/>
                          <a:ea typeface="Calibri" panose="020F0502020204030204" pitchFamily="34" charset="0"/>
                          <a:cs typeface="StagSans-Book"/>
                        </a:rPr>
                        <a:t>Interpreta información presentada en un pictograma (cada símbolo representa más de una unidad).</a:t>
                      </a:r>
                      <a:endParaRPr lang="es-PE"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600" b="1" dirty="0">
                          <a:effectLst/>
                          <a:latin typeface="+mn-lt"/>
                          <a:ea typeface="Calibri" panose="020F0502020204030204" pitchFamily="34" charset="0"/>
                          <a:cs typeface="Calibri" panose="020F0502020204030204" pitchFamily="34" charset="0"/>
                        </a:rPr>
                        <a:t>D</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0642">
                <a:tc>
                  <a:txBody>
                    <a:bodyPr/>
                    <a:lstStyle/>
                    <a:p>
                      <a:pPr marL="0" indent="0" algn="ctr">
                        <a:lnSpc>
                          <a:spcPct val="107000"/>
                        </a:lnSpc>
                        <a:spcAft>
                          <a:spcPts val="0"/>
                        </a:spcAft>
                      </a:pPr>
                      <a:r>
                        <a:rPr lang="es-PE" sz="1600" dirty="0">
                          <a:effectLst/>
                          <a:latin typeface="+mn-lt"/>
                          <a:ea typeface="Calibri" panose="020F0502020204030204" pitchFamily="34" charset="0"/>
                          <a:cs typeface="Calibri" panose="020F0502020204030204" pitchFamily="34" charset="0"/>
                        </a:rPr>
                        <a:t>25</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a:effectLst/>
                          <a:latin typeface="+mn-lt"/>
                          <a:ea typeface="Calibri" panose="020F0502020204030204" pitchFamily="34" charset="0"/>
                          <a:cs typeface="StagSans-Book"/>
                        </a:rPr>
                        <a:t>Comunica la comprensión de los conceptos estadísticos y probabilísticos.</a:t>
                      </a:r>
                      <a:endParaRPr lang="es-PE"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dirty="0">
                          <a:effectLst/>
                          <a:latin typeface="+mn-lt"/>
                          <a:ea typeface="Calibri" panose="020F0502020204030204" pitchFamily="34" charset="0"/>
                          <a:cs typeface="StagSans-Book"/>
                        </a:rPr>
                        <a:t>Expresa la ocurrencia de acontecimientos cotidianos usando las nociones “seguro”, “posible” e “imposible”.</a:t>
                      </a:r>
                      <a:endParaRPr lang="es-PE" sz="1600" dirty="0">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s-PE" sz="1600" dirty="0">
                          <a:effectLst/>
                          <a:latin typeface="+mn-lt"/>
                          <a:ea typeface="Calibri" panose="020F0502020204030204" pitchFamily="34" charset="0"/>
                          <a:cs typeface="Calibri" panose="020F0502020204030204" pitchFamily="34" charset="0"/>
                        </a:rPr>
                        <a:t> </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PE" sz="1600">
                          <a:effectLst/>
                          <a:latin typeface="+mn-lt"/>
                          <a:ea typeface="Calibri" panose="020F0502020204030204" pitchFamily="34" charset="0"/>
                          <a:cs typeface="StagSans-Book"/>
                        </a:rPr>
                        <a:t>Expresa la ocurrencia de sucesos cotidianos usando las nociones “seguro”, “posible” e “imposible”.</a:t>
                      </a:r>
                      <a:endParaRPr lang="es-PE" sz="16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es-PE" sz="1600" b="1" dirty="0">
                          <a:effectLst/>
                          <a:latin typeface="+mn-lt"/>
                          <a:ea typeface="Calibri" panose="020F0502020204030204" pitchFamily="34" charset="0"/>
                          <a:cs typeface="Calibri" panose="020F0502020204030204" pitchFamily="34" charset="0"/>
                        </a:rPr>
                        <a:t>B</a:t>
                      </a:r>
                      <a:endParaRPr lang="es-P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051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8368" y="395848"/>
            <a:ext cx="5557547" cy="5332599"/>
          </a:xfrm>
          <a:prstGeom prst="rect">
            <a:avLst/>
          </a:prstGeom>
          <a:ln>
            <a:solidFill>
              <a:srgbClr val="990099"/>
            </a:solidFill>
          </a:ln>
        </p:spPr>
      </p:pic>
      <p:sp>
        <p:nvSpPr>
          <p:cNvPr id="6" name="Cuadro de texto 8"/>
          <p:cNvSpPr txBox="1"/>
          <p:nvPr/>
        </p:nvSpPr>
        <p:spPr>
          <a:xfrm>
            <a:off x="5955914" y="395848"/>
            <a:ext cx="6038861" cy="5332599"/>
          </a:xfrm>
          <a:prstGeom prst="rect">
            <a:avLst/>
          </a:prstGeom>
          <a:solidFill>
            <a:srgbClr val="66FF99"/>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s-PE" sz="2800" b="1" dirty="0">
                <a:effectLst/>
                <a:latin typeface="StagSans-Bold"/>
                <a:ea typeface="Calibri" panose="020F0502020204030204" pitchFamily="34" charset="0"/>
                <a:cs typeface="StagSans-Bold"/>
              </a:rPr>
              <a:t>Competencia</a:t>
            </a:r>
            <a:r>
              <a:rPr lang="es-PE" sz="2800" b="1" dirty="0" smtClean="0">
                <a:effectLst/>
                <a:latin typeface="StagSans-Bold"/>
                <a:ea typeface="Calibri" panose="020F0502020204030204" pitchFamily="34" charset="0"/>
                <a:cs typeface="StagSans-Bold"/>
              </a:rPr>
              <a:t>: </a:t>
            </a:r>
            <a:r>
              <a:rPr lang="es-PE" sz="2800" dirty="0"/>
              <a:t>Resuelve </a:t>
            </a:r>
            <a:r>
              <a:rPr lang="es-PE" sz="2800" dirty="0" smtClean="0"/>
              <a:t>problemas de </a:t>
            </a:r>
            <a:r>
              <a:rPr lang="es-PE" sz="2800" dirty="0"/>
              <a:t>gestión de datos </a:t>
            </a:r>
            <a:r>
              <a:rPr lang="es-PE" sz="2800" dirty="0" smtClean="0"/>
              <a:t>e incertidumbre.</a:t>
            </a:r>
          </a:p>
          <a:p>
            <a:pPr algn="just"/>
            <a:endParaRPr lang="es-PE" sz="1100" dirty="0"/>
          </a:p>
          <a:p>
            <a:pPr algn="just"/>
            <a:r>
              <a:rPr lang="es-PE" sz="2800" b="1" dirty="0"/>
              <a:t>Capacidad:</a:t>
            </a:r>
          </a:p>
          <a:p>
            <a:pPr algn="just"/>
            <a:r>
              <a:rPr lang="es-PE" sz="2800" dirty="0"/>
              <a:t>Comunica la </a:t>
            </a:r>
            <a:r>
              <a:rPr lang="es-PE" sz="2800" dirty="0" smtClean="0"/>
              <a:t>comprensión de </a:t>
            </a:r>
            <a:r>
              <a:rPr lang="es-PE" sz="2800" dirty="0"/>
              <a:t>los conceptos </a:t>
            </a:r>
            <a:r>
              <a:rPr lang="es-PE" sz="2800" dirty="0" smtClean="0"/>
              <a:t>estadísticos y </a:t>
            </a:r>
            <a:r>
              <a:rPr lang="es-PE" sz="2800" dirty="0"/>
              <a:t>probabilísticos</a:t>
            </a:r>
            <a:r>
              <a:rPr lang="es-PE" sz="2800" dirty="0" smtClean="0"/>
              <a:t>.</a:t>
            </a:r>
          </a:p>
          <a:p>
            <a:pPr algn="just"/>
            <a:endParaRPr lang="es-PE" sz="1100" dirty="0"/>
          </a:p>
          <a:p>
            <a:pPr algn="just"/>
            <a:r>
              <a:rPr lang="es-PE" sz="2800" b="1" dirty="0"/>
              <a:t>Desempeño precisado:</a:t>
            </a:r>
          </a:p>
          <a:p>
            <a:pPr algn="just"/>
            <a:r>
              <a:rPr lang="es-PE" sz="2800" dirty="0"/>
              <a:t>Expresa la ocurrencia </a:t>
            </a:r>
            <a:r>
              <a:rPr lang="es-PE" sz="2800" dirty="0" smtClean="0"/>
              <a:t>de sucesos </a:t>
            </a:r>
            <a:r>
              <a:rPr lang="es-PE" sz="2800" dirty="0"/>
              <a:t>cotidianos </a:t>
            </a:r>
            <a:r>
              <a:rPr lang="es-PE" sz="2800" dirty="0" smtClean="0"/>
              <a:t>usando las </a:t>
            </a:r>
            <a:r>
              <a:rPr lang="es-PE" sz="2800" dirty="0"/>
              <a:t>nociones “seguro”,</a:t>
            </a:r>
          </a:p>
          <a:p>
            <a:pPr algn="just"/>
            <a:r>
              <a:rPr lang="es-PE" sz="2800" dirty="0"/>
              <a:t>“posible” e “imposible</a:t>
            </a:r>
            <a:r>
              <a:rPr lang="es-PE" sz="2800" dirty="0" smtClean="0"/>
              <a:t>”.</a:t>
            </a:r>
          </a:p>
          <a:p>
            <a:pPr algn="just"/>
            <a:endParaRPr lang="es-PE" sz="1100" dirty="0"/>
          </a:p>
          <a:p>
            <a:pPr algn="just"/>
            <a:r>
              <a:rPr lang="es-PE" sz="2800" b="1" dirty="0" smtClean="0"/>
              <a:t>Respuesta adecuada: </a:t>
            </a:r>
            <a:r>
              <a:rPr lang="es-PE" sz="2800" dirty="0"/>
              <a:t>b</a:t>
            </a:r>
            <a:r>
              <a:rPr lang="es-PE" sz="28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6693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520923" y="372382"/>
            <a:ext cx="5965372" cy="508151"/>
          </a:xfrm>
          <a:prstGeom prst="rect">
            <a:avLst/>
          </a:prstGeom>
          <a:effectLst>
            <a:glow rad="101600">
              <a:schemeClr val="accent2">
                <a:satMod val="175000"/>
                <a:alpha val="40000"/>
              </a:schemeClr>
            </a:glow>
          </a:effectLst>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sz="2000" b="1" dirty="0" smtClean="0">
              <a:solidFill>
                <a:srgbClr val="007899"/>
              </a:solidFill>
              <a:latin typeface="Stag-Bold"/>
            </a:endParaRPr>
          </a:p>
          <a:p>
            <a:pPr algn="ctr"/>
            <a:r>
              <a:rPr lang="es-PE" sz="2000" b="1" dirty="0" smtClean="0">
                <a:solidFill>
                  <a:srgbClr val="C00000"/>
                </a:solidFill>
                <a:latin typeface="Stag-Bold"/>
              </a:rPr>
              <a:t>¿</a:t>
            </a:r>
            <a:r>
              <a:rPr lang="es-PE" sz="2000" b="1" dirty="0">
                <a:solidFill>
                  <a:srgbClr val="C00000"/>
                </a:solidFill>
                <a:latin typeface="Stag-Bold"/>
              </a:rPr>
              <a:t>Qué información aportan las pruebas del kit?</a:t>
            </a:r>
          </a:p>
          <a:p>
            <a:pPr algn="ctr"/>
            <a:endParaRPr lang="es-PE" sz="2000" dirty="0"/>
          </a:p>
        </p:txBody>
      </p:sp>
      <p:pic>
        <p:nvPicPr>
          <p:cNvPr id="7" name="Imagen 6"/>
          <p:cNvPicPr>
            <a:picLocks noChangeAspect="1"/>
          </p:cNvPicPr>
          <p:nvPr/>
        </p:nvPicPr>
        <p:blipFill>
          <a:blip r:embed="rId2"/>
          <a:stretch>
            <a:fillRect/>
          </a:stretch>
        </p:blipFill>
        <p:spPr>
          <a:xfrm>
            <a:off x="9345084" y="965728"/>
            <a:ext cx="2171700" cy="1430339"/>
          </a:xfrm>
          <a:prstGeom prst="rect">
            <a:avLst/>
          </a:prstGeom>
        </p:spPr>
      </p:pic>
      <p:sp>
        <p:nvSpPr>
          <p:cNvPr id="8" name="Rectángulo 7"/>
          <p:cNvSpPr/>
          <p:nvPr/>
        </p:nvSpPr>
        <p:spPr>
          <a:xfrm>
            <a:off x="2910417" y="1248831"/>
            <a:ext cx="6434667" cy="474134"/>
          </a:xfrm>
          <a:prstGeom prst="rect">
            <a:avLst/>
          </a:prstGeom>
          <a:effectLst>
            <a:glow rad="63500">
              <a:schemeClr val="accent6">
                <a:satMod val="175000"/>
                <a:alpha val="40000"/>
              </a:schemeClr>
            </a:glow>
          </a:effectLst>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b="1" dirty="0" smtClean="0">
              <a:solidFill>
                <a:srgbClr val="000000"/>
              </a:solidFill>
              <a:latin typeface="StagSans-Book"/>
            </a:endParaRPr>
          </a:p>
          <a:p>
            <a:pPr algn="ctr"/>
            <a:r>
              <a:rPr lang="es-PE" b="1" dirty="0" smtClean="0">
                <a:solidFill>
                  <a:srgbClr val="000000"/>
                </a:solidFill>
                <a:latin typeface="StagSans-Book"/>
              </a:rPr>
              <a:t>Sus </a:t>
            </a:r>
            <a:r>
              <a:rPr lang="es-PE" b="1" dirty="0">
                <a:solidFill>
                  <a:srgbClr val="000000"/>
                </a:solidFill>
                <a:latin typeface="StagSans-Book"/>
              </a:rPr>
              <a:t>resultados permiten a los docentes </a:t>
            </a:r>
            <a:r>
              <a:rPr lang="es-PE" b="1" dirty="0" smtClean="0">
                <a:solidFill>
                  <a:srgbClr val="000000"/>
                </a:solidFill>
                <a:latin typeface="StagSans-Book"/>
              </a:rPr>
              <a:t>identificar:</a:t>
            </a:r>
            <a:endParaRPr lang="es-PE" b="1" dirty="0"/>
          </a:p>
          <a:p>
            <a:pPr algn="ctr"/>
            <a:endParaRPr lang="es-PE" dirty="0"/>
          </a:p>
        </p:txBody>
      </p:sp>
      <p:graphicFrame>
        <p:nvGraphicFramePr>
          <p:cNvPr id="9" name="Diagrama 8"/>
          <p:cNvGraphicFramePr/>
          <p:nvPr>
            <p:extLst/>
          </p:nvPr>
        </p:nvGraphicFramePr>
        <p:xfrm>
          <a:off x="635000" y="2091263"/>
          <a:ext cx="10955867" cy="401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3995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33600" y="228164"/>
            <a:ext cx="7534836" cy="83099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2400" b="1" dirty="0">
                <a:solidFill>
                  <a:srgbClr val="0088A9"/>
                </a:solidFill>
                <a:latin typeface="StagSans-Bold"/>
              </a:rPr>
              <a:t>¿Qué logros mostraron los estudiantes que </a:t>
            </a:r>
            <a:r>
              <a:rPr lang="es-PE" sz="2400" b="1" dirty="0" smtClean="0">
                <a:solidFill>
                  <a:srgbClr val="0088A9"/>
                </a:solidFill>
                <a:latin typeface="StagSans-Bold"/>
              </a:rPr>
              <a:t>respondieron adecuadamente</a:t>
            </a:r>
            <a:r>
              <a:rPr lang="es-PE" sz="2400" b="1" dirty="0">
                <a:solidFill>
                  <a:srgbClr val="0088A9"/>
                </a:solidFill>
                <a:latin typeface="StagSans-Bold"/>
              </a:rPr>
              <a:t>?</a:t>
            </a:r>
            <a:endParaRPr lang="es-PE" sz="2400" dirty="0"/>
          </a:p>
        </p:txBody>
      </p:sp>
      <p:sp>
        <p:nvSpPr>
          <p:cNvPr id="3" name="Rectángulo 2"/>
          <p:cNvSpPr/>
          <p:nvPr/>
        </p:nvSpPr>
        <p:spPr>
          <a:xfrm>
            <a:off x="614082" y="1237130"/>
            <a:ext cx="11071412" cy="4524315"/>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400" b="1" dirty="0">
                <a:solidFill>
                  <a:srgbClr val="000000"/>
                </a:solidFill>
                <a:latin typeface="StagSans-Book"/>
              </a:rPr>
              <a:t>El estudiante que responde adecuadamente esta tarea evidencia lo siguiente:</a:t>
            </a:r>
          </a:p>
          <a:p>
            <a:pPr algn="just"/>
            <a:r>
              <a:rPr lang="es-PE" sz="2400" b="1" dirty="0">
                <a:solidFill>
                  <a:srgbClr val="0088A9"/>
                </a:solidFill>
                <a:latin typeface="StagSans-Book"/>
              </a:rPr>
              <a:t>Comprende la situación</a:t>
            </a:r>
          </a:p>
          <a:p>
            <a:pPr algn="just"/>
            <a:r>
              <a:rPr lang="es-PE" sz="2400" b="1" dirty="0">
                <a:solidFill>
                  <a:srgbClr val="000000"/>
                </a:solidFill>
                <a:latin typeface="StagSans-Medium"/>
              </a:rPr>
              <a:t>• </a:t>
            </a:r>
            <a:r>
              <a:rPr lang="es-PE" sz="2400" b="1" dirty="0">
                <a:solidFill>
                  <a:srgbClr val="00B050"/>
                </a:solidFill>
                <a:latin typeface="StagSans-Medium"/>
              </a:rPr>
              <a:t>Reconoce la idea principal.</a:t>
            </a:r>
          </a:p>
          <a:p>
            <a:pPr marL="174625" indent="-174625" algn="just"/>
            <a:r>
              <a:rPr lang="es-PE" sz="2400" b="1" dirty="0" smtClean="0">
                <a:solidFill>
                  <a:srgbClr val="000000"/>
                </a:solidFill>
                <a:latin typeface="StagSans-Book"/>
              </a:rPr>
              <a:t>  Hay </a:t>
            </a:r>
            <a:r>
              <a:rPr lang="es-PE" sz="2400" b="1" dirty="0">
                <a:solidFill>
                  <a:srgbClr val="000000"/>
                </a:solidFill>
                <a:latin typeface="StagSans-Book"/>
              </a:rPr>
              <a:t>un recipiente con unas bolitas blancas y otras negras. Sin mirar, </a:t>
            </a:r>
            <a:r>
              <a:rPr lang="es-PE" sz="2400" b="1" dirty="0" smtClean="0">
                <a:solidFill>
                  <a:srgbClr val="000000"/>
                </a:solidFill>
                <a:latin typeface="StagSans-Book"/>
              </a:rPr>
              <a:t>  Juliana </a:t>
            </a:r>
            <a:r>
              <a:rPr lang="es-PE" sz="2400" b="1" dirty="0">
                <a:solidFill>
                  <a:srgbClr val="000000"/>
                </a:solidFill>
                <a:latin typeface="StagSans-Book"/>
              </a:rPr>
              <a:t>sacará </a:t>
            </a:r>
            <a:r>
              <a:rPr lang="es-PE" sz="2400" b="1" dirty="0" smtClean="0">
                <a:solidFill>
                  <a:srgbClr val="000000"/>
                </a:solidFill>
                <a:latin typeface="StagSans-Book"/>
              </a:rPr>
              <a:t>una bolita </a:t>
            </a:r>
            <a:r>
              <a:rPr lang="es-PE" sz="2400" b="1" dirty="0">
                <a:solidFill>
                  <a:srgbClr val="000000"/>
                </a:solidFill>
                <a:latin typeface="StagSans-Book"/>
              </a:rPr>
              <a:t>del recipiente.</a:t>
            </a:r>
          </a:p>
          <a:p>
            <a:pPr algn="just"/>
            <a:r>
              <a:rPr lang="es-PE" sz="2400" b="1" dirty="0">
                <a:solidFill>
                  <a:srgbClr val="000000"/>
                </a:solidFill>
                <a:latin typeface="StagSans-Medium"/>
              </a:rPr>
              <a:t>• </a:t>
            </a:r>
            <a:r>
              <a:rPr lang="es-PE" sz="2400" b="1" dirty="0">
                <a:solidFill>
                  <a:srgbClr val="00B050"/>
                </a:solidFill>
                <a:latin typeface="StagSans-Medium"/>
              </a:rPr>
              <a:t>Identifica las condiciones.</a:t>
            </a:r>
          </a:p>
          <a:p>
            <a:pPr marL="174625" indent="-174625" algn="just"/>
            <a:r>
              <a:rPr lang="es-PE" sz="2400" b="1" dirty="0" smtClean="0">
                <a:solidFill>
                  <a:srgbClr val="000000"/>
                </a:solidFill>
                <a:latin typeface="StagSans-Book"/>
              </a:rPr>
              <a:t>  En </a:t>
            </a:r>
            <a:r>
              <a:rPr lang="es-PE" sz="2400" b="1" dirty="0">
                <a:solidFill>
                  <a:srgbClr val="000000"/>
                </a:solidFill>
                <a:latin typeface="StagSans-Book"/>
              </a:rPr>
              <a:t>el recipiente, hay 4 bolitas blancas y 2 bolitas negras. Hay 6 bolitas en total.</a:t>
            </a:r>
          </a:p>
          <a:p>
            <a:pPr algn="just"/>
            <a:r>
              <a:rPr lang="es-PE" sz="2400" b="1" dirty="0" smtClean="0">
                <a:solidFill>
                  <a:srgbClr val="000000"/>
                </a:solidFill>
                <a:latin typeface="StagSans-Book"/>
              </a:rPr>
              <a:t>  Se </a:t>
            </a:r>
            <a:r>
              <a:rPr lang="es-PE" sz="2400" b="1" dirty="0">
                <a:solidFill>
                  <a:srgbClr val="000000"/>
                </a:solidFill>
                <a:latin typeface="StagSans-Book"/>
              </a:rPr>
              <a:t>extraerá una bolita sin mirar.</a:t>
            </a:r>
          </a:p>
          <a:p>
            <a:pPr algn="just"/>
            <a:r>
              <a:rPr lang="es-PE" sz="2400" b="1" dirty="0">
                <a:solidFill>
                  <a:srgbClr val="000000"/>
                </a:solidFill>
                <a:latin typeface="StagSans-Medium"/>
              </a:rPr>
              <a:t>• </a:t>
            </a:r>
            <a:r>
              <a:rPr lang="es-PE" sz="2400" b="1" dirty="0">
                <a:solidFill>
                  <a:srgbClr val="00B050"/>
                </a:solidFill>
                <a:latin typeface="StagSans-Medium"/>
              </a:rPr>
              <a:t>Determina la tarea a resolver.</a:t>
            </a:r>
          </a:p>
          <a:p>
            <a:pPr algn="just"/>
            <a:r>
              <a:rPr lang="es-PE" sz="2400" b="1" dirty="0">
                <a:solidFill>
                  <a:srgbClr val="000000"/>
                </a:solidFill>
                <a:latin typeface="StagSans-Book"/>
              </a:rPr>
              <a:t>¿Cuál de las afirmaciones que se muestran es correcta?</a:t>
            </a:r>
            <a:endParaRPr lang="es-PE" sz="2400" b="1" dirty="0"/>
          </a:p>
        </p:txBody>
      </p:sp>
    </p:spTree>
    <p:extLst>
      <p:ext uri="{BB962C8B-B14F-4D97-AF65-F5344CB8AC3E}">
        <p14:creationId xmlns:p14="http://schemas.microsoft.com/office/powerpoint/2010/main" val="1061181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4096" y="322293"/>
            <a:ext cx="6096000" cy="2092881"/>
          </a:xfrm>
          <a:prstGeom prst="rect">
            <a:avLst/>
          </a:prstGeom>
          <a:solidFill>
            <a:schemeClr val="accent6">
              <a:lumMod val="20000"/>
              <a:lumOff val="80000"/>
            </a:schemeClr>
          </a:solidFill>
        </p:spPr>
        <p:txBody>
          <a:bodyPr>
            <a:spAutoFit/>
          </a:bodyPr>
          <a:lstStyle/>
          <a:p>
            <a:r>
              <a:rPr lang="es-PE" sz="2000" b="1" dirty="0">
                <a:solidFill>
                  <a:srgbClr val="0088A9"/>
                </a:solidFill>
                <a:latin typeface="StagSans-Book"/>
              </a:rPr>
              <a:t>Planea y aplica</a:t>
            </a:r>
          </a:p>
          <a:p>
            <a:r>
              <a:rPr lang="es-PE" b="1" dirty="0">
                <a:solidFill>
                  <a:srgbClr val="000000"/>
                </a:solidFill>
                <a:latin typeface="StagSans-Medium"/>
              </a:rPr>
              <a:t>• </a:t>
            </a:r>
            <a:r>
              <a:rPr lang="es-PE" sz="2000" b="1" dirty="0">
                <a:solidFill>
                  <a:srgbClr val="000000"/>
                </a:solidFill>
                <a:latin typeface="StagSans-Medium"/>
              </a:rPr>
              <a:t>Organiza la información</a:t>
            </a:r>
            <a:r>
              <a:rPr lang="es-PE" sz="2000" b="1" dirty="0" smtClean="0">
                <a:solidFill>
                  <a:srgbClr val="000000"/>
                </a:solidFill>
                <a:latin typeface="StagSans-Medium"/>
              </a:rPr>
              <a:t>.</a:t>
            </a:r>
          </a:p>
          <a:p>
            <a:endParaRPr lang="es-PE" b="1" dirty="0">
              <a:solidFill>
                <a:srgbClr val="000000"/>
              </a:solidFill>
              <a:latin typeface="StagSans-Medium"/>
            </a:endParaRPr>
          </a:p>
          <a:p>
            <a:endParaRPr lang="es-PE" b="1" dirty="0" smtClean="0">
              <a:solidFill>
                <a:srgbClr val="000000"/>
              </a:solidFill>
              <a:latin typeface="StagSans-Medium"/>
            </a:endParaRPr>
          </a:p>
          <a:p>
            <a:endParaRPr lang="es-PE" b="1" dirty="0">
              <a:solidFill>
                <a:srgbClr val="000000"/>
              </a:solidFill>
              <a:latin typeface="StagSans-Medium"/>
            </a:endParaRPr>
          </a:p>
          <a:p>
            <a:endParaRPr lang="es-PE" b="1" dirty="0" smtClean="0">
              <a:solidFill>
                <a:srgbClr val="000000"/>
              </a:solidFill>
              <a:latin typeface="StagSans-Medium"/>
            </a:endParaRPr>
          </a:p>
          <a:p>
            <a:endParaRPr lang="es-PE" b="1" dirty="0"/>
          </a:p>
        </p:txBody>
      </p:sp>
      <p:graphicFrame>
        <p:nvGraphicFramePr>
          <p:cNvPr id="3" name="Tabla 2"/>
          <p:cNvGraphicFramePr>
            <a:graphicFrameLocks noGrp="1"/>
          </p:cNvGraphicFramePr>
          <p:nvPr>
            <p:extLst>
              <p:ext uri="{D42A27DB-BD31-4B8C-83A1-F6EECF244321}">
                <p14:modId xmlns:p14="http://schemas.microsoft.com/office/powerpoint/2010/main" val="2585445754"/>
              </p:ext>
            </p:extLst>
          </p:nvPr>
        </p:nvGraphicFramePr>
        <p:xfrm>
          <a:off x="1367112" y="1116107"/>
          <a:ext cx="4845429" cy="1026815"/>
        </p:xfrm>
        <a:graphic>
          <a:graphicData uri="http://schemas.openxmlformats.org/drawingml/2006/table">
            <a:tbl>
              <a:tblPr firstRow="1" firstCol="1" bandRow="1">
                <a:tableStyleId>{00A15C55-8517-42AA-B614-E9B94910E393}</a:tableStyleId>
              </a:tblPr>
              <a:tblGrid>
                <a:gridCol w="2129123">
                  <a:extLst>
                    <a:ext uri="{9D8B030D-6E8A-4147-A177-3AD203B41FA5}">
                      <a16:colId xmlns:a16="http://schemas.microsoft.com/office/drawing/2014/main" val="20000"/>
                    </a:ext>
                  </a:extLst>
                </a:gridCol>
                <a:gridCol w="900953">
                  <a:extLst>
                    <a:ext uri="{9D8B030D-6E8A-4147-A177-3AD203B41FA5}">
                      <a16:colId xmlns:a16="http://schemas.microsoft.com/office/drawing/2014/main" val="20001"/>
                    </a:ext>
                  </a:extLst>
                </a:gridCol>
                <a:gridCol w="874059">
                  <a:extLst>
                    <a:ext uri="{9D8B030D-6E8A-4147-A177-3AD203B41FA5}">
                      <a16:colId xmlns:a16="http://schemas.microsoft.com/office/drawing/2014/main" val="20002"/>
                    </a:ext>
                  </a:extLst>
                </a:gridCol>
                <a:gridCol w="941294">
                  <a:extLst>
                    <a:ext uri="{9D8B030D-6E8A-4147-A177-3AD203B41FA5}">
                      <a16:colId xmlns:a16="http://schemas.microsoft.com/office/drawing/2014/main" val="20003"/>
                    </a:ext>
                  </a:extLst>
                </a:gridCol>
              </a:tblGrid>
              <a:tr h="497540">
                <a:tc>
                  <a:txBody>
                    <a:bodyPr/>
                    <a:lstStyle/>
                    <a:p>
                      <a:pPr algn="ctr">
                        <a:lnSpc>
                          <a:spcPct val="107000"/>
                        </a:lnSpc>
                        <a:spcAft>
                          <a:spcPts val="0"/>
                        </a:spcAft>
                      </a:pPr>
                      <a:r>
                        <a:rPr lang="es-PE" sz="1800" b="1" dirty="0">
                          <a:solidFill>
                            <a:schemeClr val="tx1"/>
                          </a:solidFill>
                          <a:effectLst/>
                        </a:rPr>
                        <a:t>Color de las bolitas</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E" sz="1800" b="1" dirty="0">
                          <a:solidFill>
                            <a:schemeClr val="tx1"/>
                          </a:solidFill>
                          <a:effectLst/>
                        </a:rPr>
                        <a:t>Negras</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E" sz="1800" b="1" dirty="0">
                          <a:solidFill>
                            <a:schemeClr val="tx1"/>
                          </a:solidFill>
                          <a:effectLst/>
                        </a:rPr>
                        <a:t>Blancas</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PE" sz="1800" b="1" dirty="0" smtClean="0">
                          <a:solidFill>
                            <a:schemeClr val="tx1"/>
                          </a:solidFill>
                          <a:effectLst/>
                        </a:rPr>
                        <a:t>Total</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29275">
                <a:tc>
                  <a:txBody>
                    <a:bodyPr/>
                    <a:lstStyle/>
                    <a:p>
                      <a:pPr algn="ctr">
                        <a:lnSpc>
                          <a:spcPct val="107000"/>
                        </a:lnSpc>
                        <a:spcAft>
                          <a:spcPts val="0"/>
                        </a:spcAft>
                      </a:pPr>
                      <a:r>
                        <a:rPr lang="es-PE" sz="1800" b="1" dirty="0">
                          <a:solidFill>
                            <a:schemeClr val="tx1"/>
                          </a:solidFill>
                          <a:effectLst/>
                        </a:rPr>
                        <a:t>Cantidad de bolitas</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400" b="1" dirty="0">
                          <a:solidFill>
                            <a:schemeClr val="tx1"/>
                          </a:solidFill>
                          <a:effectLst/>
                        </a:rPr>
                        <a:t>2</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400" b="1" dirty="0">
                          <a:solidFill>
                            <a:schemeClr val="tx1"/>
                          </a:solidFill>
                          <a:effectLst/>
                        </a:rPr>
                        <a:t>4</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400" b="1" dirty="0">
                          <a:solidFill>
                            <a:schemeClr val="tx1"/>
                          </a:solidFill>
                          <a:effectLst/>
                        </a:rPr>
                        <a:t>6</a:t>
                      </a:r>
                      <a:endParaRPr lang="es-P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4" name="Rectángulo 3"/>
          <p:cNvSpPr/>
          <p:nvPr/>
        </p:nvSpPr>
        <p:spPr>
          <a:xfrm>
            <a:off x="484096" y="2192254"/>
            <a:ext cx="11537575" cy="3785652"/>
          </a:xfrm>
          <a:prstGeom prst="rect">
            <a:avLst/>
          </a:prstGeom>
          <a:solidFill>
            <a:schemeClr val="accent6">
              <a:lumMod val="20000"/>
              <a:lumOff val="80000"/>
            </a:schemeClr>
          </a:solidFill>
        </p:spPr>
        <p:txBody>
          <a:bodyPr wrap="square">
            <a:spAutoFit/>
          </a:bodyPr>
          <a:lstStyle/>
          <a:p>
            <a:r>
              <a:rPr lang="es-PE" sz="2000" dirty="0">
                <a:solidFill>
                  <a:srgbClr val="000000"/>
                </a:solidFill>
                <a:latin typeface="StagSans-Medium"/>
              </a:rPr>
              <a:t>• </a:t>
            </a:r>
            <a:r>
              <a:rPr lang="es-PE" sz="2000" b="1" dirty="0" smtClean="0">
                <a:solidFill>
                  <a:srgbClr val="000000"/>
                </a:solidFill>
                <a:latin typeface="StagSans-Medium"/>
              </a:rPr>
              <a:t>Plantea </a:t>
            </a:r>
            <a:r>
              <a:rPr lang="es-PE" sz="2000" b="1" dirty="0">
                <a:solidFill>
                  <a:srgbClr val="000000"/>
                </a:solidFill>
                <a:latin typeface="StagSans-Medium"/>
              </a:rPr>
              <a:t>una estrategia.</a:t>
            </a:r>
          </a:p>
          <a:p>
            <a:pPr marL="174625" indent="-174625"/>
            <a:r>
              <a:rPr lang="es-PE" sz="2000" dirty="0" smtClean="0">
                <a:solidFill>
                  <a:srgbClr val="000000"/>
                </a:solidFill>
                <a:latin typeface="StagSans-Book"/>
              </a:rPr>
              <a:t>   Analiza </a:t>
            </a:r>
            <a:r>
              <a:rPr lang="es-PE" sz="2000" dirty="0">
                <a:solidFill>
                  <a:srgbClr val="000000"/>
                </a:solidFill>
                <a:latin typeface="StagSans-Book"/>
              </a:rPr>
              <a:t>los resultados que podría obtener al sacar una bolita del recipiente sin mirar.</a:t>
            </a:r>
          </a:p>
          <a:p>
            <a:r>
              <a:rPr lang="es-PE" sz="2000" dirty="0">
                <a:solidFill>
                  <a:srgbClr val="000000"/>
                </a:solidFill>
                <a:latin typeface="StagSans-Book"/>
              </a:rPr>
              <a:t>- Es </a:t>
            </a:r>
            <a:r>
              <a:rPr lang="es-PE" sz="2000" b="1" dirty="0">
                <a:solidFill>
                  <a:srgbClr val="000000"/>
                </a:solidFill>
                <a:latin typeface="StagSans-Bold"/>
              </a:rPr>
              <a:t>posible </a:t>
            </a:r>
            <a:r>
              <a:rPr lang="es-PE" sz="2000" dirty="0">
                <a:solidFill>
                  <a:srgbClr val="000000"/>
                </a:solidFill>
                <a:latin typeface="StagSans-Book"/>
              </a:rPr>
              <a:t>que salga una bolita negra o que salga una bolita blanca.</a:t>
            </a:r>
          </a:p>
          <a:p>
            <a:pPr marL="174625" indent="-174625"/>
            <a:r>
              <a:rPr lang="es-PE" sz="2000" dirty="0">
                <a:solidFill>
                  <a:srgbClr val="000000"/>
                </a:solidFill>
                <a:latin typeface="StagSans-Book"/>
              </a:rPr>
              <a:t>- No es </a:t>
            </a:r>
            <a:r>
              <a:rPr lang="es-PE" sz="2000" b="1" dirty="0">
                <a:solidFill>
                  <a:srgbClr val="000000"/>
                </a:solidFill>
                <a:latin typeface="StagSans-Bold"/>
              </a:rPr>
              <a:t>seguro </a:t>
            </a:r>
            <a:r>
              <a:rPr lang="es-PE" sz="2000" dirty="0">
                <a:solidFill>
                  <a:srgbClr val="000000"/>
                </a:solidFill>
                <a:latin typeface="StagSans-Book"/>
              </a:rPr>
              <a:t>que salga una bolita negra ni que salga una bolita blanca, porque </a:t>
            </a:r>
            <a:r>
              <a:rPr lang="es-PE" sz="2000" dirty="0" smtClean="0">
                <a:solidFill>
                  <a:srgbClr val="000000"/>
                </a:solidFill>
                <a:latin typeface="StagSans-Book"/>
              </a:rPr>
              <a:t>hay bolitas </a:t>
            </a:r>
            <a:r>
              <a:rPr lang="es-PE" sz="2000" dirty="0">
                <a:solidFill>
                  <a:srgbClr val="000000"/>
                </a:solidFill>
                <a:latin typeface="StagSans-Book"/>
              </a:rPr>
              <a:t>de los dos colores. Cualquiera podría salir.</a:t>
            </a:r>
          </a:p>
          <a:p>
            <a:r>
              <a:rPr lang="es-PE" sz="2000" dirty="0">
                <a:solidFill>
                  <a:srgbClr val="000000"/>
                </a:solidFill>
                <a:latin typeface="StagSans-Book"/>
              </a:rPr>
              <a:t>- Es </a:t>
            </a:r>
            <a:r>
              <a:rPr lang="es-PE" sz="2000" b="1" dirty="0">
                <a:solidFill>
                  <a:srgbClr val="000000"/>
                </a:solidFill>
                <a:latin typeface="StagSans-Bold"/>
              </a:rPr>
              <a:t>imposible </a:t>
            </a:r>
            <a:r>
              <a:rPr lang="es-PE" sz="2000" dirty="0">
                <a:solidFill>
                  <a:srgbClr val="000000"/>
                </a:solidFill>
                <a:latin typeface="StagSans-Book"/>
              </a:rPr>
              <a:t>que salga una bolita de un color diferente a blanco o negro.</a:t>
            </a:r>
          </a:p>
          <a:p>
            <a:r>
              <a:rPr lang="es-PE" sz="2000" dirty="0">
                <a:solidFill>
                  <a:srgbClr val="000000"/>
                </a:solidFill>
                <a:latin typeface="StagSans-Medium"/>
              </a:rPr>
              <a:t>• </a:t>
            </a:r>
            <a:r>
              <a:rPr lang="es-PE" sz="2000" b="1" dirty="0">
                <a:solidFill>
                  <a:srgbClr val="000000"/>
                </a:solidFill>
                <a:latin typeface="StagSans-Medium"/>
              </a:rPr>
              <a:t>Ejecuta la estrategia.</a:t>
            </a:r>
          </a:p>
          <a:p>
            <a:pPr marL="174625" indent="-174625"/>
            <a:r>
              <a:rPr lang="es-PE" sz="2000" dirty="0" smtClean="0">
                <a:solidFill>
                  <a:srgbClr val="000000"/>
                </a:solidFill>
                <a:latin typeface="StagSans-Book"/>
              </a:rPr>
              <a:t>  Se </a:t>
            </a:r>
            <a:r>
              <a:rPr lang="es-PE" sz="2000" dirty="0">
                <a:solidFill>
                  <a:srgbClr val="000000"/>
                </a:solidFill>
                <a:latin typeface="StagSans-Book"/>
              </a:rPr>
              <a:t>verifica que la única respuesta coherente con el análisis anterior es la alternativa b.</a:t>
            </a:r>
          </a:p>
          <a:p>
            <a:pPr marL="174625" indent="-174625"/>
            <a:r>
              <a:rPr lang="es-PE" sz="2000" dirty="0" smtClean="0">
                <a:solidFill>
                  <a:srgbClr val="000000"/>
                </a:solidFill>
                <a:latin typeface="StagSans-Book"/>
              </a:rPr>
              <a:t>  Es </a:t>
            </a:r>
            <a:r>
              <a:rPr lang="es-PE" sz="2000" dirty="0">
                <a:solidFill>
                  <a:srgbClr val="000000"/>
                </a:solidFill>
                <a:latin typeface="StagSans-Book"/>
              </a:rPr>
              <a:t>posible que esa bolita sea negra.</a:t>
            </a:r>
          </a:p>
          <a:p>
            <a:r>
              <a:rPr lang="es-PE" sz="2000" b="1" dirty="0">
                <a:solidFill>
                  <a:srgbClr val="0088A9"/>
                </a:solidFill>
                <a:latin typeface="StagSans-Book"/>
              </a:rPr>
              <a:t>Evalúa</a:t>
            </a:r>
          </a:p>
          <a:p>
            <a:r>
              <a:rPr lang="es-PE" sz="2000" dirty="0">
                <a:solidFill>
                  <a:srgbClr val="000000"/>
                </a:solidFill>
                <a:latin typeface="StagSans-Medium"/>
              </a:rPr>
              <a:t>• </a:t>
            </a:r>
            <a:r>
              <a:rPr lang="es-PE" sz="2000" b="1" dirty="0">
                <a:solidFill>
                  <a:srgbClr val="000000"/>
                </a:solidFill>
                <a:latin typeface="StagSans-Medium"/>
              </a:rPr>
              <a:t>Verifica su solución.</a:t>
            </a:r>
          </a:p>
          <a:p>
            <a:r>
              <a:rPr lang="es-PE" sz="2000" dirty="0">
                <a:solidFill>
                  <a:srgbClr val="000000"/>
                </a:solidFill>
                <a:latin typeface="StagSans-Book"/>
              </a:rPr>
              <a:t>Comprueba su respuesta con los datos que identificó y reflexiona sobre su análisis.</a:t>
            </a:r>
            <a:endParaRPr lang="es-PE" sz="20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7726" y="322293"/>
            <a:ext cx="1267262" cy="1905005"/>
          </a:xfrm>
          <a:prstGeom prst="rect">
            <a:avLst/>
          </a:prstGeom>
        </p:spPr>
      </p:pic>
    </p:spTree>
    <p:extLst>
      <p:ext uri="{BB962C8B-B14F-4D97-AF65-F5344CB8AC3E}">
        <p14:creationId xmlns:p14="http://schemas.microsoft.com/office/powerpoint/2010/main" val="27257763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1257" y="439387"/>
            <a:ext cx="5058654" cy="5260769"/>
          </a:xfrm>
          <a:prstGeom prst="rect">
            <a:avLst/>
          </a:prstGeom>
          <a:ln>
            <a:solidFill>
              <a:srgbClr val="990099"/>
            </a:solidFill>
          </a:ln>
        </p:spPr>
      </p:pic>
      <p:graphicFrame>
        <p:nvGraphicFramePr>
          <p:cNvPr id="4" name="Tabla 3"/>
          <p:cNvGraphicFramePr>
            <a:graphicFrameLocks noGrp="1"/>
          </p:cNvGraphicFramePr>
          <p:nvPr>
            <p:extLst>
              <p:ext uri="{D42A27DB-BD31-4B8C-83A1-F6EECF244321}">
                <p14:modId xmlns:p14="http://schemas.microsoft.com/office/powerpoint/2010/main" val="740068659"/>
              </p:ext>
            </p:extLst>
          </p:nvPr>
        </p:nvGraphicFramePr>
        <p:xfrm>
          <a:off x="5414914" y="463137"/>
          <a:ext cx="6634336" cy="5251069"/>
        </p:xfrm>
        <a:graphic>
          <a:graphicData uri="http://schemas.openxmlformats.org/drawingml/2006/table">
            <a:tbl>
              <a:tblPr firstRow="1" firstCol="1" bandRow="1"/>
              <a:tblGrid>
                <a:gridCol w="2133589">
                  <a:extLst>
                    <a:ext uri="{9D8B030D-6E8A-4147-A177-3AD203B41FA5}">
                      <a16:colId xmlns:a16="http://schemas.microsoft.com/office/drawing/2014/main" val="20000"/>
                    </a:ext>
                  </a:extLst>
                </a:gridCol>
                <a:gridCol w="2288781">
                  <a:extLst>
                    <a:ext uri="{9D8B030D-6E8A-4147-A177-3AD203B41FA5}">
                      <a16:colId xmlns:a16="http://schemas.microsoft.com/office/drawing/2014/main" val="20001"/>
                    </a:ext>
                  </a:extLst>
                </a:gridCol>
                <a:gridCol w="2211966">
                  <a:extLst>
                    <a:ext uri="{9D8B030D-6E8A-4147-A177-3AD203B41FA5}">
                      <a16:colId xmlns:a16="http://schemas.microsoft.com/office/drawing/2014/main" val="20002"/>
                    </a:ext>
                  </a:extLst>
                </a:gridCol>
              </a:tblGrid>
              <a:tr h="470324">
                <a:tc>
                  <a:txBody>
                    <a:bodyPr/>
                    <a:lstStyle/>
                    <a:p>
                      <a:pPr algn="ctr">
                        <a:lnSpc>
                          <a:spcPct val="107000"/>
                        </a:lnSpc>
                        <a:spcAft>
                          <a:spcPts val="0"/>
                        </a:spcAft>
                      </a:pPr>
                      <a:r>
                        <a:rPr lang="es-ES" sz="1700" b="1" dirty="0">
                          <a:effectLst/>
                          <a:latin typeface="Calibri" panose="020F0502020204030204" pitchFamily="34" charset="0"/>
                          <a:ea typeface="Calibri" panose="020F0502020204030204" pitchFamily="34" charset="0"/>
                          <a:cs typeface="Times New Roman" panose="02020603050405020304" pitchFamily="18" charset="0"/>
                        </a:rPr>
                        <a:t>Respuestas inadecuadas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Preguntas para orientar</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la retroalimentación</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a:txBody>
                    <a:bodyPr/>
                    <a:lstStyle/>
                    <a:p>
                      <a:pPr algn="ctr">
                        <a:lnSpc>
                          <a:spcPct val="107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Sugerencias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700" b="1" dirty="0">
                          <a:effectLst/>
                          <a:latin typeface="Calibri" panose="020F0502020204030204" pitchFamily="34" charset="0"/>
                          <a:ea typeface="Calibri" panose="020F0502020204030204" pitchFamily="34" charset="0"/>
                          <a:cs typeface="Times New Roman" panose="02020603050405020304" pitchFamily="18" charset="0"/>
                        </a:rPr>
                        <a:t>pedagógicas</a:t>
                      </a:r>
                      <a:endParaRPr lang="es-P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0000"/>
                  </a:ext>
                </a:extLst>
              </a:tr>
              <a:tr h="2308502">
                <a:tc>
                  <a:txBody>
                    <a:bodyPr/>
                    <a:lstStyle/>
                    <a:p>
                      <a:pPr algn="just">
                        <a:lnSpc>
                          <a:spcPct val="107000"/>
                        </a:lnSpc>
                        <a:spcAft>
                          <a:spcPts val="0"/>
                        </a:spcAft>
                      </a:pPr>
                      <a:r>
                        <a:rPr lang="es-PE" sz="1600" dirty="0">
                          <a:effectLst/>
                          <a:latin typeface="StagSans-Book"/>
                          <a:ea typeface="Calibri" panose="020F0502020204030204" pitchFamily="34" charset="0"/>
                          <a:cs typeface="StagSans-Book"/>
                        </a:rPr>
                        <a:t>Si responde</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600" b="1" dirty="0">
                          <a:effectLst/>
                          <a:latin typeface="StagSans-Bold"/>
                          <a:ea typeface="Calibri" panose="020F0502020204030204" pitchFamily="34" charset="0"/>
                          <a:cs typeface="StagSans-Bold"/>
                        </a:rPr>
                        <a:t>a) Es seguro que esa bolita sea blanca</a:t>
                      </a:r>
                      <a:r>
                        <a:rPr lang="es-PE" sz="1600" dirty="0">
                          <a:effectLst/>
                          <a:latin typeface="StagSans-Book"/>
                          <a:ea typeface="Calibri" panose="020F0502020204030204" pitchFamily="34" charset="0"/>
                          <a:cs typeface="StagSans-Book"/>
                        </a:rPr>
                        <a:t>, el estudiante identificó que la cantidad de bolitas blancas es mayor que la de negras y asumió que, por eso, siempre va a salir una bolita blanca.</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07000"/>
                        </a:lnSpc>
                        <a:spcAft>
                          <a:spcPts val="0"/>
                        </a:spcAft>
                      </a:pPr>
                      <a:r>
                        <a:rPr lang="es-PE" sz="1600" b="1" dirty="0">
                          <a:solidFill>
                            <a:srgbClr val="FF0000"/>
                          </a:solidFill>
                          <a:effectLst/>
                          <a:latin typeface="StagSans-Semibold"/>
                          <a:ea typeface="Calibri" panose="020F0502020204030204" pitchFamily="34" charset="0"/>
                          <a:cs typeface="StagSans-Semibold"/>
                        </a:rPr>
                        <a:t>¿De qué color son las bolitas que hay en el recipiente? ¿Juliana va a mirar en el momento de extraer la bolita del recipiente? Entonces, ¿de qué color puede ser la bolita que saque Juliana?</a:t>
                      </a:r>
                      <a:endParaRPr lang="es-PE"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600" dirty="0">
                          <a:effectLst/>
                          <a:latin typeface="StagSans-Book"/>
                          <a:ea typeface="Calibri" panose="020F0502020204030204" pitchFamily="34" charset="0"/>
                          <a:cs typeface="StagSans-Book"/>
                        </a:rPr>
                        <a:t>Se verifica con el estudiante que hay dos posibles resultados al extraer una bolita sin mirar, sin importar que haya mayor cantidad de algún color.</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07000"/>
                        </a:lnSpc>
                        <a:spcAft>
                          <a:spcPts val="0"/>
                        </a:spcAft>
                      </a:pPr>
                      <a:r>
                        <a:rPr lang="es-PE" sz="1600" dirty="0">
                          <a:effectLst/>
                          <a:latin typeface="StagSans-Semibold"/>
                          <a:ea typeface="Calibri" panose="020F0502020204030204" pitchFamily="34" charset="0"/>
                          <a:cs typeface="StagSans-Semibold"/>
                        </a:rPr>
                        <a:t>• </a:t>
                      </a:r>
                      <a:r>
                        <a:rPr lang="es-PE" sz="1600" dirty="0">
                          <a:effectLst/>
                          <a:latin typeface="StagSans-Book"/>
                          <a:ea typeface="Calibri" panose="020F0502020204030204" pitchFamily="34" charset="0"/>
                          <a:cs typeface="StagSans-Book"/>
                        </a:rPr>
                        <a:t>Utilice material concreto (como botones o fichas de colores) para proponer situaciones en las que sus estudiantes puedan analizar si un suceso es seguro, posible o imposible, y lo evidencien a partir de su experiencia.</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600" dirty="0">
                          <a:effectLst/>
                          <a:latin typeface="StagSans-Semibold"/>
                          <a:ea typeface="Calibri" panose="020F0502020204030204" pitchFamily="34" charset="0"/>
                          <a:cs typeface="StagSans-Semibold"/>
                        </a:rPr>
                        <a:t>• </a:t>
                      </a:r>
                      <a:r>
                        <a:rPr lang="es-PE" sz="1600" dirty="0">
                          <a:effectLst/>
                          <a:latin typeface="StagSans-Book"/>
                          <a:ea typeface="Calibri" panose="020F0502020204030204" pitchFamily="34" charset="0"/>
                          <a:cs typeface="StagSans-Book"/>
                        </a:rPr>
                        <a:t>Pida a sus estudiantes que propongan ejemplos, realicen conjeturas y las validen a partir de la experiencia concreta.</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5280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7504" y="304519"/>
            <a:ext cx="5311198" cy="5585642"/>
          </a:xfrm>
          <a:prstGeom prst="rect">
            <a:avLst/>
          </a:prstGeom>
          <a:ln>
            <a:solidFill>
              <a:srgbClr val="990099"/>
            </a:solidFill>
          </a:ln>
        </p:spPr>
      </p:pic>
      <p:graphicFrame>
        <p:nvGraphicFramePr>
          <p:cNvPr id="3" name="Tabla 2"/>
          <p:cNvGraphicFramePr>
            <a:graphicFrameLocks noGrp="1"/>
          </p:cNvGraphicFramePr>
          <p:nvPr>
            <p:extLst>
              <p:ext uri="{D42A27DB-BD31-4B8C-83A1-F6EECF244321}">
                <p14:modId xmlns:p14="http://schemas.microsoft.com/office/powerpoint/2010/main" val="1324171291"/>
              </p:ext>
            </p:extLst>
          </p:nvPr>
        </p:nvGraphicFramePr>
        <p:xfrm>
          <a:off x="5642513" y="304519"/>
          <a:ext cx="6266988" cy="5544058"/>
        </p:xfrm>
        <a:graphic>
          <a:graphicData uri="http://schemas.openxmlformats.org/drawingml/2006/table">
            <a:tbl>
              <a:tblPr firstRow="1" firstCol="1" bandRow="1"/>
              <a:tblGrid>
                <a:gridCol w="1983981">
                  <a:extLst>
                    <a:ext uri="{9D8B030D-6E8A-4147-A177-3AD203B41FA5}">
                      <a16:colId xmlns:a16="http://schemas.microsoft.com/office/drawing/2014/main" val="20000"/>
                    </a:ext>
                  </a:extLst>
                </a:gridCol>
                <a:gridCol w="2193519">
                  <a:extLst>
                    <a:ext uri="{9D8B030D-6E8A-4147-A177-3AD203B41FA5}">
                      <a16:colId xmlns:a16="http://schemas.microsoft.com/office/drawing/2014/main" val="20001"/>
                    </a:ext>
                  </a:extLst>
                </a:gridCol>
                <a:gridCol w="2089488">
                  <a:extLst>
                    <a:ext uri="{9D8B030D-6E8A-4147-A177-3AD203B41FA5}">
                      <a16:colId xmlns:a16="http://schemas.microsoft.com/office/drawing/2014/main" val="20002"/>
                    </a:ext>
                  </a:extLst>
                </a:gridCol>
              </a:tblGrid>
              <a:tr h="372502">
                <a:tc>
                  <a:txBody>
                    <a:bodyPr/>
                    <a:lstStyle/>
                    <a:p>
                      <a:pPr algn="ctr">
                        <a:lnSpc>
                          <a:spcPct val="107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rPr>
                        <a:t>Respuestas inadecuadas</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s-PE" sz="1600" b="1" dirty="0">
                          <a:effectLst/>
                          <a:latin typeface="Calibri" panose="020F0502020204030204" pitchFamily="34" charset="0"/>
                          <a:ea typeface="Calibri" panose="020F0502020204030204" pitchFamily="34" charset="0"/>
                          <a:cs typeface="Times New Roman" panose="02020603050405020304" pitchFamily="18" charset="0"/>
                        </a:rPr>
                        <a:t>Preguntas para orientar</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600" b="1" dirty="0">
                          <a:effectLst/>
                          <a:latin typeface="Calibri" panose="020F0502020204030204" pitchFamily="34" charset="0"/>
                          <a:ea typeface="Calibri" panose="020F0502020204030204" pitchFamily="34" charset="0"/>
                          <a:cs typeface="Times New Roman" panose="02020603050405020304" pitchFamily="18" charset="0"/>
                        </a:rPr>
                        <a:t>la retroalimentación</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es-PE" sz="1600" b="1" dirty="0">
                          <a:effectLst/>
                          <a:latin typeface="Calibri" panose="020F0502020204030204" pitchFamily="34" charset="0"/>
                          <a:ea typeface="Calibri" panose="020F0502020204030204" pitchFamily="34" charset="0"/>
                          <a:cs typeface="Times New Roman" panose="02020603050405020304" pitchFamily="18" charset="0"/>
                        </a:rPr>
                        <a:t>Sugerencias</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s-PE" sz="1600" b="1" dirty="0">
                          <a:effectLst/>
                          <a:latin typeface="Calibri" panose="020F0502020204030204" pitchFamily="34" charset="0"/>
                          <a:ea typeface="Calibri" panose="020F0502020204030204" pitchFamily="34" charset="0"/>
                          <a:cs typeface="Times New Roman" panose="02020603050405020304" pitchFamily="18" charset="0"/>
                        </a:rPr>
                        <a:t>pedagógicas</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00"/>
                  </a:ext>
                </a:extLst>
              </a:tr>
              <a:tr h="2133086">
                <a:tc>
                  <a:txBody>
                    <a:bodyPr/>
                    <a:lstStyle/>
                    <a:p>
                      <a:pPr algn="just">
                        <a:lnSpc>
                          <a:spcPct val="107000"/>
                        </a:lnSpc>
                        <a:spcAft>
                          <a:spcPts val="0"/>
                        </a:spcAft>
                      </a:pPr>
                      <a:r>
                        <a:rPr lang="es-PE" sz="1400" dirty="0">
                          <a:effectLst/>
                          <a:latin typeface="StagSans-Book"/>
                          <a:ea typeface="Calibri" panose="020F0502020204030204" pitchFamily="34" charset="0"/>
                          <a:cs typeface="StagSans-Book"/>
                        </a:rPr>
                        <a:t>Si responde </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00" b="1" dirty="0">
                          <a:effectLst/>
                          <a:latin typeface="StagSans-Bold"/>
                          <a:ea typeface="Calibri" panose="020F0502020204030204" pitchFamily="34" charset="0"/>
                          <a:cs typeface="StagSans-Bold"/>
                        </a:rPr>
                        <a:t>c) Es imposible que esa bolita sea negra</a:t>
                      </a:r>
                      <a:r>
                        <a:rPr lang="es-PE" sz="1400" dirty="0">
                          <a:effectLst/>
                          <a:latin typeface="StagSans-Book"/>
                          <a:ea typeface="Calibri" panose="020F0502020204030204" pitchFamily="34" charset="0"/>
                          <a:cs typeface="StagSans-Book"/>
                        </a:rPr>
                        <a:t>, el estudiante identificó que la cantidad de bolitas negras es menor que la cantidad de bolitas blancas y asume que, por eso, no va a salir una bolita negra.</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s-PE" sz="1400" b="1">
                          <a:solidFill>
                            <a:srgbClr val="FF0000"/>
                          </a:solidFill>
                          <a:effectLst/>
                          <a:latin typeface="StagSans-Semibold"/>
                          <a:ea typeface="Calibri" panose="020F0502020204030204" pitchFamily="34" charset="0"/>
                          <a:cs typeface="StagSans-Semibold"/>
                        </a:rPr>
                        <a:t>¿Qué significa que un suceso sea imposible? ¿De qué color son las bolitas en el recipiente? Si saco una bolita, ¿puede ser negra? ¿Puede ser blanca? ¿Y amarilla?</a:t>
                      </a:r>
                      <a:r>
                        <a:rPr lang="es-PE" sz="1400">
                          <a:solidFill>
                            <a:srgbClr val="FF0000"/>
                          </a:solidFill>
                          <a:effectLst/>
                          <a:latin typeface="StagSans-Semibold"/>
                          <a:ea typeface="Calibri" panose="020F0502020204030204" pitchFamily="34" charset="0"/>
                          <a:cs typeface="StagSans-Semibold"/>
                        </a:rPr>
                        <a:t> </a:t>
                      </a:r>
                      <a:r>
                        <a:rPr lang="es-PE" sz="1400">
                          <a:effectLst/>
                          <a:latin typeface="StagSans-Book"/>
                          <a:ea typeface="Calibri" panose="020F0502020204030204" pitchFamily="34" charset="0"/>
                          <a:cs typeface="StagSans-Book"/>
                        </a:rPr>
                        <a:t>Se orienta al estudiante para relacionar lo “imposible” con “ninguna posibilidad de que esto suceda”.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00">
                          <a:effectLst/>
                          <a:latin typeface="StagSans-Book"/>
                          <a:ea typeface="Calibri" panose="020F0502020204030204" pitchFamily="34" charset="0"/>
                          <a:cs typeface="StagSans-Book"/>
                        </a:rPr>
                        <a:t>Por ejemplo, si todas las bolitas de la bandeja fueran rojas, es imposible que salga una bolita negra.</a:t>
                      </a:r>
                      <a:endParaRPr lang="es-P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just">
                        <a:lnSpc>
                          <a:spcPct val="107000"/>
                        </a:lnSpc>
                        <a:spcAft>
                          <a:spcPts val="0"/>
                        </a:spcAft>
                      </a:pPr>
                      <a:r>
                        <a:rPr lang="es-PE" sz="1400" dirty="0">
                          <a:effectLst/>
                          <a:latin typeface="StagSans-Semibold"/>
                          <a:ea typeface="Calibri" panose="020F0502020204030204" pitchFamily="34" charset="0"/>
                          <a:cs typeface="StagSans-Semibold"/>
                        </a:rPr>
                        <a:t>• </a:t>
                      </a:r>
                      <a:r>
                        <a:rPr lang="es-PE" sz="1400" dirty="0">
                          <a:effectLst/>
                          <a:latin typeface="StagSans-Book"/>
                          <a:ea typeface="Calibri" panose="020F0502020204030204" pitchFamily="34" charset="0"/>
                          <a:cs typeface="StagSans-Book"/>
                        </a:rPr>
                        <a:t>Proponga tareas que permitan que sus estudiantes identifiquen situaciones en las que un evento sea imposible. Por ejemplo, coloque en una bandeja fichas de diferente forma y del mismo color, y luego pida a sus estudiantes que identifiquen situaciones que sean imposibles de ocurrir.</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00" dirty="0">
                          <a:effectLst/>
                          <a:latin typeface="StagSans-Semibold"/>
                          <a:ea typeface="Calibri" panose="020F0502020204030204" pitchFamily="34" charset="0"/>
                          <a:cs typeface="StagSans-Semibold"/>
                        </a:rPr>
                        <a:t>• </a:t>
                      </a:r>
                      <a:r>
                        <a:rPr lang="es-PE" sz="1400" dirty="0">
                          <a:effectLst/>
                          <a:latin typeface="StagSans-Book"/>
                          <a:ea typeface="Calibri" panose="020F0502020204030204" pitchFamily="34" charset="0"/>
                          <a:cs typeface="StagSans-Book"/>
                        </a:rPr>
                        <a:t>Proponga situaciones en las que sus estudiantes verifiquen que, aunque un suceso tenga menor probabilidad de ocurrir, no significa que sea imposible.</a:t>
                      </a:r>
                      <a:endParaRPr lang="es-P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1519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0378" y="294994"/>
            <a:ext cx="4972261" cy="5607042"/>
          </a:xfrm>
          <a:prstGeom prst="rect">
            <a:avLst/>
          </a:prstGeom>
          <a:ln>
            <a:solidFill>
              <a:srgbClr val="990099"/>
            </a:solidFill>
          </a:ln>
        </p:spPr>
      </p:pic>
      <p:graphicFrame>
        <p:nvGraphicFramePr>
          <p:cNvPr id="4" name="Tabla 3"/>
          <p:cNvGraphicFramePr>
            <a:graphicFrameLocks noGrp="1"/>
          </p:cNvGraphicFramePr>
          <p:nvPr>
            <p:extLst>
              <p:ext uri="{D42A27DB-BD31-4B8C-83A1-F6EECF244321}">
                <p14:modId xmlns:p14="http://schemas.microsoft.com/office/powerpoint/2010/main" val="1784703468"/>
              </p:ext>
            </p:extLst>
          </p:nvPr>
        </p:nvGraphicFramePr>
        <p:xfrm>
          <a:off x="5177642" y="294994"/>
          <a:ext cx="6731860" cy="5571416"/>
        </p:xfrm>
        <a:graphic>
          <a:graphicData uri="http://schemas.openxmlformats.org/drawingml/2006/table">
            <a:tbl>
              <a:tblPr firstRow="1" firstCol="1" bandRow="1"/>
              <a:tblGrid>
                <a:gridCol w="2087994">
                  <a:extLst>
                    <a:ext uri="{9D8B030D-6E8A-4147-A177-3AD203B41FA5}">
                      <a16:colId xmlns:a16="http://schemas.microsoft.com/office/drawing/2014/main" val="20000"/>
                    </a:ext>
                  </a:extLst>
                </a:gridCol>
                <a:gridCol w="2399384">
                  <a:extLst>
                    <a:ext uri="{9D8B030D-6E8A-4147-A177-3AD203B41FA5}">
                      <a16:colId xmlns:a16="http://schemas.microsoft.com/office/drawing/2014/main" val="20001"/>
                    </a:ext>
                  </a:extLst>
                </a:gridCol>
                <a:gridCol w="2244482">
                  <a:extLst>
                    <a:ext uri="{9D8B030D-6E8A-4147-A177-3AD203B41FA5}">
                      <a16:colId xmlns:a16="http://schemas.microsoft.com/office/drawing/2014/main" val="20002"/>
                    </a:ext>
                  </a:extLst>
                </a:gridCol>
              </a:tblGrid>
              <a:tr h="580433">
                <a:tc>
                  <a:txBody>
                    <a:bodyPr/>
                    <a:lstStyle/>
                    <a:p>
                      <a:pPr algn="ctr">
                        <a:lnSpc>
                          <a:spcPct val="100000"/>
                        </a:lnSpc>
                        <a:spcAft>
                          <a:spcPts val="0"/>
                        </a:spcAft>
                      </a:pPr>
                      <a:r>
                        <a:rPr lang="es-ES" sz="1800" b="1" dirty="0">
                          <a:effectLst/>
                          <a:latin typeface="Calibri" panose="020F0502020204030204" pitchFamily="34" charset="0"/>
                          <a:ea typeface="Calibri" panose="020F0502020204030204" pitchFamily="34" charset="0"/>
                          <a:cs typeface="Times New Roman" panose="02020603050405020304" pitchFamily="18" charset="0"/>
                        </a:rPr>
                        <a:t>Respuestas inadecuadas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Preguntas para orientar</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la retroalimentación</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Sugerencias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s-PE" sz="1800" b="1" dirty="0">
                          <a:effectLst/>
                          <a:latin typeface="Calibri" panose="020F0502020204030204" pitchFamily="34" charset="0"/>
                          <a:ea typeface="Calibri" panose="020F0502020204030204" pitchFamily="34" charset="0"/>
                          <a:cs typeface="Times New Roman" panose="02020603050405020304" pitchFamily="18" charset="0"/>
                        </a:rPr>
                        <a:t>pedagógicas</a:t>
                      </a:r>
                      <a:endParaRPr lang="es-P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990983">
                <a:tc>
                  <a:txBody>
                    <a:bodyPr/>
                    <a:lstStyle/>
                    <a:p>
                      <a:pPr algn="just">
                        <a:lnSpc>
                          <a:spcPct val="107000"/>
                        </a:lnSpc>
                        <a:spcAft>
                          <a:spcPts val="0"/>
                        </a:spcAft>
                      </a:pPr>
                      <a:r>
                        <a:rPr lang="es-PE" sz="1450" dirty="0">
                          <a:effectLst/>
                          <a:latin typeface="StagSans-Book"/>
                          <a:ea typeface="Calibri" panose="020F0502020204030204" pitchFamily="34" charset="0"/>
                          <a:cs typeface="StagSans-Book"/>
                        </a:rPr>
                        <a:t>Si responde </a:t>
                      </a:r>
                      <a:endParaRPr lang="es-PE" sz="14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50" b="1" dirty="0">
                          <a:effectLst/>
                          <a:latin typeface="StagSans-Bold"/>
                          <a:ea typeface="Calibri" panose="020F0502020204030204" pitchFamily="34" charset="0"/>
                          <a:cs typeface="StagSans-Bold"/>
                        </a:rPr>
                        <a:t>d) Es posible que esa bolita sea roja</a:t>
                      </a:r>
                      <a:r>
                        <a:rPr lang="es-PE" sz="1450" dirty="0">
                          <a:effectLst/>
                          <a:latin typeface="StagSans-Book"/>
                          <a:ea typeface="Calibri" panose="020F0502020204030204" pitchFamily="34" charset="0"/>
                          <a:cs typeface="StagSans-Book"/>
                        </a:rPr>
                        <a:t>, el estudiante no consideró que esa posibilidad implica que haya, por lo menos, una bolita roja en el recipiente.</a:t>
                      </a:r>
                      <a:endParaRPr lang="es-PE"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07000"/>
                        </a:lnSpc>
                        <a:spcAft>
                          <a:spcPts val="0"/>
                        </a:spcAft>
                      </a:pPr>
                      <a:r>
                        <a:rPr lang="es-PE" sz="1450" b="1" dirty="0">
                          <a:solidFill>
                            <a:srgbClr val="FF0000"/>
                          </a:solidFill>
                          <a:effectLst/>
                          <a:latin typeface="StagSans-Semibold"/>
                          <a:ea typeface="Calibri" panose="020F0502020204030204" pitchFamily="34" charset="0"/>
                          <a:cs typeface="StagSans-Semibold"/>
                        </a:rPr>
                        <a:t>¿De qué color son las bolitas que hay en el recipiente? ¿Qué resultados son posibles? ¿Hay alguna bolita roja en el recipiente? ¿Sería posible coger una bolita de color rojo?</a:t>
                      </a:r>
                      <a:endParaRPr lang="es-PE" sz="14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50" dirty="0">
                          <a:effectLst/>
                          <a:latin typeface="StagSans-Book"/>
                          <a:ea typeface="Calibri" panose="020F0502020204030204" pitchFamily="34" charset="0"/>
                          <a:cs typeface="StagSans-Book"/>
                        </a:rPr>
                        <a:t>Se enfatiza que el estudiante comprenda la situación propuesta, en la cual solo es posible extraer una bolita blanca o una negra, así como el significado de que un evento es imposible cuando se refiere a un color de bolitas que no hay.</a:t>
                      </a:r>
                      <a:endParaRPr lang="es-PE"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07000"/>
                        </a:lnSpc>
                        <a:spcAft>
                          <a:spcPts val="0"/>
                        </a:spcAft>
                      </a:pPr>
                      <a:r>
                        <a:rPr lang="es-PE" sz="1450" dirty="0">
                          <a:effectLst/>
                          <a:latin typeface="StagSans-Semibold"/>
                          <a:ea typeface="Calibri" panose="020F0502020204030204" pitchFamily="34" charset="0"/>
                          <a:cs typeface="StagSans-Semibold"/>
                        </a:rPr>
                        <a:t>• </a:t>
                      </a:r>
                      <a:r>
                        <a:rPr lang="es-PE" sz="1450" dirty="0">
                          <a:effectLst/>
                          <a:latin typeface="StagSans-Book"/>
                          <a:ea typeface="Calibri" panose="020F0502020204030204" pitchFamily="34" charset="0"/>
                          <a:cs typeface="StagSans-Book"/>
                        </a:rPr>
                        <a:t>Proponga experimentos aleatorios para que sus estudiantes refuercen la idea de que basta que un elemento cumpla con la característica deseada para que dicho evento sea posible. Por ejemplo, coloque 10 fichas cuadradas y 1 triangular, y pregunte: ¿es posible sacar una ficha triangular?, ¿y una circular?</a:t>
                      </a:r>
                      <a:endParaRPr lang="es-PE" sz="14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PE" sz="1450" dirty="0">
                          <a:effectLst/>
                          <a:latin typeface="StagSans-Semibold"/>
                          <a:ea typeface="Calibri" panose="020F0502020204030204" pitchFamily="34" charset="0"/>
                          <a:cs typeface="StagSans-Semibold"/>
                        </a:rPr>
                        <a:t>• </a:t>
                      </a:r>
                      <a:r>
                        <a:rPr lang="es-PE" sz="1450" dirty="0">
                          <a:effectLst/>
                          <a:latin typeface="StagSans-Book"/>
                          <a:ea typeface="Calibri" panose="020F0502020204030204" pitchFamily="34" charset="0"/>
                          <a:cs typeface="StagSans-Book"/>
                        </a:rPr>
                        <a:t>Plantee situaciones para enfatizar a sus estudiantes lo que es posible y lo que es imposible en la situación propuesta.</a:t>
                      </a:r>
                      <a:endParaRPr lang="es-PE"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4844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08032" y="1738032"/>
            <a:ext cx="2371725" cy="2171700"/>
          </a:xfrm>
          <a:prstGeom prst="rect">
            <a:avLst/>
          </a:prstGeom>
        </p:spPr>
      </p:pic>
      <p:sp>
        <p:nvSpPr>
          <p:cNvPr id="5" name="Rectángulo 4"/>
          <p:cNvSpPr/>
          <p:nvPr/>
        </p:nvSpPr>
        <p:spPr>
          <a:xfrm>
            <a:off x="4132730" y="907676"/>
            <a:ext cx="6692152" cy="405428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3200" dirty="0">
                <a:latin typeface="StagSans-Book"/>
              </a:rPr>
              <a:t>Las </a:t>
            </a:r>
            <a:r>
              <a:rPr lang="es-ES" sz="3200" b="1" dirty="0">
                <a:latin typeface="StagSans-Book"/>
              </a:rPr>
              <a:t>conclusiones</a:t>
            </a:r>
            <a:r>
              <a:rPr lang="es-ES" sz="3200" dirty="0">
                <a:latin typeface="StagSans-Book"/>
              </a:rPr>
              <a:t> elaboradas por cada docente serán útiles </a:t>
            </a:r>
            <a:r>
              <a:rPr lang="es-ES" sz="3200" dirty="0" smtClean="0">
                <a:latin typeface="StagSans-Book"/>
              </a:rPr>
              <a:t>para </a:t>
            </a:r>
            <a:r>
              <a:rPr lang="es-ES" sz="3200" b="1" dirty="0" smtClean="0">
                <a:latin typeface="StagSans-Book"/>
              </a:rPr>
              <a:t>reajustar </a:t>
            </a:r>
            <a:r>
              <a:rPr lang="es-ES" sz="3200" b="1" dirty="0">
                <a:latin typeface="StagSans-Book"/>
              </a:rPr>
              <a:t>su planificación curricular</a:t>
            </a:r>
            <a:r>
              <a:rPr lang="es-ES" sz="3200" dirty="0">
                <a:latin typeface="StagSans-Book"/>
              </a:rPr>
              <a:t>, a fin de </a:t>
            </a:r>
            <a:r>
              <a:rPr lang="es-ES" sz="3200" b="1" dirty="0">
                <a:latin typeface="StagSans-Book"/>
              </a:rPr>
              <a:t>atender tanto </a:t>
            </a:r>
            <a:r>
              <a:rPr lang="es-ES" sz="3200" b="1" dirty="0" smtClean="0">
                <a:latin typeface="StagSans-Book"/>
              </a:rPr>
              <a:t>las </a:t>
            </a:r>
            <a:r>
              <a:rPr lang="es-PE" sz="3200" b="1" dirty="0" smtClean="0">
                <a:latin typeface="StagSans-Book"/>
              </a:rPr>
              <a:t>necesidades </a:t>
            </a:r>
            <a:r>
              <a:rPr lang="es-PE" sz="3200" b="1" dirty="0">
                <a:latin typeface="StagSans-Book"/>
              </a:rPr>
              <a:t>de aprendizaje específicas de cada estudiante </a:t>
            </a:r>
            <a:r>
              <a:rPr lang="es-PE" sz="3200" b="1" dirty="0" smtClean="0">
                <a:latin typeface="StagSans-Book"/>
              </a:rPr>
              <a:t>como aquellas </a:t>
            </a:r>
            <a:r>
              <a:rPr lang="es-PE" sz="3200" b="1" dirty="0">
                <a:latin typeface="StagSans-Book"/>
              </a:rPr>
              <a:t>comunes al grupo.</a:t>
            </a:r>
            <a:endParaRPr lang="es-PE" sz="3200" b="1" dirty="0"/>
          </a:p>
        </p:txBody>
      </p:sp>
    </p:spTree>
    <p:extLst>
      <p:ext uri="{BB962C8B-B14F-4D97-AF65-F5344CB8AC3E}">
        <p14:creationId xmlns:p14="http://schemas.microsoft.com/office/powerpoint/2010/main" val="2203248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78224" y="321043"/>
            <a:ext cx="11201400" cy="787716"/>
          </a:xfrm>
          <a:prstGeom prst="rect">
            <a:avLst/>
          </a:prstGeom>
          <a:effectLst>
            <a:glow rad="101600">
              <a:schemeClr val="accent4">
                <a:satMod val="175000"/>
                <a:alpha val="40000"/>
              </a:schemeClr>
            </a:glow>
          </a:effectLst>
          <a:scene3d>
            <a:camera prst="orthographicFront"/>
            <a:lightRig rig="threePt" dir="t"/>
          </a:scene3d>
          <a:sp3d>
            <a:bevelT w="165100" prst="coolSlant"/>
          </a:sp3d>
        </p:spPr>
        <p:style>
          <a:lnRef idx="1">
            <a:schemeClr val="accent6"/>
          </a:lnRef>
          <a:fillRef idx="3">
            <a:schemeClr val="accent6"/>
          </a:fillRef>
          <a:effectRef idx="2">
            <a:schemeClr val="accent6"/>
          </a:effectRef>
          <a:fontRef idx="minor">
            <a:schemeClr val="lt1"/>
          </a:fontRef>
        </p:style>
        <p:txBody>
          <a:bodyPr wrap="square">
            <a:spAutoFit/>
          </a:bodyPr>
          <a:lstStyle/>
          <a:p>
            <a:pPr algn="ctr">
              <a:lnSpc>
                <a:spcPct val="107000"/>
              </a:lnSpc>
              <a:spcAft>
                <a:spcPts val="800"/>
              </a:spcAft>
              <a:tabLst>
                <a:tab pos="2202815" algn="l"/>
              </a:tabLst>
            </a:pPr>
            <a:r>
              <a:rPr lang="es-ES" sz="2000" b="1" u="sng" dirty="0">
                <a:latin typeface="Calibri" panose="020F0502020204030204" pitchFamily="34" charset="0"/>
                <a:ea typeface="Calibri" panose="020F0502020204030204" pitchFamily="34" charset="0"/>
                <a:cs typeface="Times New Roman" panose="02020603050405020304" pitchFamily="18" charset="0"/>
              </a:rPr>
              <a:t>CONCLUSIÓN DESCRIPTIVA DE LA APLICACIÓN DEL KIT DE EVALUACIÓN DE MATEMÁTICA - IV CICLO</a:t>
            </a:r>
            <a:endParaRPr lang="es-P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202815" algn="l"/>
              </a:tabLst>
            </a:pPr>
            <a:r>
              <a:rPr lang="es-ES" sz="1600" b="1" dirty="0">
                <a:latin typeface="Calibri" panose="020F0502020204030204" pitchFamily="34" charset="0"/>
                <a:ea typeface="Calibri" panose="020F0502020204030204" pitchFamily="34" charset="0"/>
                <a:cs typeface="Times New Roman" panose="02020603050405020304" pitchFamily="18" charset="0"/>
              </a:rPr>
              <a:t>CONSOLIDADO POR ESTUDIANTE:</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3990966"/>
              </p:ext>
            </p:extLst>
          </p:nvPr>
        </p:nvGraphicFramePr>
        <p:xfrm>
          <a:off x="470647" y="1314638"/>
          <a:ext cx="11201399" cy="4565653"/>
        </p:xfrm>
        <a:graphic>
          <a:graphicData uri="http://schemas.openxmlformats.org/drawingml/2006/table">
            <a:tbl>
              <a:tblPr firstRow="1" firstCol="1" bandRow="1"/>
              <a:tblGrid>
                <a:gridCol w="564776">
                  <a:extLst>
                    <a:ext uri="{9D8B030D-6E8A-4147-A177-3AD203B41FA5}">
                      <a16:colId xmlns:a16="http://schemas.microsoft.com/office/drawing/2014/main" val="20000"/>
                    </a:ext>
                  </a:extLst>
                </a:gridCol>
                <a:gridCol w="1963271">
                  <a:extLst>
                    <a:ext uri="{9D8B030D-6E8A-4147-A177-3AD203B41FA5}">
                      <a16:colId xmlns:a16="http://schemas.microsoft.com/office/drawing/2014/main" val="20001"/>
                    </a:ext>
                  </a:extLst>
                </a:gridCol>
                <a:gridCol w="3255816">
                  <a:extLst>
                    <a:ext uri="{9D8B030D-6E8A-4147-A177-3AD203B41FA5}">
                      <a16:colId xmlns:a16="http://schemas.microsoft.com/office/drawing/2014/main" val="20002"/>
                    </a:ext>
                  </a:extLst>
                </a:gridCol>
                <a:gridCol w="1648336">
                  <a:extLst>
                    <a:ext uri="{9D8B030D-6E8A-4147-A177-3AD203B41FA5}">
                      <a16:colId xmlns:a16="http://schemas.microsoft.com/office/drawing/2014/main" val="20003"/>
                    </a:ext>
                  </a:extLst>
                </a:gridCol>
                <a:gridCol w="1884600">
                  <a:extLst>
                    <a:ext uri="{9D8B030D-6E8A-4147-A177-3AD203B41FA5}">
                      <a16:colId xmlns:a16="http://schemas.microsoft.com/office/drawing/2014/main" val="20004"/>
                    </a:ext>
                  </a:extLst>
                </a:gridCol>
                <a:gridCol w="1884600">
                  <a:extLst>
                    <a:ext uri="{9D8B030D-6E8A-4147-A177-3AD203B41FA5}">
                      <a16:colId xmlns:a16="http://schemas.microsoft.com/office/drawing/2014/main" val="20005"/>
                    </a:ext>
                  </a:extLst>
                </a:gridCol>
              </a:tblGrid>
              <a:tr h="194691">
                <a:tc rowSpan="2">
                  <a:txBody>
                    <a:bodyPr/>
                    <a:lstStyle/>
                    <a:p>
                      <a:pPr algn="ctr">
                        <a:lnSpc>
                          <a:spcPct val="107000"/>
                        </a:lnSpc>
                        <a:spcAft>
                          <a:spcPts val="0"/>
                        </a:spcAft>
                        <a:tabLst>
                          <a:tab pos="2202815" algn="l"/>
                        </a:tabLst>
                      </a:pPr>
                      <a:r>
                        <a:rPr lang="es-ES" sz="1400" b="1" dirty="0">
                          <a:effectLst/>
                          <a:latin typeface="Arial Narrow" panose="020B0606020202030204" pitchFamily="34" charset="0"/>
                          <a:ea typeface="Calibri" panose="020F0502020204030204" pitchFamily="34" charset="0"/>
                          <a:cs typeface="Times New Roman" panose="02020603050405020304" pitchFamily="18" charset="0"/>
                        </a:rPr>
                        <a:t>N°</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rowSpan="2">
                  <a:txBody>
                    <a:bodyPr/>
                    <a:lstStyle/>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Apellidos y Nombres del estudiante</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4">
                  <a:txBody>
                    <a:bodyPr/>
                    <a:lstStyle/>
                    <a:p>
                      <a:pPr algn="ctr">
                        <a:lnSpc>
                          <a:spcPct val="107000"/>
                        </a:lnSpc>
                        <a:spcAft>
                          <a:spcPts val="0"/>
                        </a:spcAft>
                        <a:tabLst>
                          <a:tab pos="2202815" algn="l"/>
                        </a:tabLst>
                      </a:pPr>
                      <a:r>
                        <a:rPr lang="es-ES" sz="1400" b="1" dirty="0" smtClean="0">
                          <a:effectLst/>
                          <a:latin typeface="Arial Narrow" panose="020B0606020202030204" pitchFamily="34" charset="0"/>
                          <a:ea typeface="Calibri" panose="020F0502020204030204" pitchFamily="34" charset="0"/>
                          <a:cs typeface="Times New Roman" panose="02020603050405020304" pitchFamily="18" charset="0"/>
                        </a:rPr>
                        <a:t>Descripción </a:t>
                      </a:r>
                      <a:r>
                        <a:rPr lang="es-ES" sz="1400" b="1" dirty="0">
                          <a:effectLst/>
                          <a:latin typeface="Arial Narrow" panose="020B0606020202030204" pitchFamily="34" charset="0"/>
                          <a:ea typeface="Calibri" panose="020F0502020204030204" pitchFamily="34" charset="0"/>
                          <a:cs typeface="Times New Roman" panose="02020603050405020304" pitchFamily="18" charset="0"/>
                        </a:rPr>
                        <a:t>del resultado de la prueba de kit por Competencias</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494283">
                <a:tc vMerge="1">
                  <a:txBody>
                    <a:bodyPr/>
                    <a:lstStyle/>
                    <a:p>
                      <a:endParaRPr lang="es-PE"/>
                    </a:p>
                  </a:txBody>
                  <a:tcPr/>
                </a:tc>
                <a:tc vMerge="1">
                  <a:txBody>
                    <a:bodyPr/>
                    <a:lstStyle/>
                    <a:p>
                      <a:endParaRPr lang="es-PE"/>
                    </a:p>
                  </a:txBody>
                  <a:tcPr/>
                </a:tc>
                <a:tc>
                  <a:txBody>
                    <a:bodyPr/>
                    <a:lstStyle/>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Resuelve problemas de cantidad</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Resuelve problema de regularidad equivalencia y cambio</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Resuelve problemas de forma</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movimiento y localización</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Resuelve problemas  de gestión datos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e incertidumbre</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1"/>
                  </a:ext>
                </a:extLst>
              </a:tr>
              <a:tr h="263016">
                <a:tc>
                  <a:txBody>
                    <a:bodyPr/>
                    <a:lstStyle/>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2202815" algn="l"/>
                        </a:tabLst>
                      </a:pPr>
                      <a:r>
                        <a:rPr lang="es-ES" sz="1400" b="1">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Logros:..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Dificultades/necesidad de aprendizaje: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Recomendaciones: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907">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02</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2202815" algn="l"/>
                        </a:tabLst>
                      </a:pPr>
                      <a:r>
                        <a:rPr lang="es-PE" sz="1400">
                          <a:effectLst/>
                          <a:latin typeface="Arial Narrow" panose="020B0606020202030204" pitchFamily="34" charset="0"/>
                          <a:ea typeface="Calibri" panose="020F0502020204030204" pitchFamily="34" charset="0"/>
                          <a:cs typeface="Times New Roman" panose="02020603050405020304" pitchFamily="18" charset="0"/>
                        </a:rPr>
                        <a:t>Resuelve problema que implica acciones de repartir, quitar una cantidad, traduciendo mediante gráficos, material concreto, comprendo acciones a realizar en dicho problema y lo ejecuta con su propia estrategia; pero, </a:t>
                      </a:r>
                      <a:r>
                        <a:rPr lang="es-PE" sz="1400" b="1">
                          <a:effectLst/>
                          <a:latin typeface="Arial Narrow" panose="020B0606020202030204" pitchFamily="34" charset="0"/>
                          <a:ea typeface="Calibri" panose="020F0502020204030204" pitchFamily="34" charset="0"/>
                          <a:cs typeface="Times New Roman" panose="02020603050405020304" pitchFamily="18" charset="0"/>
                        </a:rPr>
                        <a:t>muestra limitaciones en fundamentar las estrategias implementadas y argumentar sobre la respuesta hallada en la resolución de problema de cantidad</a:t>
                      </a:r>
                      <a:r>
                        <a:rPr lang="es-PE" sz="1400">
                          <a:effectLst/>
                          <a:latin typeface="Arial Narrow" panose="020B0606020202030204" pitchFamily="34" charset="0"/>
                          <a:ea typeface="Calibri" panose="020F0502020204030204" pitchFamily="34" charset="0"/>
                          <a:cs typeface="Times New Roman" panose="02020603050405020304" pitchFamily="18" charset="0"/>
                        </a:rPr>
                        <a:t>, por lo que necesita mayor apoyo para formalizar sus conocimientos.</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173">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03</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5173">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04</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5173">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05</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1400" dirty="0">
                          <a:effectLst/>
                          <a:latin typeface="Arial Narrow" panose="020B0606020202030204" pitchFamily="34" charset="0"/>
                          <a:ea typeface="Calibri" panose="020F0502020204030204" pitchFamily="34" charset="0"/>
                          <a:cs typeface="Times New Roman" panose="02020603050405020304" pitchFamily="18" charset="0"/>
                        </a:rPr>
                        <a:t> </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821" marR="358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17242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3619" y="1042782"/>
            <a:ext cx="5149615" cy="532903"/>
          </a:xfrm>
          <a:prstGeom prst="rect">
            <a:avLst/>
          </a:prstGeom>
          <a:effectLst>
            <a:glow rad="101600">
              <a:schemeClr val="accent5">
                <a:satMod val="175000"/>
                <a:alpha val="40000"/>
              </a:schemeClr>
            </a:glow>
          </a:effectLst>
          <a:scene3d>
            <a:camera prst="orthographicFront"/>
            <a:lightRig rig="threePt" dir="t"/>
          </a:scene3d>
          <a:sp3d>
            <a:bevelT prst="angle"/>
          </a:sp3d>
        </p:spPr>
        <p:style>
          <a:lnRef idx="3">
            <a:schemeClr val="lt1"/>
          </a:lnRef>
          <a:fillRef idx="1">
            <a:schemeClr val="accent5"/>
          </a:fillRef>
          <a:effectRef idx="1">
            <a:schemeClr val="accent5"/>
          </a:effectRef>
          <a:fontRef idx="minor">
            <a:schemeClr val="lt1"/>
          </a:fontRef>
        </p:style>
        <p:txBody>
          <a:bodyPr wrap="none">
            <a:spAutoFit/>
          </a:bodyPr>
          <a:lstStyle/>
          <a:p>
            <a:pPr>
              <a:lnSpc>
                <a:spcPct val="107000"/>
              </a:lnSpc>
              <a:spcAft>
                <a:spcPts val="800"/>
              </a:spcAft>
              <a:tabLst>
                <a:tab pos="2202815" algn="l"/>
              </a:tabLst>
            </a:pPr>
            <a:r>
              <a:rPr lang="es-ES" sz="2800" b="1" dirty="0">
                <a:latin typeface="Calibri" panose="020F0502020204030204" pitchFamily="34" charset="0"/>
                <a:ea typeface="Calibri" panose="020F0502020204030204" pitchFamily="34" charset="0"/>
                <a:cs typeface="Times New Roman" panose="02020603050405020304" pitchFamily="18" charset="0"/>
              </a:rPr>
              <a:t>CONSOLIDADO A NIVEL DE AULA:</a:t>
            </a:r>
            <a:endParaRPr lang="es-PE"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108496557"/>
              </p:ext>
            </p:extLst>
          </p:nvPr>
        </p:nvGraphicFramePr>
        <p:xfrm>
          <a:off x="668093" y="2052662"/>
          <a:ext cx="10667780" cy="3166333"/>
        </p:xfrm>
        <a:graphic>
          <a:graphicData uri="http://schemas.openxmlformats.org/drawingml/2006/table">
            <a:tbl>
              <a:tblPr firstRow="1" firstCol="1" bandRow="1"/>
              <a:tblGrid>
                <a:gridCol w="2666945">
                  <a:extLst>
                    <a:ext uri="{9D8B030D-6E8A-4147-A177-3AD203B41FA5}">
                      <a16:colId xmlns:a16="http://schemas.microsoft.com/office/drawing/2014/main" val="20000"/>
                    </a:ext>
                  </a:extLst>
                </a:gridCol>
                <a:gridCol w="2666945">
                  <a:extLst>
                    <a:ext uri="{9D8B030D-6E8A-4147-A177-3AD203B41FA5}">
                      <a16:colId xmlns:a16="http://schemas.microsoft.com/office/drawing/2014/main" val="20001"/>
                    </a:ext>
                  </a:extLst>
                </a:gridCol>
                <a:gridCol w="2666945">
                  <a:extLst>
                    <a:ext uri="{9D8B030D-6E8A-4147-A177-3AD203B41FA5}">
                      <a16:colId xmlns:a16="http://schemas.microsoft.com/office/drawing/2014/main" val="20002"/>
                    </a:ext>
                  </a:extLst>
                </a:gridCol>
                <a:gridCol w="2666945">
                  <a:extLst>
                    <a:ext uri="{9D8B030D-6E8A-4147-A177-3AD203B41FA5}">
                      <a16:colId xmlns:a16="http://schemas.microsoft.com/office/drawing/2014/main" val="20003"/>
                    </a:ext>
                  </a:extLst>
                </a:gridCol>
              </a:tblGrid>
              <a:tr h="482850">
                <a:tc gridSpan="4">
                  <a:txBody>
                    <a:bodyPr/>
                    <a:lstStyle/>
                    <a:p>
                      <a:pPr algn="ctr">
                        <a:lnSpc>
                          <a:spcPct val="107000"/>
                        </a:lnSpc>
                        <a:spcAft>
                          <a:spcPts val="0"/>
                        </a:spcAft>
                        <a:tabLst>
                          <a:tab pos="2202815" algn="l"/>
                        </a:tabLst>
                      </a:pPr>
                      <a:r>
                        <a:rPr lang="es-ES" sz="2800" b="1">
                          <a:effectLst/>
                          <a:latin typeface="Arial Narrow" panose="020B0606020202030204" pitchFamily="34" charset="0"/>
                          <a:ea typeface="Calibri" panose="020F0502020204030204" pitchFamily="34" charset="0"/>
                          <a:cs typeface="Times New Roman" panose="02020603050405020304" pitchFamily="18" charset="0"/>
                        </a:rPr>
                        <a:t>Descripción del resultado de la prueba de kit por Competencias</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0"/>
                  </a:ext>
                </a:extLst>
              </a:tr>
              <a:tr h="1027959">
                <a:tc>
                  <a:txBody>
                    <a:bodyPr/>
                    <a:lstStyle/>
                    <a:p>
                      <a:pPr algn="ctr">
                        <a:lnSpc>
                          <a:spcPct val="107000"/>
                        </a:lnSpc>
                        <a:spcAft>
                          <a:spcPts val="0"/>
                        </a:spcAft>
                        <a:tabLst>
                          <a:tab pos="2202815" algn="l"/>
                        </a:tabLst>
                      </a:pPr>
                      <a:r>
                        <a:rPr lang="es-ES" sz="1800" b="1">
                          <a:effectLst/>
                          <a:latin typeface="Arial Narrow" panose="020B0606020202030204" pitchFamily="34" charset="0"/>
                          <a:ea typeface="Calibri" panose="020F0502020204030204" pitchFamily="34" charset="0"/>
                          <a:cs typeface="Times New Roman" panose="02020603050405020304" pitchFamily="18" charset="0"/>
                        </a:rPr>
                        <a:t>Resuelve problemas de cantidad</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tabLst>
                          <a:tab pos="2202815" algn="l"/>
                        </a:tabLst>
                      </a:pPr>
                      <a:r>
                        <a:rPr lang="es-ES" sz="1800" b="1">
                          <a:effectLst/>
                          <a:latin typeface="Arial Narrow" panose="020B0606020202030204" pitchFamily="34" charset="0"/>
                          <a:ea typeface="Calibri" panose="020F0502020204030204" pitchFamily="34" charset="0"/>
                          <a:cs typeface="Times New Roman" panose="02020603050405020304" pitchFamily="18" charset="0"/>
                        </a:rPr>
                        <a:t>Resuelve problema de regularidad equivalencia y cambio</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tabLst>
                          <a:tab pos="2202815" algn="l"/>
                        </a:tabLst>
                      </a:pPr>
                      <a:r>
                        <a:rPr lang="es-ES" sz="1800" b="1">
                          <a:effectLst/>
                          <a:latin typeface="Arial Narrow" panose="020B0606020202030204" pitchFamily="34" charset="0"/>
                          <a:ea typeface="Calibri" panose="020F0502020204030204" pitchFamily="34" charset="0"/>
                          <a:cs typeface="Times New Roman" panose="02020603050405020304" pitchFamily="18" charset="0"/>
                        </a:rPr>
                        <a:t>Resuelve problemas de forma</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202815" algn="l"/>
                        </a:tabLst>
                      </a:pPr>
                      <a:r>
                        <a:rPr lang="es-ES" sz="1800" b="1">
                          <a:effectLst/>
                          <a:latin typeface="Arial Narrow" panose="020B0606020202030204" pitchFamily="34" charset="0"/>
                          <a:ea typeface="Calibri" panose="020F0502020204030204" pitchFamily="34" charset="0"/>
                          <a:cs typeface="Times New Roman" panose="02020603050405020304" pitchFamily="18" charset="0"/>
                        </a:rPr>
                        <a:t>movimiento y localización</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tabLst>
                          <a:tab pos="2202815" algn="l"/>
                        </a:tabLst>
                      </a:pPr>
                      <a:r>
                        <a:rPr lang="es-ES" sz="1800" b="1">
                          <a:effectLst/>
                          <a:latin typeface="Arial Narrow" panose="020B0606020202030204" pitchFamily="34" charset="0"/>
                          <a:ea typeface="Calibri" panose="020F0502020204030204" pitchFamily="34" charset="0"/>
                          <a:cs typeface="Times New Roman" panose="02020603050405020304" pitchFamily="18" charset="0"/>
                        </a:rPr>
                        <a:t>Resuelve problemas  de gestión datos</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tabLst>
                          <a:tab pos="2202815" algn="l"/>
                        </a:tabLst>
                      </a:pPr>
                      <a:r>
                        <a:rPr lang="es-ES" sz="1800" b="1">
                          <a:effectLst/>
                          <a:latin typeface="Arial Narrow" panose="020B0606020202030204" pitchFamily="34" charset="0"/>
                          <a:ea typeface="Calibri" panose="020F0502020204030204" pitchFamily="34" charset="0"/>
                          <a:cs typeface="Times New Roman" panose="02020603050405020304" pitchFamily="18" charset="0"/>
                        </a:rPr>
                        <a:t>e incertidumbre</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1655524">
                <a:tc>
                  <a:txBody>
                    <a:bodyPr/>
                    <a:lstStyle/>
                    <a:p>
                      <a:pPr>
                        <a:lnSpc>
                          <a:spcPct val="107000"/>
                        </a:lnSpc>
                        <a:spcAft>
                          <a:spcPts val="0"/>
                        </a:spcAft>
                        <a:tabLst>
                          <a:tab pos="2202815" algn="l"/>
                        </a:tabLst>
                      </a:pPr>
                      <a:r>
                        <a:rPr lang="es-ES" sz="2400">
                          <a:effectLst/>
                          <a:latin typeface="Calibri" panose="020F0502020204030204" pitchFamily="34" charset="0"/>
                          <a:ea typeface="Calibri" panose="020F0502020204030204" pitchFamily="34" charset="0"/>
                          <a:cs typeface="Times New Roman" panose="02020603050405020304" pitchFamily="18" charset="0"/>
                        </a:rPr>
                        <a:t> </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202815" algn="l"/>
                        </a:tabLst>
                      </a:pPr>
                      <a:r>
                        <a:rPr lang="es-ES" sz="2400">
                          <a:effectLst/>
                          <a:latin typeface="Calibri" panose="020F0502020204030204" pitchFamily="34" charset="0"/>
                          <a:ea typeface="Calibri" panose="020F0502020204030204" pitchFamily="34" charset="0"/>
                          <a:cs typeface="Times New Roman" panose="02020603050405020304" pitchFamily="18" charset="0"/>
                        </a:rPr>
                        <a:t> </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202815" algn="l"/>
                        </a:tabLst>
                      </a:pPr>
                      <a:r>
                        <a:rPr lang="es-ES" sz="2400">
                          <a:effectLst/>
                          <a:latin typeface="Calibri" panose="020F0502020204030204" pitchFamily="34" charset="0"/>
                          <a:ea typeface="Calibri" panose="020F0502020204030204" pitchFamily="34" charset="0"/>
                          <a:cs typeface="Times New Roman" panose="02020603050405020304" pitchFamily="18" charset="0"/>
                        </a:rPr>
                        <a:t> </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2202815" algn="l"/>
                        </a:tabLst>
                      </a:pPr>
                      <a:r>
                        <a:rPr lang="es-ES" sz="2400">
                          <a:effectLst/>
                          <a:latin typeface="Calibri" panose="020F0502020204030204" pitchFamily="34" charset="0"/>
                          <a:ea typeface="Calibri" panose="020F0502020204030204" pitchFamily="34" charset="0"/>
                          <a:cs typeface="Times New Roman" panose="02020603050405020304" pitchFamily="18" charset="0"/>
                        </a:rPr>
                        <a:t> </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2400">
                          <a:effectLst/>
                          <a:latin typeface="Calibri" panose="020F0502020204030204" pitchFamily="34" charset="0"/>
                          <a:ea typeface="Calibri" panose="020F0502020204030204" pitchFamily="34" charset="0"/>
                          <a:cs typeface="Times New Roman" panose="02020603050405020304" pitchFamily="18" charset="0"/>
                        </a:rPr>
                        <a:t> </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2400">
                          <a:effectLst/>
                          <a:latin typeface="Calibri" panose="020F0502020204030204" pitchFamily="34" charset="0"/>
                          <a:ea typeface="Calibri" panose="020F0502020204030204" pitchFamily="34" charset="0"/>
                          <a:cs typeface="Times New Roman" panose="02020603050405020304" pitchFamily="18" charset="0"/>
                        </a:rPr>
                        <a:t> </a:t>
                      </a:r>
                      <a:endParaRPr lang="es-PE"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2202815" algn="l"/>
                        </a:tabLst>
                      </a:pPr>
                      <a:r>
                        <a:rPr lang="es-ES" sz="2400" dirty="0">
                          <a:effectLst/>
                          <a:latin typeface="Calibri" panose="020F0502020204030204" pitchFamily="34" charset="0"/>
                          <a:ea typeface="Calibri" panose="020F0502020204030204" pitchFamily="34" charset="0"/>
                          <a:cs typeface="Times New Roman" panose="02020603050405020304" pitchFamily="18" charset="0"/>
                        </a:rPr>
                        <a:t> </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0735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1446" y="1059178"/>
            <a:ext cx="5546078" cy="2134187"/>
          </a:xfrm>
          <a:prstGeom prst="rect">
            <a:avLst/>
          </a:prstGeom>
        </p:spPr>
      </p:pic>
      <p:pic>
        <p:nvPicPr>
          <p:cNvPr id="3" name="Imagen 2"/>
          <p:cNvPicPr>
            <a:picLocks noChangeAspect="1"/>
          </p:cNvPicPr>
          <p:nvPr/>
        </p:nvPicPr>
        <p:blipFill>
          <a:blip r:embed="rId3"/>
          <a:stretch>
            <a:fillRect/>
          </a:stretch>
        </p:blipFill>
        <p:spPr>
          <a:xfrm>
            <a:off x="6798651" y="2524344"/>
            <a:ext cx="4075675" cy="2865230"/>
          </a:xfrm>
          <a:prstGeom prst="rect">
            <a:avLst/>
          </a:prstGeom>
        </p:spPr>
      </p:pic>
    </p:spTree>
    <p:extLst>
      <p:ext uri="{BB962C8B-B14F-4D97-AF65-F5344CB8AC3E}">
        <p14:creationId xmlns:p14="http://schemas.microsoft.com/office/powerpoint/2010/main" val="1405600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107078" y="0"/>
            <a:ext cx="12084922" cy="6092719"/>
          </a:xfrm>
          <a:prstGeom prst="rect">
            <a:avLst/>
          </a:prstGeom>
        </p:spPr>
      </p:pic>
    </p:spTree>
    <p:extLst>
      <p:ext uri="{BB962C8B-B14F-4D97-AF65-F5344CB8AC3E}">
        <p14:creationId xmlns:p14="http://schemas.microsoft.com/office/powerpoint/2010/main" val="423686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8" name="Rectángulo redondeado 49">
            <a:extLst>
              <a:ext uri="{FF2B5EF4-FFF2-40B4-BE49-F238E27FC236}">
                <a16:creationId xmlns:a16="http://schemas.microsoft.com/office/drawing/2014/main" id="{16F812E9-7F18-4447-B184-FF5DA65CCFCA}"/>
              </a:ext>
            </a:extLst>
          </p:cNvPr>
          <p:cNvSpPr/>
          <p:nvPr/>
        </p:nvSpPr>
        <p:spPr>
          <a:xfrm>
            <a:off x="2545976" y="1514892"/>
            <a:ext cx="8471646" cy="807586"/>
          </a:xfrm>
          <a:prstGeom prst="roundRect">
            <a:avLst>
              <a:gd name="adj" fmla="val 9063"/>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PE" sz="2000" b="1" dirty="0" smtClean="0">
                <a:latin typeface="StagSans-Book"/>
              </a:rPr>
              <a:t>¿Cuáles </a:t>
            </a:r>
            <a:r>
              <a:rPr lang="es-PE" sz="2000" b="1" dirty="0">
                <a:latin typeface="StagSans-Book"/>
              </a:rPr>
              <a:t>son los desempeños </a:t>
            </a:r>
            <a:r>
              <a:rPr lang="es-PE" sz="2000" b="1" dirty="0" smtClean="0">
                <a:latin typeface="StagSans-Book"/>
              </a:rPr>
              <a:t>en los </a:t>
            </a:r>
            <a:r>
              <a:rPr lang="es-PE" sz="2000" b="1" dirty="0">
                <a:latin typeface="StagSans-Book"/>
              </a:rPr>
              <a:t>que este estudiante </a:t>
            </a:r>
            <a:r>
              <a:rPr lang="es-PE" sz="2000" b="1" dirty="0" smtClean="0">
                <a:latin typeface="StagSans-Book"/>
              </a:rPr>
              <a:t>presentó mayores </a:t>
            </a:r>
            <a:r>
              <a:rPr lang="es-PE" sz="2000" b="1" dirty="0">
                <a:latin typeface="StagSans-Book"/>
              </a:rPr>
              <a:t>dificultades?</a:t>
            </a:r>
            <a:endParaRPr lang="es-PE" sz="2000" b="1" dirty="0"/>
          </a:p>
        </p:txBody>
      </p:sp>
      <p:sp>
        <p:nvSpPr>
          <p:cNvPr id="19" name="Rectángulo redondeado 59">
            <a:extLst>
              <a:ext uri="{FF2B5EF4-FFF2-40B4-BE49-F238E27FC236}">
                <a16:creationId xmlns:a16="http://schemas.microsoft.com/office/drawing/2014/main" id="{A2ECE814-BAB5-4AFD-A342-3815FDF8D214}"/>
              </a:ext>
            </a:extLst>
          </p:cNvPr>
          <p:cNvSpPr/>
          <p:nvPr/>
        </p:nvSpPr>
        <p:spPr>
          <a:xfrm>
            <a:off x="2545976" y="2574662"/>
            <a:ext cx="8471646" cy="819150"/>
          </a:xfrm>
          <a:prstGeom prst="roundRect">
            <a:avLst>
              <a:gd name="adj" fmla="val 8113"/>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PE" sz="2000" b="1" dirty="0">
                <a:latin typeface="StagSans-Book"/>
              </a:rPr>
              <a:t>¿Qué desempeños debo priorizar en </a:t>
            </a:r>
            <a:r>
              <a:rPr lang="es-PE" sz="2000" b="1" dirty="0" smtClean="0">
                <a:latin typeface="StagSans-Book"/>
              </a:rPr>
              <a:t>el desarrollo </a:t>
            </a:r>
            <a:r>
              <a:rPr lang="es-PE" sz="2000" b="1" dirty="0">
                <a:latin typeface="StagSans-Book"/>
              </a:rPr>
              <a:t>de </a:t>
            </a:r>
            <a:r>
              <a:rPr lang="es-PE" sz="2000" b="1" dirty="0" smtClean="0">
                <a:latin typeface="StagSans-Book"/>
              </a:rPr>
              <a:t>los aprendizajes </a:t>
            </a:r>
            <a:r>
              <a:rPr lang="es-PE" sz="2000" b="1" dirty="0">
                <a:latin typeface="StagSans-Book"/>
              </a:rPr>
              <a:t>de </a:t>
            </a:r>
            <a:r>
              <a:rPr lang="es-PE" sz="2000" b="1" dirty="0" smtClean="0">
                <a:latin typeface="StagSans-Book"/>
              </a:rPr>
              <a:t>este estudiante</a:t>
            </a:r>
            <a:r>
              <a:rPr lang="es-PE" sz="2000" b="1" dirty="0">
                <a:latin typeface="StagSans-Book"/>
              </a:rPr>
              <a:t>?</a:t>
            </a:r>
            <a:endParaRPr lang="es-PE" sz="2000" b="1" dirty="0"/>
          </a:p>
        </p:txBody>
      </p:sp>
      <p:sp>
        <p:nvSpPr>
          <p:cNvPr id="20" name="Rectángulo redondeado 60">
            <a:extLst>
              <a:ext uri="{FF2B5EF4-FFF2-40B4-BE49-F238E27FC236}">
                <a16:creationId xmlns:a16="http://schemas.microsoft.com/office/drawing/2014/main" id="{C1BB9DE2-1351-4528-AB16-6D912F52865A}"/>
              </a:ext>
            </a:extLst>
          </p:cNvPr>
          <p:cNvSpPr/>
          <p:nvPr/>
        </p:nvSpPr>
        <p:spPr>
          <a:xfrm>
            <a:off x="2545976" y="3740550"/>
            <a:ext cx="8471646" cy="887815"/>
          </a:xfrm>
          <a:prstGeom prst="roundRect">
            <a:avLst>
              <a:gd name="adj" fmla="val 7637"/>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PE" sz="2000" b="1" dirty="0" smtClean="0">
                <a:latin typeface="StagSans-Book"/>
              </a:rPr>
              <a:t>¿</a:t>
            </a:r>
            <a:r>
              <a:rPr lang="es-PE" sz="2000" b="1" dirty="0">
                <a:latin typeface="StagSans-Book"/>
              </a:rPr>
              <a:t>Qué estrategias didácticas debo seleccionar y aplicar para ayudar a este estudiante?</a:t>
            </a:r>
          </a:p>
          <a:p>
            <a:pPr algn="just"/>
            <a:endParaRPr lang="es-PE" sz="2000" b="1" dirty="0"/>
          </a:p>
        </p:txBody>
      </p:sp>
      <p:sp>
        <p:nvSpPr>
          <p:cNvPr id="21" name="Rectángulo redondeado 61">
            <a:extLst>
              <a:ext uri="{FF2B5EF4-FFF2-40B4-BE49-F238E27FC236}">
                <a16:creationId xmlns:a16="http://schemas.microsoft.com/office/drawing/2014/main" id="{EC4AE3BE-7E8F-427E-B58A-71EA1B241E09}"/>
              </a:ext>
            </a:extLst>
          </p:cNvPr>
          <p:cNvSpPr/>
          <p:nvPr/>
        </p:nvSpPr>
        <p:spPr>
          <a:xfrm>
            <a:off x="2547573" y="4912195"/>
            <a:ext cx="8470049" cy="887815"/>
          </a:xfrm>
          <a:prstGeom prst="roundRect">
            <a:avLst>
              <a:gd name="adj" fmla="val 7637"/>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s-PE" sz="2000" b="1" dirty="0" smtClean="0">
                <a:latin typeface="StagSans-Book"/>
              </a:rPr>
              <a:t>¿</a:t>
            </a:r>
            <a:r>
              <a:rPr lang="es-PE" sz="2000" b="1" dirty="0">
                <a:latin typeface="StagSans-Book"/>
              </a:rPr>
              <a:t>Qué características deben tener las actividades o tareas que le asigne a este estudiante? </a:t>
            </a:r>
            <a:endParaRPr lang="es-PE" sz="2000" b="1" dirty="0"/>
          </a:p>
        </p:txBody>
      </p:sp>
      <p:sp>
        <p:nvSpPr>
          <p:cNvPr id="15" name="Rectángulo 14"/>
          <p:cNvSpPr/>
          <p:nvPr/>
        </p:nvSpPr>
        <p:spPr>
          <a:xfrm>
            <a:off x="1178965" y="460268"/>
            <a:ext cx="1028241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PE" sz="2000" b="1" dirty="0" smtClean="0">
                <a:latin typeface="StagSans-Book"/>
              </a:rPr>
              <a:t>Preguntas sugeridas para guiar la </a:t>
            </a:r>
            <a:r>
              <a:rPr lang="es-PE" sz="2000" b="1" dirty="0">
                <a:latin typeface="StagSans-Book"/>
              </a:rPr>
              <a:t>reflexión </a:t>
            </a:r>
            <a:r>
              <a:rPr lang="es-PE" sz="2000" b="1" dirty="0" smtClean="0">
                <a:latin typeface="StagSans-Book"/>
              </a:rPr>
              <a:t>acerca de </a:t>
            </a:r>
            <a:r>
              <a:rPr lang="es-PE" sz="2000" b="1" dirty="0">
                <a:latin typeface="StagSans-Book"/>
              </a:rPr>
              <a:t>los logros y las dificultades </a:t>
            </a:r>
            <a:r>
              <a:rPr lang="es-PE" sz="2000" b="1" dirty="0" smtClean="0">
                <a:latin typeface="StagSans-Book"/>
              </a:rPr>
              <a:t>de aprendizaje </a:t>
            </a:r>
            <a:r>
              <a:rPr lang="es-PE" sz="2000" b="1" dirty="0">
                <a:latin typeface="StagSans-Book"/>
              </a:rPr>
              <a:t>de cada estudiante.</a:t>
            </a:r>
            <a:endParaRPr lang="es-PE" sz="2000" b="1" dirty="0"/>
          </a:p>
        </p:txBody>
      </p:sp>
      <p:pic>
        <p:nvPicPr>
          <p:cNvPr id="7" name="Imagen 6"/>
          <p:cNvPicPr>
            <a:picLocks noChangeAspect="1"/>
          </p:cNvPicPr>
          <p:nvPr/>
        </p:nvPicPr>
        <p:blipFill>
          <a:blip r:embed="rId3"/>
          <a:stretch>
            <a:fillRect/>
          </a:stretch>
        </p:blipFill>
        <p:spPr>
          <a:xfrm>
            <a:off x="1349683" y="1531903"/>
            <a:ext cx="847725" cy="790575"/>
          </a:xfrm>
          <a:prstGeom prst="rect">
            <a:avLst/>
          </a:prstGeom>
        </p:spPr>
      </p:pic>
      <p:pic>
        <p:nvPicPr>
          <p:cNvPr id="11" name="Imagen 10"/>
          <p:cNvPicPr>
            <a:picLocks noChangeAspect="1"/>
          </p:cNvPicPr>
          <p:nvPr/>
        </p:nvPicPr>
        <p:blipFill>
          <a:blip r:embed="rId4"/>
          <a:stretch>
            <a:fillRect/>
          </a:stretch>
        </p:blipFill>
        <p:spPr>
          <a:xfrm>
            <a:off x="1314277" y="2574662"/>
            <a:ext cx="885825" cy="819150"/>
          </a:xfrm>
          <a:prstGeom prst="rect">
            <a:avLst/>
          </a:prstGeom>
        </p:spPr>
      </p:pic>
      <p:pic>
        <p:nvPicPr>
          <p:cNvPr id="12" name="Imagen 11"/>
          <p:cNvPicPr>
            <a:picLocks noChangeAspect="1"/>
          </p:cNvPicPr>
          <p:nvPr/>
        </p:nvPicPr>
        <p:blipFill>
          <a:blip r:embed="rId5"/>
          <a:stretch>
            <a:fillRect/>
          </a:stretch>
        </p:blipFill>
        <p:spPr>
          <a:xfrm>
            <a:off x="1319039" y="3728470"/>
            <a:ext cx="876300" cy="762000"/>
          </a:xfrm>
          <a:prstGeom prst="rect">
            <a:avLst/>
          </a:prstGeom>
        </p:spPr>
      </p:pic>
      <p:pic>
        <p:nvPicPr>
          <p:cNvPr id="13" name="Imagen 12"/>
          <p:cNvPicPr>
            <a:picLocks noChangeAspect="1"/>
          </p:cNvPicPr>
          <p:nvPr/>
        </p:nvPicPr>
        <p:blipFill>
          <a:blip r:embed="rId6"/>
          <a:stretch>
            <a:fillRect/>
          </a:stretch>
        </p:blipFill>
        <p:spPr>
          <a:xfrm>
            <a:off x="1299989" y="4975102"/>
            <a:ext cx="914400" cy="762000"/>
          </a:xfrm>
          <a:prstGeom prst="rect">
            <a:avLst/>
          </a:prstGeom>
        </p:spPr>
      </p:pic>
    </p:spTree>
    <p:extLst>
      <p:ext uri="{BB962C8B-B14F-4D97-AF65-F5344CB8AC3E}">
        <p14:creationId xmlns:p14="http://schemas.microsoft.com/office/powerpoint/2010/main" val="1132759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6181" y="491319"/>
            <a:ext cx="11239949" cy="382826"/>
          </a:xfrm>
          <a:solidFill>
            <a:schemeClr val="bg1"/>
          </a:solidFill>
        </p:spPr>
        <p:txBody>
          <a:bodyPr>
            <a:normAutofit fontScale="90000"/>
          </a:bodyPr>
          <a:lstStyle/>
          <a:p>
            <a:pPr algn="just"/>
            <a:r>
              <a:rPr lang="es-PE" sz="3200" b="1" dirty="0" smtClean="0">
                <a:solidFill>
                  <a:srgbClr val="0000FF"/>
                </a:solidFill>
                <a:latin typeface="Arial Narrow" panose="020B0606020202030204" pitchFamily="34" charset="0"/>
              </a:rPr>
              <a:t>Competencia</a:t>
            </a:r>
            <a:r>
              <a:rPr lang="es-PE" sz="3200" b="1" dirty="0" smtClean="0">
                <a:latin typeface="Arial Narrow" panose="020B0606020202030204" pitchFamily="34" charset="0"/>
              </a:rPr>
              <a:t>: </a:t>
            </a:r>
            <a:r>
              <a:rPr lang="es-PE" sz="3200" b="1" dirty="0">
                <a:latin typeface="Arial Narrow" panose="020B0606020202030204" pitchFamily="34" charset="0"/>
              </a:rPr>
              <a:t>Resuelve problemas de cantidad</a:t>
            </a:r>
            <a:r>
              <a:rPr lang="es-PE" sz="3200" b="1" dirty="0" smtClean="0">
                <a:latin typeface="Arial Narrow" panose="020B0606020202030204" pitchFamily="34" charset="0"/>
              </a:rPr>
              <a:t>.</a:t>
            </a:r>
            <a:endParaRPr lang="es-PE" sz="3200" b="1" dirty="0">
              <a:latin typeface="Arial Narrow" panose="020B0606020202030204" pitchFamily="34" charset="0"/>
            </a:endParaRPr>
          </a:p>
        </p:txBody>
      </p:sp>
      <p:sp>
        <p:nvSpPr>
          <p:cNvPr id="5" name="Título 1"/>
          <p:cNvSpPr txBox="1">
            <a:spLocks/>
          </p:cNvSpPr>
          <p:nvPr/>
        </p:nvSpPr>
        <p:spPr>
          <a:xfrm>
            <a:off x="4558356" y="1023582"/>
            <a:ext cx="7342495" cy="4825889"/>
          </a:xfrm>
          <a:prstGeom prst="rect">
            <a:avLst/>
          </a:prstGeom>
          <a:solidFill>
            <a:schemeClr val="bg1"/>
          </a:solidFill>
          <a:ln w="28575">
            <a:solidFill>
              <a:srgbClr val="FF000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PE" sz="2000" b="1" dirty="0" smtClean="0">
              <a:solidFill>
                <a:srgbClr val="0000FF"/>
              </a:solidFill>
              <a:latin typeface="Arial Narrow" panose="020B0606020202030204" pitchFamily="34" charset="0"/>
            </a:endParaRPr>
          </a:p>
          <a:p>
            <a:endParaRPr lang="es-PE" sz="2000" b="1" dirty="0">
              <a:solidFill>
                <a:srgbClr val="0000FF"/>
              </a:solidFill>
              <a:latin typeface="Arial Narrow" panose="020B0606020202030204" pitchFamily="34" charset="0"/>
            </a:endParaRPr>
          </a:p>
          <a:p>
            <a:r>
              <a:rPr lang="es-PE" sz="1900" b="1" dirty="0" smtClean="0">
                <a:solidFill>
                  <a:srgbClr val="0000FF"/>
                </a:solidFill>
                <a:latin typeface="Arial Narrow" panose="020B0606020202030204" pitchFamily="34" charset="0"/>
              </a:rPr>
              <a:t>Estándares de Aprendizaje</a:t>
            </a:r>
          </a:p>
          <a:p>
            <a:pPr algn="just"/>
            <a:r>
              <a:rPr lang="es-PE" sz="1900" dirty="0">
                <a:solidFill>
                  <a:schemeClr val="tx1"/>
                </a:solidFill>
                <a:latin typeface="Arial Narrow" panose="020B0606020202030204" pitchFamily="34" charset="0"/>
              </a:rPr>
              <a:t>Resuelve problemas referidos a una o más acciones de agregar, quitar, igualar, repetir o repartir una cantidad, combinar dos colecciones de objetos, así como partir una unidad en partes iguales; </a:t>
            </a:r>
            <a:r>
              <a:rPr lang="es-PE" sz="1900" dirty="0">
                <a:solidFill>
                  <a:srgbClr val="0000FF"/>
                </a:solidFill>
                <a:latin typeface="Arial Narrow" panose="020B0606020202030204" pitchFamily="34" charset="0"/>
              </a:rPr>
              <a:t>traduciéndolas a expresiones aditivas y multiplicativas con números naturales y expresiones aditivas con fracciones </a:t>
            </a:r>
            <a:r>
              <a:rPr lang="es-PE" sz="1900" dirty="0" smtClean="0">
                <a:solidFill>
                  <a:srgbClr val="0000FF"/>
                </a:solidFill>
                <a:latin typeface="Arial Narrow" panose="020B0606020202030204" pitchFamily="34" charset="0"/>
              </a:rPr>
              <a:t>usuales</a:t>
            </a:r>
            <a:r>
              <a:rPr lang="es-PE" sz="1900" dirty="0" smtClean="0">
                <a:solidFill>
                  <a:schemeClr val="tx1"/>
                </a:solidFill>
                <a:latin typeface="Arial Narrow" panose="020B0606020202030204" pitchFamily="34" charset="0"/>
              </a:rPr>
              <a:t>. </a:t>
            </a:r>
            <a:r>
              <a:rPr lang="es-PE" sz="1900" dirty="0">
                <a:solidFill>
                  <a:srgbClr val="FF0000"/>
                </a:solidFill>
                <a:latin typeface="Arial Narrow" panose="020B0606020202030204" pitchFamily="34" charset="0"/>
              </a:rPr>
              <a:t>Expresa su comprensión del valor posicional en números de hasta cuatro cifras y los representa mediante equivalencias, así también la comprensión de las nociones de multiplicación, sus propiedades conmutativa y asociativa y las nociones de división, la noción de fracción como parte – todo y las equivalencias entre fracciones usuales; usando lenguaje numérico y diversas representaciones</a:t>
            </a:r>
            <a:r>
              <a:rPr lang="es-PE" sz="1900" dirty="0">
                <a:solidFill>
                  <a:schemeClr val="tx1"/>
                </a:solidFill>
                <a:latin typeface="Arial Narrow" panose="020B0606020202030204" pitchFamily="34" charset="0"/>
              </a:rPr>
              <a:t>. </a:t>
            </a:r>
            <a:r>
              <a:rPr lang="es-PE" sz="1900" b="1" dirty="0">
                <a:solidFill>
                  <a:srgbClr val="009900"/>
                </a:solidFill>
                <a:latin typeface="Arial Narrow" panose="020B0606020202030204" pitchFamily="34" charset="0"/>
              </a:rPr>
              <a:t>Emplea estrategias, el cálculo mental o escrito para operar de forma exacta y aproximada con números naturales; así también emplea estrategias para sumar, restar y encontrar equivalencias entre fracciones</a:t>
            </a:r>
            <a:r>
              <a:rPr lang="es-PE" sz="1900" dirty="0">
                <a:solidFill>
                  <a:schemeClr val="tx1"/>
                </a:solidFill>
                <a:latin typeface="Arial Narrow" panose="020B0606020202030204" pitchFamily="34" charset="0"/>
              </a:rPr>
              <a:t>. </a:t>
            </a:r>
            <a:r>
              <a:rPr lang="es-PE" sz="1900" b="1" dirty="0">
                <a:solidFill>
                  <a:srgbClr val="009900"/>
                </a:solidFill>
                <a:latin typeface="Arial Narrow" panose="020B0606020202030204" pitchFamily="34" charset="0"/>
              </a:rPr>
              <a:t>Mide o estima la masa y el tiempo, seleccionando y usando unidades no convencionales y convencionales</a:t>
            </a:r>
            <a:r>
              <a:rPr lang="es-PE" sz="1900" dirty="0">
                <a:solidFill>
                  <a:schemeClr val="tx1"/>
                </a:solidFill>
                <a:latin typeface="Arial Narrow" panose="020B0606020202030204" pitchFamily="34" charset="0"/>
              </a:rPr>
              <a:t>. </a:t>
            </a:r>
            <a:r>
              <a:rPr lang="es-PE" sz="1900" b="1" dirty="0">
                <a:solidFill>
                  <a:srgbClr val="A50021"/>
                </a:solidFill>
                <a:latin typeface="Arial Narrow" panose="020B0606020202030204" pitchFamily="34" charset="0"/>
              </a:rPr>
              <a:t>Justifica sus procesos de resolución y sus afirmaciones sobre operaciones inversas con números </a:t>
            </a:r>
            <a:r>
              <a:rPr lang="es-PE" sz="1900" b="1" dirty="0" smtClean="0">
                <a:solidFill>
                  <a:srgbClr val="A50021"/>
                </a:solidFill>
                <a:latin typeface="Arial Narrow" panose="020B0606020202030204" pitchFamily="34" charset="0"/>
              </a:rPr>
              <a:t>naturales</a:t>
            </a:r>
            <a:r>
              <a:rPr lang="es-PE" sz="1900" b="1" dirty="0" smtClean="0">
                <a:solidFill>
                  <a:schemeClr val="tx1"/>
                </a:solidFill>
                <a:latin typeface="Arial Narrow" panose="020B0606020202030204" pitchFamily="34" charset="0"/>
              </a:rPr>
              <a:t>.</a:t>
            </a:r>
            <a:endParaRPr lang="es-PE" sz="1900" b="1" dirty="0">
              <a:solidFill>
                <a:schemeClr val="tx1"/>
              </a:solidFill>
              <a:latin typeface="Arial Narrow" panose="020B0606020202030204" pitchFamily="34" charset="0"/>
            </a:endParaRPr>
          </a:p>
          <a:p>
            <a:pPr algn="just"/>
            <a:r>
              <a:rPr lang="es-PE" sz="2000" dirty="0">
                <a:solidFill>
                  <a:srgbClr val="A50021"/>
                </a:solidFill>
                <a:latin typeface="Arial Narrow" panose="020B0606020202030204" pitchFamily="34" charset="0"/>
              </a:rPr>
              <a:t>	</a:t>
            </a:r>
          </a:p>
          <a:p>
            <a:pPr algn="just"/>
            <a:endParaRPr lang="es-PE" sz="2000" dirty="0">
              <a:solidFill>
                <a:schemeClr val="tx1"/>
              </a:solidFill>
              <a:latin typeface="Arial Narrow" panose="020B0606020202030204" pitchFamily="34" charset="0"/>
            </a:endParaRPr>
          </a:p>
        </p:txBody>
      </p:sp>
      <p:sp>
        <p:nvSpPr>
          <p:cNvPr id="6" name="Marcador de contenido 2"/>
          <p:cNvSpPr>
            <a:spLocks noGrp="1"/>
          </p:cNvSpPr>
          <p:nvPr>
            <p:ph idx="1"/>
          </p:nvPr>
        </p:nvSpPr>
        <p:spPr>
          <a:xfrm>
            <a:off x="272955" y="980280"/>
            <a:ext cx="4039743" cy="4869191"/>
          </a:xfrm>
          <a:solidFill>
            <a:schemeClr val="bg1"/>
          </a:solidFill>
          <a:ln w="38100">
            <a:solidFill>
              <a:srgbClr val="0000FF"/>
            </a:solidFill>
          </a:ln>
        </p:spPr>
        <p:txBody>
          <a:bodyPr>
            <a:noAutofit/>
          </a:bodyPr>
          <a:lstStyle/>
          <a:p>
            <a:pPr marL="0" indent="0" algn="ctr">
              <a:lnSpc>
                <a:spcPct val="150000"/>
              </a:lnSpc>
              <a:buNone/>
            </a:pPr>
            <a:r>
              <a:rPr lang="es-PE" sz="1800" b="1" dirty="0" smtClean="0">
                <a:solidFill>
                  <a:srgbClr val="0000FF"/>
                </a:solidFill>
                <a:latin typeface="Arial Narrow" panose="020B0606020202030204" pitchFamily="34" charset="0"/>
              </a:rPr>
              <a:t>CAPACIDADES:</a:t>
            </a:r>
          </a:p>
          <a:p>
            <a:pPr algn="just"/>
            <a:r>
              <a:rPr lang="es-PE" sz="2000" b="1" dirty="0">
                <a:solidFill>
                  <a:srgbClr val="0000FF"/>
                </a:solidFill>
                <a:latin typeface="Arial Narrow" panose="020B0606020202030204" pitchFamily="34" charset="0"/>
              </a:rPr>
              <a:t>Traduce cantidades a expresiones numéricas</a:t>
            </a:r>
            <a:r>
              <a:rPr lang="es-PE" sz="2000" b="1" dirty="0">
                <a:solidFill>
                  <a:schemeClr val="tx1"/>
                </a:solidFill>
                <a:latin typeface="Arial Narrow" panose="020B0606020202030204" pitchFamily="34" charset="0"/>
              </a:rPr>
              <a:t>.</a:t>
            </a:r>
          </a:p>
          <a:p>
            <a:pPr algn="just"/>
            <a:endParaRPr lang="es-PE" sz="100" b="1" dirty="0">
              <a:solidFill>
                <a:schemeClr val="tx1"/>
              </a:solidFill>
              <a:latin typeface="Arial Narrow" panose="020B0606020202030204" pitchFamily="34" charset="0"/>
            </a:endParaRPr>
          </a:p>
          <a:p>
            <a:pPr algn="just"/>
            <a:r>
              <a:rPr lang="es-PE" sz="2000" b="1" dirty="0">
                <a:solidFill>
                  <a:srgbClr val="FF0000"/>
                </a:solidFill>
                <a:latin typeface="Arial Narrow" panose="020B0606020202030204" pitchFamily="34" charset="0"/>
              </a:rPr>
              <a:t>Comunica su comprensión sobre los números y las operaciones.</a:t>
            </a:r>
          </a:p>
          <a:p>
            <a:pPr algn="just"/>
            <a:endParaRPr lang="es-PE" sz="100" b="1" dirty="0">
              <a:solidFill>
                <a:schemeClr val="tx1"/>
              </a:solidFill>
              <a:latin typeface="Arial Narrow" panose="020B0606020202030204" pitchFamily="34" charset="0"/>
            </a:endParaRPr>
          </a:p>
          <a:p>
            <a:pPr algn="just"/>
            <a:r>
              <a:rPr lang="es-PE" sz="2000" b="1" dirty="0">
                <a:solidFill>
                  <a:srgbClr val="009900"/>
                </a:solidFill>
                <a:latin typeface="Arial Narrow" panose="020B0606020202030204" pitchFamily="34" charset="0"/>
              </a:rPr>
              <a:t>Usa estrategias y procedimientos de estimación y cálculo.</a:t>
            </a:r>
          </a:p>
          <a:p>
            <a:pPr algn="just"/>
            <a:endParaRPr lang="es-PE" sz="900" b="1" dirty="0">
              <a:solidFill>
                <a:schemeClr val="tx1"/>
              </a:solidFill>
              <a:latin typeface="Arial Narrow" panose="020B0606020202030204" pitchFamily="34" charset="0"/>
            </a:endParaRPr>
          </a:p>
          <a:p>
            <a:pPr algn="just"/>
            <a:r>
              <a:rPr lang="es-PE" sz="2000" b="1" dirty="0">
                <a:solidFill>
                  <a:srgbClr val="A50021"/>
                </a:solidFill>
                <a:latin typeface="Arial Narrow" panose="020B0606020202030204" pitchFamily="34" charset="0"/>
              </a:rPr>
              <a:t>Argumenta afirmaciones sobre las relaciones numéricas y las operaciones</a:t>
            </a:r>
            <a:endParaRPr lang="es-PE" sz="1800" b="1" dirty="0" smtClean="0">
              <a:solidFill>
                <a:srgbClr val="A50021"/>
              </a:solidFill>
              <a:latin typeface="Arial Narrow" panose="020B0606020202030204" pitchFamily="34" charset="0"/>
            </a:endParaRPr>
          </a:p>
        </p:txBody>
      </p:sp>
      <p:sp>
        <p:nvSpPr>
          <p:cNvPr id="7" name="CuadroTexto 6"/>
          <p:cNvSpPr txBox="1"/>
          <p:nvPr/>
        </p:nvSpPr>
        <p:spPr>
          <a:xfrm>
            <a:off x="456181" y="56672"/>
            <a:ext cx="11226306" cy="461665"/>
          </a:xfrm>
          <a:prstGeom prst="rect">
            <a:avLst/>
          </a:prstGeom>
          <a:solidFill>
            <a:srgbClr val="FFFF99"/>
          </a:solidFill>
          <a:ln w="38100">
            <a:solidFill>
              <a:srgbClr val="FF0000"/>
            </a:solidFill>
          </a:ln>
        </p:spPr>
        <p:txBody>
          <a:bodyPr wrap="square" rtlCol="0">
            <a:spAutoFit/>
          </a:bodyPr>
          <a:lstStyle/>
          <a:p>
            <a:pPr algn="ctr"/>
            <a:r>
              <a:rPr lang="es-PE" sz="2400" b="1" dirty="0" smtClean="0">
                <a:solidFill>
                  <a:srgbClr val="0000FF"/>
                </a:solidFill>
                <a:latin typeface="Arial Narrow" panose="020B0606020202030204" pitchFamily="34" charset="0"/>
              </a:rPr>
              <a:t>ÁREA: </a:t>
            </a:r>
            <a:r>
              <a:rPr lang="es-PE" sz="2400" b="1" dirty="0" smtClean="0">
                <a:solidFill>
                  <a:srgbClr val="FF0000"/>
                </a:solidFill>
                <a:latin typeface="Arial Narrow" panose="020B0606020202030204" pitchFamily="34" charset="0"/>
              </a:rPr>
              <a:t>MATEMÁTICA</a:t>
            </a:r>
            <a:endParaRPr lang="es-PE" sz="24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37182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309" y="87687"/>
            <a:ext cx="11232107" cy="686483"/>
          </a:xfrm>
          <a:solidFill>
            <a:schemeClr val="bg1"/>
          </a:solidFill>
        </p:spPr>
        <p:txBody>
          <a:bodyPr>
            <a:normAutofit/>
          </a:bodyPr>
          <a:lstStyle/>
          <a:p>
            <a:pPr algn="ctr"/>
            <a:r>
              <a:rPr lang="es-PE" sz="2400" b="1" dirty="0" smtClean="0">
                <a:solidFill>
                  <a:srgbClr val="0000FF"/>
                </a:solidFill>
                <a:latin typeface="Arial Narrow" panose="020B0606020202030204" pitchFamily="34" charset="0"/>
              </a:rPr>
              <a:t>Competencia</a:t>
            </a:r>
            <a:r>
              <a:rPr lang="es-PE" sz="2400" b="1" dirty="0" smtClean="0">
                <a:latin typeface="Arial Narrow" panose="020B0606020202030204" pitchFamily="34" charset="0"/>
              </a:rPr>
              <a:t>: Resuelve problemas de cantidad.</a:t>
            </a:r>
            <a:endParaRPr lang="es-PE" sz="2400" b="1" dirty="0">
              <a:latin typeface="Arial Narrow" panose="020B0606020202030204" pitchFamily="34" charset="0"/>
            </a:endParaRPr>
          </a:p>
        </p:txBody>
      </p:sp>
      <p:sp>
        <p:nvSpPr>
          <p:cNvPr id="3" name="Marcador de contenido 2"/>
          <p:cNvSpPr>
            <a:spLocks noGrp="1"/>
          </p:cNvSpPr>
          <p:nvPr>
            <p:ph idx="1"/>
          </p:nvPr>
        </p:nvSpPr>
        <p:spPr>
          <a:xfrm>
            <a:off x="397240" y="697505"/>
            <a:ext cx="5090957" cy="5195607"/>
          </a:xfrm>
          <a:solidFill>
            <a:srgbClr val="FFFF99"/>
          </a:solidFill>
          <a:ln w="38100">
            <a:solidFill>
              <a:srgbClr val="0000FF"/>
            </a:solidFill>
          </a:ln>
        </p:spPr>
        <p:txBody>
          <a:bodyPr>
            <a:noAutofit/>
          </a:bodyPr>
          <a:lstStyle/>
          <a:p>
            <a:pPr marL="0" indent="0" algn="ctr">
              <a:lnSpc>
                <a:spcPct val="150000"/>
              </a:lnSpc>
              <a:buNone/>
            </a:pPr>
            <a:r>
              <a:rPr lang="es-PE" sz="3200" b="1" u="sng" dirty="0" smtClean="0">
                <a:solidFill>
                  <a:srgbClr val="FF0000"/>
                </a:solidFill>
                <a:latin typeface="Arial Narrow" panose="020B0606020202030204" pitchFamily="34" charset="0"/>
              </a:rPr>
              <a:t>CAPACIDADES</a:t>
            </a:r>
          </a:p>
          <a:p>
            <a:pPr algn="just"/>
            <a:r>
              <a:rPr lang="es-PE" b="1" dirty="0" smtClean="0">
                <a:solidFill>
                  <a:schemeClr val="tx1"/>
                </a:solidFill>
                <a:latin typeface="Arial Narrow" panose="020B0606020202030204" pitchFamily="34" charset="0"/>
              </a:rPr>
              <a:t>Traduce cantidades a expresiones numéricas.</a:t>
            </a:r>
          </a:p>
          <a:p>
            <a:pPr algn="just"/>
            <a:endParaRPr lang="es-PE" sz="100" b="1" dirty="0" smtClean="0">
              <a:solidFill>
                <a:schemeClr val="tx1"/>
              </a:solidFill>
              <a:latin typeface="Arial Narrow" panose="020B0606020202030204" pitchFamily="34" charset="0"/>
            </a:endParaRPr>
          </a:p>
          <a:p>
            <a:pPr algn="just"/>
            <a:r>
              <a:rPr lang="es-PE" b="1" dirty="0" smtClean="0">
                <a:solidFill>
                  <a:schemeClr val="tx1"/>
                </a:solidFill>
                <a:latin typeface="Arial Narrow" panose="020B0606020202030204" pitchFamily="34" charset="0"/>
              </a:rPr>
              <a:t>Comunica su comprensión sobre los números y las operaciones.</a:t>
            </a:r>
          </a:p>
          <a:p>
            <a:pPr algn="just"/>
            <a:endParaRPr lang="es-PE" sz="200" b="1" dirty="0">
              <a:solidFill>
                <a:schemeClr val="tx1"/>
              </a:solidFill>
              <a:latin typeface="Arial Narrow" panose="020B0606020202030204" pitchFamily="34" charset="0"/>
            </a:endParaRPr>
          </a:p>
          <a:p>
            <a:pPr algn="just"/>
            <a:r>
              <a:rPr lang="es-PE" b="1" dirty="0" smtClean="0">
                <a:solidFill>
                  <a:schemeClr val="tx1"/>
                </a:solidFill>
                <a:latin typeface="Arial Narrow" panose="020B0606020202030204" pitchFamily="34" charset="0"/>
              </a:rPr>
              <a:t>Usa estrategias y procedimientos de estimación y cálculo.</a:t>
            </a:r>
          </a:p>
          <a:p>
            <a:pPr algn="just"/>
            <a:r>
              <a:rPr lang="es-PE" b="1" dirty="0" smtClean="0">
                <a:solidFill>
                  <a:schemeClr val="tx1"/>
                </a:solidFill>
                <a:latin typeface="Arial Narrow" panose="020B0606020202030204" pitchFamily="34" charset="0"/>
              </a:rPr>
              <a:t>Argumenta afirmaciones sobre las relaciones numéricas y las operaciones.</a:t>
            </a:r>
            <a:endParaRPr lang="es-PE" b="1" dirty="0">
              <a:solidFill>
                <a:schemeClr val="tx1"/>
              </a:solidFill>
              <a:latin typeface="Arial Narrow" panose="020B0606020202030204" pitchFamily="34" charset="0"/>
            </a:endParaRPr>
          </a:p>
        </p:txBody>
      </p:sp>
      <p:sp>
        <p:nvSpPr>
          <p:cNvPr id="5" name="Marcador de contenido 2"/>
          <p:cNvSpPr txBox="1">
            <a:spLocks/>
          </p:cNvSpPr>
          <p:nvPr/>
        </p:nvSpPr>
        <p:spPr>
          <a:xfrm>
            <a:off x="5819860" y="1077581"/>
            <a:ext cx="5877984" cy="1620813"/>
          </a:xfrm>
          <a:prstGeom prst="rect">
            <a:avLst/>
          </a:prstGeom>
          <a:solidFill>
            <a:schemeClr val="bg1"/>
          </a:solidFill>
          <a:ln>
            <a:solidFill>
              <a:srgbClr val="FF0000"/>
            </a:solid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s-PE" sz="2100" dirty="0" smtClean="0">
                <a:latin typeface="Arial Narrow" panose="020B0606020202030204" pitchFamily="34" charset="0"/>
              </a:rPr>
              <a:t>Es transformar datos y condiciones de un problema a expresión numérica-modelo: Lineales, cardinales, longitudinales, funcionales.</a:t>
            </a:r>
          </a:p>
          <a:p>
            <a:pPr algn="just">
              <a:buFontTx/>
              <a:buChar char="-"/>
            </a:pPr>
            <a:r>
              <a:rPr lang="es-PE" sz="2100" dirty="0" smtClean="0">
                <a:latin typeface="Arial Narrow" panose="020B0606020202030204" pitchFamily="34" charset="0"/>
              </a:rPr>
              <a:t>Representaciones: simbólico, gráfico y pictórico.</a:t>
            </a:r>
          </a:p>
          <a:p>
            <a:pPr algn="just">
              <a:buFontTx/>
              <a:buChar char="-"/>
            </a:pPr>
            <a:r>
              <a:rPr lang="es-PE" sz="2100" dirty="0" smtClean="0">
                <a:latin typeface="Arial Narrow" panose="020B0606020202030204" pitchFamily="34" charset="0"/>
              </a:rPr>
              <a:t>Clasificaciones, seriaciones, conteo.</a:t>
            </a:r>
          </a:p>
          <a:p>
            <a:pPr algn="just">
              <a:buFontTx/>
              <a:buChar char="-"/>
            </a:pPr>
            <a:endParaRPr lang="es-PE" sz="2100" dirty="0" smtClean="0">
              <a:latin typeface="Arial Narrow" panose="020B0606020202030204" pitchFamily="34" charset="0"/>
            </a:endParaRPr>
          </a:p>
          <a:p>
            <a:pPr marL="0" indent="0" algn="just">
              <a:buNone/>
            </a:pPr>
            <a:endParaRPr lang="es-PE" sz="2100" dirty="0">
              <a:latin typeface="Arial Narrow" panose="020B0606020202030204" pitchFamily="34" charset="0"/>
            </a:endParaRPr>
          </a:p>
        </p:txBody>
      </p:sp>
      <p:sp>
        <p:nvSpPr>
          <p:cNvPr id="6" name="Marcador de contenido 2"/>
          <p:cNvSpPr txBox="1">
            <a:spLocks/>
          </p:cNvSpPr>
          <p:nvPr/>
        </p:nvSpPr>
        <p:spPr>
          <a:xfrm>
            <a:off x="5819860" y="2826723"/>
            <a:ext cx="5876270" cy="907219"/>
          </a:xfrm>
          <a:prstGeom prst="rect">
            <a:avLst/>
          </a:prstGeom>
          <a:solidFill>
            <a:schemeClr val="bg1"/>
          </a:solidFill>
          <a:ln>
            <a:solidFill>
              <a:srgbClr val="FF000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2100" dirty="0" smtClean="0">
                <a:latin typeface="Arial Narrow" panose="020B0606020202030204" pitchFamily="34" charset="0"/>
              </a:rPr>
              <a:t>Expresa comprensión del problema a partir de la pregunta ¿De qué trata el problema?</a:t>
            </a:r>
          </a:p>
          <a:p>
            <a:pPr algn="just"/>
            <a:r>
              <a:rPr lang="es-PE" sz="2100" dirty="0" smtClean="0">
                <a:latin typeface="Arial Narrow" panose="020B0606020202030204" pitchFamily="34" charset="0"/>
              </a:rPr>
              <a:t>Establece relaciones de números y operaciones.</a:t>
            </a:r>
            <a:endParaRPr lang="es-PE" sz="2100" dirty="0">
              <a:latin typeface="Arial Narrow" panose="020B0606020202030204" pitchFamily="34" charset="0"/>
            </a:endParaRPr>
          </a:p>
        </p:txBody>
      </p:sp>
      <p:cxnSp>
        <p:nvCxnSpPr>
          <p:cNvPr id="12" name="Conector recto de flecha 11"/>
          <p:cNvCxnSpPr/>
          <p:nvPr/>
        </p:nvCxnSpPr>
        <p:spPr>
          <a:xfrm flipH="1">
            <a:off x="4804012" y="1966431"/>
            <a:ext cx="1015848" cy="65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flipV="1">
            <a:off x="5156534" y="3206442"/>
            <a:ext cx="663326" cy="35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H="1">
            <a:off x="4585648" y="5457157"/>
            <a:ext cx="123421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arcador de contenido 2"/>
          <p:cNvSpPr txBox="1">
            <a:spLocks/>
          </p:cNvSpPr>
          <p:nvPr/>
        </p:nvSpPr>
        <p:spPr>
          <a:xfrm>
            <a:off x="5819860" y="3878172"/>
            <a:ext cx="5876270" cy="907219"/>
          </a:xfrm>
          <a:prstGeom prst="rect">
            <a:avLst/>
          </a:prstGeom>
          <a:solidFill>
            <a:schemeClr val="bg1"/>
          </a:solidFill>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100" dirty="0" smtClean="0">
                <a:latin typeface="Arial Narrow" panose="020B0606020202030204" pitchFamily="34" charset="0"/>
              </a:rPr>
              <a:t>Seleccionar o crear variedad de estrategias, procedimientos y emplear diversos recursos.</a:t>
            </a:r>
            <a:endParaRPr lang="es-PE" sz="2100" dirty="0">
              <a:latin typeface="Arial Narrow" panose="020B0606020202030204" pitchFamily="34" charset="0"/>
            </a:endParaRPr>
          </a:p>
        </p:txBody>
      </p:sp>
      <p:sp>
        <p:nvSpPr>
          <p:cNvPr id="14" name="Marcador de contenido 2"/>
          <p:cNvSpPr txBox="1">
            <a:spLocks/>
          </p:cNvSpPr>
          <p:nvPr/>
        </p:nvSpPr>
        <p:spPr>
          <a:xfrm>
            <a:off x="5819860" y="4957757"/>
            <a:ext cx="5876270" cy="907219"/>
          </a:xfrm>
          <a:prstGeom prst="rect">
            <a:avLst/>
          </a:prstGeom>
          <a:solidFill>
            <a:schemeClr val="bg1"/>
          </a:solidFill>
          <a:ln>
            <a:solidFill>
              <a:srgbClr val="FF0000"/>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100" dirty="0" smtClean="0">
                <a:latin typeface="Arial Narrow" panose="020B0606020202030204" pitchFamily="34" charset="0"/>
              </a:rPr>
              <a:t>Es elaborar afirmaciones basado en comparaciones o experiencias con analogías, justificarlas o  refutarlas con ejemplos o contraejemplos.</a:t>
            </a:r>
            <a:endParaRPr lang="es-PE" sz="2100" dirty="0">
              <a:latin typeface="Arial Narrow" panose="020B0606020202030204" pitchFamily="34" charset="0"/>
            </a:endParaRPr>
          </a:p>
        </p:txBody>
      </p:sp>
      <p:cxnSp>
        <p:nvCxnSpPr>
          <p:cNvPr id="15" name="Conector recto de flecha 14"/>
          <p:cNvCxnSpPr/>
          <p:nvPr/>
        </p:nvCxnSpPr>
        <p:spPr>
          <a:xfrm flipH="1">
            <a:off x="4937760" y="4247374"/>
            <a:ext cx="882100" cy="12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7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11"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92403" y="81888"/>
            <a:ext cx="11704320" cy="502151"/>
          </a:xfrm>
          <a:prstGeom prst="rect">
            <a:avLst/>
          </a:prstGeom>
          <a:solidFill>
            <a:srgbClr val="FFFF99"/>
          </a:solidFill>
          <a:ln w="28575">
            <a:solidFill>
              <a:srgbClr val="FF0000"/>
            </a:solidFill>
          </a:ln>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3600" b="1" dirty="0" smtClean="0">
                <a:solidFill>
                  <a:srgbClr val="0000FF"/>
                </a:solidFill>
                <a:latin typeface="Arial Narrow" panose="020B0606020202030204" pitchFamily="34" charset="0"/>
              </a:rPr>
              <a:t>Desempeños – ejemplos de propósitos-habilidad</a:t>
            </a:r>
            <a:endParaRPr lang="es-PE" sz="3600" b="1" dirty="0">
              <a:solidFill>
                <a:srgbClr val="FF0000"/>
              </a:solidFill>
              <a:latin typeface="Arial Narrow" panose="020B0606020202030204" pitchFamily="34" charset="0"/>
            </a:endParaRPr>
          </a:p>
        </p:txBody>
      </p:sp>
      <p:sp>
        <p:nvSpPr>
          <p:cNvPr id="5" name="Rectángulo 4"/>
          <p:cNvSpPr/>
          <p:nvPr/>
        </p:nvSpPr>
        <p:spPr>
          <a:xfrm>
            <a:off x="292402" y="719514"/>
            <a:ext cx="11704321" cy="5170646"/>
          </a:xfrm>
          <a:prstGeom prst="rect">
            <a:avLst/>
          </a:prstGeom>
          <a:solidFill>
            <a:schemeClr val="bg1"/>
          </a:solidFill>
          <a:ln>
            <a:solidFill>
              <a:srgbClr val="FF0000"/>
            </a:solidFill>
          </a:ln>
        </p:spPr>
        <p:txBody>
          <a:bodyPr wrap="square">
            <a:spAutoFit/>
          </a:bodyPr>
          <a:lstStyle/>
          <a:p>
            <a:pPr marL="285750" indent="-285750" algn="just">
              <a:buFont typeface="Arial" panose="020B0604020202020204" pitchFamily="34" charset="0"/>
              <a:buChar char="•"/>
            </a:pPr>
            <a:r>
              <a:rPr lang="es-PE" sz="2200" b="1" u="sng" dirty="0">
                <a:latin typeface="Arial Narrow" panose="020B0606020202030204" pitchFamily="34" charset="0"/>
              </a:rPr>
              <a:t>Establece relaciones </a:t>
            </a:r>
            <a:r>
              <a:rPr lang="es-PE" sz="2200" dirty="0">
                <a:latin typeface="Arial Narrow" panose="020B0606020202030204" pitchFamily="34" charset="0"/>
              </a:rPr>
              <a:t>entre datos y una o más acciones de agregar, quitar, comparar, igualar, reiterar, agrupar, repartir cantidades y combinar colecciones, para transformarlas en expresiones numéricas (modelo) de adición, sustracción, multiplicación y división con números naturales de hasta cuatro cifras. </a:t>
            </a:r>
          </a:p>
          <a:p>
            <a:pPr marL="285750" indent="-285750" algn="just">
              <a:buFont typeface="Arial" panose="020B0604020202020204" pitchFamily="34" charset="0"/>
              <a:buChar char="•"/>
            </a:pPr>
            <a:r>
              <a:rPr lang="es-PE" sz="2200" b="1" u="sng" dirty="0" smtClean="0">
                <a:latin typeface="Arial Narrow" panose="020B0606020202030204" pitchFamily="34" charset="0"/>
              </a:rPr>
              <a:t>Establece </a:t>
            </a:r>
            <a:r>
              <a:rPr lang="es-PE" sz="2200" b="1" u="sng" dirty="0">
                <a:latin typeface="Arial Narrow" panose="020B0606020202030204" pitchFamily="34" charset="0"/>
              </a:rPr>
              <a:t>relaciones </a:t>
            </a:r>
            <a:r>
              <a:rPr lang="es-PE" sz="2200" dirty="0">
                <a:latin typeface="Arial Narrow" panose="020B0606020202030204" pitchFamily="34" charset="0"/>
              </a:rPr>
              <a:t>entre datos y acciones de partir una unidad o una colección de objetos en partes iguales y las transforma en expresiones numéricas (modelo) de fracciones usuales, adición y sustracción de estas.	</a:t>
            </a:r>
          </a:p>
          <a:p>
            <a:pPr marL="285750" indent="-285750" algn="just">
              <a:buFont typeface="Arial" panose="020B0604020202020204" pitchFamily="34" charset="0"/>
              <a:buChar char="•"/>
            </a:pPr>
            <a:r>
              <a:rPr lang="es-PE" sz="2200" b="1" u="sng" dirty="0">
                <a:latin typeface="Arial Narrow" panose="020B0606020202030204" pitchFamily="34" charset="0"/>
              </a:rPr>
              <a:t>Expresa con diversas representaciones </a:t>
            </a:r>
            <a:r>
              <a:rPr lang="es-PE" sz="2200" dirty="0">
                <a:latin typeface="Arial Narrow" panose="020B0606020202030204" pitchFamily="34" charset="0"/>
              </a:rPr>
              <a:t>y lenguaje numérico (números, signos y expresiones verbales) su comprensión de:</a:t>
            </a:r>
          </a:p>
          <a:p>
            <a:pPr marL="450850" indent="-177800" algn="just"/>
            <a:r>
              <a:rPr lang="es-PE" sz="2200" dirty="0" smtClean="0">
                <a:latin typeface="Arial Narrow" panose="020B0606020202030204" pitchFamily="34" charset="0"/>
              </a:rPr>
              <a:t>- La </a:t>
            </a:r>
            <a:r>
              <a:rPr lang="es-PE" sz="2200" dirty="0">
                <a:latin typeface="Arial Narrow" panose="020B0606020202030204" pitchFamily="34" charset="0"/>
              </a:rPr>
              <a:t>unidad de millar como unidad del sistema de numeración decimal, sus equivalencias entre unidades menores, el valor posicional de un dígito en números de cuatro cifras y la comparación y el orden de números.</a:t>
            </a:r>
          </a:p>
          <a:p>
            <a:pPr marL="450850" indent="-177800" algn="just"/>
            <a:r>
              <a:rPr lang="es-PE" sz="2200" dirty="0" smtClean="0">
                <a:latin typeface="Arial Narrow" panose="020B0606020202030204" pitchFamily="34" charset="0"/>
              </a:rPr>
              <a:t>- La </a:t>
            </a:r>
            <a:r>
              <a:rPr lang="es-PE" sz="2200" dirty="0">
                <a:latin typeface="Arial Narrow" panose="020B0606020202030204" pitchFamily="34" charset="0"/>
              </a:rPr>
              <a:t>multiplicación y división con números naturales, así como las propiedades conmutativa y asociativa de la multiplicación.</a:t>
            </a:r>
          </a:p>
          <a:p>
            <a:pPr marL="450850" indent="-177800" algn="just"/>
            <a:r>
              <a:rPr lang="es-PE" sz="2200" dirty="0" smtClean="0">
                <a:latin typeface="Arial Narrow" panose="020B0606020202030204" pitchFamily="34" charset="0"/>
              </a:rPr>
              <a:t>- La </a:t>
            </a:r>
            <a:r>
              <a:rPr lang="es-PE" sz="2200" dirty="0">
                <a:latin typeface="Arial Narrow" panose="020B0606020202030204" pitchFamily="34" charset="0"/>
              </a:rPr>
              <a:t>fracción como parte-todo (cantidad discreta o continua), así como equivalencias y operaciones de adición y sustracción entre fracciones usual 	</a:t>
            </a:r>
          </a:p>
        </p:txBody>
      </p:sp>
    </p:spTree>
    <p:extLst>
      <p:ext uri="{BB962C8B-B14F-4D97-AF65-F5344CB8AC3E}">
        <p14:creationId xmlns:p14="http://schemas.microsoft.com/office/powerpoint/2010/main" val="1095603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6798</TotalTime>
  <Words>7675</Words>
  <Application>Microsoft Office PowerPoint</Application>
  <PresentationFormat>Panorámica</PresentationFormat>
  <Paragraphs>691</Paragraphs>
  <Slides>48</Slides>
  <Notes>2</Notes>
  <HiddenSlides>0</HiddenSlides>
  <MMClips>0</MMClips>
  <ScaleCrop>false</ScaleCrop>
  <HeadingPairs>
    <vt:vector size="6" baseType="variant">
      <vt:variant>
        <vt:lpstr>Fuentes usadas</vt:lpstr>
      </vt:variant>
      <vt:variant>
        <vt:i4>16</vt:i4>
      </vt:variant>
      <vt:variant>
        <vt:lpstr>Tema</vt:lpstr>
      </vt:variant>
      <vt:variant>
        <vt:i4>2</vt:i4>
      </vt:variant>
      <vt:variant>
        <vt:lpstr>Títulos de diapositiva</vt:lpstr>
      </vt:variant>
      <vt:variant>
        <vt:i4>48</vt:i4>
      </vt:variant>
    </vt:vector>
  </HeadingPairs>
  <TitlesOfParts>
    <vt:vector size="66" baseType="lpstr">
      <vt:lpstr>Arial</vt:lpstr>
      <vt:lpstr>Arial Black</vt:lpstr>
      <vt:lpstr>Arial Narrow</vt:lpstr>
      <vt:lpstr>Calibri</vt:lpstr>
      <vt:lpstr>Calibri </vt:lpstr>
      <vt:lpstr>Calibri Light</vt:lpstr>
      <vt:lpstr>Stag-Bold</vt:lpstr>
      <vt:lpstr>StagSans-Bold</vt:lpstr>
      <vt:lpstr>StagSans-Book</vt:lpstr>
      <vt:lpstr>StagSans-BookItalic</vt:lpstr>
      <vt:lpstr>StagSans-Medium</vt:lpstr>
      <vt:lpstr>StagSans-Semibold</vt:lpstr>
      <vt:lpstr>Stag-Semibold</vt:lpstr>
      <vt:lpstr>Tahoma</vt:lpstr>
      <vt:lpstr>Times New Roman</vt:lpstr>
      <vt:lpstr>Wingdings 2</vt:lpstr>
      <vt:lpstr>Tema de Office</vt:lpstr>
      <vt:lpstr>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Competencia: Resuelve problemas de cantidad.</vt:lpstr>
      <vt:lpstr>Competencia: Resuelve problemas de cantidad.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Competencia: Resuelve problemas de regularidad, equivalencia y cambio.</vt:lpstr>
      <vt:lpstr>Competencia: Resuelve problemas de regularidad, equivalencia y cambio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Competencia: Resuelve problemas de forma, movimiento y localización.</vt:lpstr>
      <vt:lpstr>Competencia: Resuelve problemas de forma, movimiento y localización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Competencia: Resuelve problemas de gestión de datos e incertidumbre.</vt:lpstr>
      <vt:lpstr>Competencia: Resuelve problemas de gestión de datos e incertidumbre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Edhgar Valencia</dc:creator>
  <cp:lastModifiedBy>ProBook</cp:lastModifiedBy>
  <cp:revision>606</cp:revision>
  <dcterms:created xsi:type="dcterms:W3CDTF">2014-12-19T16:48:13Z</dcterms:created>
  <dcterms:modified xsi:type="dcterms:W3CDTF">2021-07-25T23:18:34Z</dcterms:modified>
</cp:coreProperties>
</file>