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1"/>
  </p:notesMasterIdLst>
  <p:sldIdLst>
    <p:sldId id="282" r:id="rId2"/>
    <p:sldId id="277" r:id="rId3"/>
    <p:sldId id="257" r:id="rId4"/>
    <p:sldId id="258" r:id="rId5"/>
    <p:sldId id="259" r:id="rId6"/>
    <p:sldId id="260" r:id="rId7"/>
    <p:sldId id="262" r:id="rId8"/>
    <p:sldId id="263" r:id="rId9"/>
    <p:sldId id="280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F39D-5C18-4994-BFA0-65B38E20035A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DF5DF-0F07-4797-80FB-049B9F96FC0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160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9582-4422-47D4-9DEC-0AEEB6326709}" type="datetime1">
              <a:rPr lang="es-PE" smtClean="0"/>
              <a:t>13/05/2021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Mg. Félix Quispe De La Cruz         Cel.  976024500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E694-6D47-4BAD-B1A5-D87133242B07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71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1E47-EC86-4CE6-B395-6897D0452512}" type="datetime1">
              <a:rPr lang="es-PE" smtClean="0"/>
              <a:t>13/05/2021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Mg. Félix Quispe De La Cruz         Cel.  976024500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E694-6D47-4BAD-B1A5-D87133242B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958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727C-46CB-404E-8446-5A6C8F16918E}" type="datetime1">
              <a:rPr lang="es-PE" smtClean="0"/>
              <a:t>13/05/2021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Mg. Félix Quispe De La Cruz         Cel.  976024500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E694-6D47-4BAD-B1A5-D87133242B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054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4F05-0B4A-4AA9-A8B3-82549F9ED8CD}" type="datetime1">
              <a:rPr lang="es-PE" smtClean="0"/>
              <a:t>13/05/2021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Mg. Félix Quispe De La Cruz         Cel.  976024500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E694-6D47-4BAD-B1A5-D87133242B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113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E8A4-933B-4632-9BED-CB763CB78D6A}" type="datetime1">
              <a:rPr lang="es-PE" smtClean="0"/>
              <a:t>13/05/2021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Mg. Félix Quispe De La Cruz         Cel.  976024500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E694-6D47-4BAD-B1A5-D87133242B07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09009-D593-485E-AF58-96AA9BAEA314}" type="datetime1">
              <a:rPr lang="es-PE" smtClean="0"/>
              <a:t>13/05/2021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Mg. Félix Quispe De La Cruz         Cel.  976024500</a:t>
            </a: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E694-6D47-4BAD-B1A5-D87133242B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381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96BE-5318-4B63-A230-8F8A57B24B43}" type="datetime1">
              <a:rPr lang="es-PE" smtClean="0"/>
              <a:t>13/05/2021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Mg. Félix Quispe De La Cruz         Cel.  976024500</a:t>
            </a:r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E694-6D47-4BAD-B1A5-D87133242B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610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A706-FBB2-4D0B-9006-FAA5D595B286}" type="datetime1">
              <a:rPr lang="es-PE" smtClean="0"/>
              <a:t>13/05/2021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Mg. Félix Quispe De La Cruz         Cel.  976024500</a:t>
            </a:r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E694-6D47-4BAD-B1A5-D87133242B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949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9740-FE7E-40AF-8C63-D0D4A96B0F78}" type="datetime1">
              <a:rPr lang="es-PE" smtClean="0"/>
              <a:t>13/05/2021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Mg. Félix Quispe De La Cruz         Cel.  976024500</a:t>
            </a:r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E694-6D47-4BAD-B1A5-D87133242B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294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AB4946-2459-425C-88DC-15B6E1A222BA}" type="datetime1">
              <a:rPr lang="es-PE" smtClean="0"/>
              <a:t>13/05/2021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Mg. Félix Quispe De La Cruz         Cel.  976024500</a:t>
            </a: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CFE694-6D47-4BAD-B1A5-D87133242B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596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3061-A66D-4082-9887-AD657A1D5A15}" type="datetime1">
              <a:rPr lang="es-PE" smtClean="0"/>
              <a:t>13/05/2021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Mg. Félix Quispe De La Cruz         Cel.  976024500</a:t>
            </a: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E694-6D47-4BAD-B1A5-D87133242B0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071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B01C3C-1468-4A43-90EF-35AED8B9A6C4}" type="datetime1">
              <a:rPr lang="es-PE" smtClean="0"/>
              <a:t>13/05/2021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Mg. Félix Quispe De La Cruz         Cel.  976024500</a:t>
            </a: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CFE694-6D47-4BAD-B1A5-D87133242B07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46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8E484DF9-D63E-4961-8624-3E617C0A952A}"/>
              </a:ext>
            </a:extLst>
          </p:cNvPr>
          <p:cNvSpPr txBox="1"/>
          <p:nvPr/>
        </p:nvSpPr>
        <p:spPr>
          <a:xfrm>
            <a:off x="333063" y="2139276"/>
            <a:ext cx="332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ea typeface="Tahoma" panose="020B0604030504040204" pitchFamily="34" charset="0"/>
                <a:cs typeface="Times New Roman" panose="02020603050405020304" pitchFamily="18" charset="0"/>
              </a:rPr>
              <a:t>GOBIERNO REGIONAL </a:t>
            </a:r>
          </a:p>
          <a:p>
            <a:pPr algn="ctr"/>
            <a:r>
              <a:rPr lang="es-ES" b="1" dirty="0">
                <a:ea typeface="Tahoma" panose="020B0604030504040204" pitchFamily="34" charset="0"/>
                <a:cs typeface="Times New Roman" panose="02020603050405020304" pitchFamily="18" charset="0"/>
              </a:rPr>
              <a:t>DE AYACUCHO</a:t>
            </a:r>
            <a:endParaRPr lang="es-PE" b="1" strike="sngStrike" dirty="0"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1" descr="http://upload.wikimedia.org/wikipedia/en/d/d6/Logo_Ayacucho_Region_in_Peru.png">
            <a:extLst>
              <a:ext uri="{FF2B5EF4-FFF2-40B4-BE49-F238E27FC236}">
                <a16:creationId xmlns:a16="http://schemas.microsoft.com/office/drawing/2014/main" id="{079699C9-40BE-4CE3-AB73-0F31572438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87" y="617519"/>
            <a:ext cx="1011749" cy="141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4">
            <a:extLst>
              <a:ext uri="{FF2B5EF4-FFF2-40B4-BE49-F238E27FC236}">
                <a16:creationId xmlns:a16="http://schemas.microsoft.com/office/drawing/2014/main" id="{3D33E486-BF66-4B23-98E3-284F85979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5" t="6249" r="5673" b="64972"/>
          <a:stretch/>
        </p:blipFill>
        <p:spPr>
          <a:xfrm>
            <a:off x="1366357" y="2841266"/>
            <a:ext cx="1086810" cy="1438808"/>
          </a:xfrm>
          <a:prstGeom prst="rect">
            <a:avLst/>
          </a:prstGeom>
        </p:spPr>
      </p:pic>
      <p:sp>
        <p:nvSpPr>
          <p:cNvPr id="7" name="CuadroTexto 2">
            <a:extLst>
              <a:ext uri="{FF2B5EF4-FFF2-40B4-BE49-F238E27FC236}">
                <a16:creationId xmlns:a16="http://schemas.microsoft.com/office/drawing/2014/main" id="{76F26EA6-D528-4A35-8268-BA58A9DD6785}"/>
              </a:ext>
            </a:extLst>
          </p:cNvPr>
          <p:cNvSpPr txBox="1"/>
          <p:nvPr/>
        </p:nvSpPr>
        <p:spPr>
          <a:xfrm>
            <a:off x="-55997" y="4416677"/>
            <a:ext cx="3931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DIRECCIÓN REGIONAL DE </a:t>
            </a:r>
          </a:p>
          <a:p>
            <a:pPr algn="ctr"/>
            <a:r>
              <a:rPr lang="es-ES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EDUCACIÓN DE AYACUCHO</a:t>
            </a:r>
          </a:p>
          <a:p>
            <a:pPr algn="ctr"/>
            <a:r>
              <a:rPr lang="es-ES" sz="1400" b="1" dirty="0">
                <a:latin typeface="Arial Narrow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DIRECCIÓN DE GESTIÓN PEDAGÓGICA</a:t>
            </a:r>
            <a:endParaRPr lang="es-PE" sz="1400" b="1" dirty="0">
              <a:latin typeface="Arial Narrow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4148919" y="4426324"/>
            <a:ext cx="7615451" cy="1077218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PLANIFICACIÓN CURRICULAR A PARTIR DE LA ESTRATEGIA APRENDO EN CASA 2021</a:t>
            </a:r>
            <a:endParaRPr lang="es-PE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4 CuadroTexto">
            <a:extLst>
              <a:ext uri="{FF2B5EF4-FFF2-40B4-BE49-F238E27FC236}">
                <a16:creationId xmlns:a16="http://schemas.microsoft.com/office/drawing/2014/main" id="{4DA1781C-6690-48D7-8729-1A5E0C96DB4B}"/>
              </a:ext>
            </a:extLst>
          </p:cNvPr>
          <p:cNvSpPr txBox="1"/>
          <p:nvPr/>
        </p:nvSpPr>
        <p:spPr>
          <a:xfrm>
            <a:off x="4148919" y="766108"/>
            <a:ext cx="736782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ASISTENCIA TÉCNICA A LOS ESPECIALISTAS DE LAS UGEL</a:t>
            </a:r>
            <a:endParaRPr lang="es-ES" sz="4000" dirty="0">
              <a:ln w="0"/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H="1">
            <a:off x="3653624" y="508206"/>
            <a:ext cx="3976" cy="5663994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echa abajo 10"/>
          <p:cNvSpPr/>
          <p:nvPr/>
        </p:nvSpPr>
        <p:spPr>
          <a:xfrm>
            <a:off x="7091870" y="3105150"/>
            <a:ext cx="1676400" cy="1066800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37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54395" t="27890" r="28725" b="24220"/>
          <a:stretch/>
        </p:blipFill>
        <p:spPr bwMode="auto">
          <a:xfrm>
            <a:off x="4397046" y="1280784"/>
            <a:ext cx="2487673" cy="4053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91320" y="193737"/>
            <a:ext cx="111775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IDEAS CENTRALES DE PLANIFICACIÓN CURRICULAR</a:t>
            </a:r>
            <a:endParaRPr lang="es-PE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11248" y="1040262"/>
            <a:ext cx="4531058" cy="193899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COMPONENTES CURRICULARES</a:t>
            </a:r>
          </a:p>
          <a:p>
            <a:pPr algn="just"/>
            <a:r>
              <a:rPr lang="es-PE" sz="2000" b="1" dirty="0" smtClean="0">
                <a:latin typeface="Arial Narrow" panose="020B0606020202030204" pitchFamily="34" charset="0"/>
              </a:rPr>
              <a:t>Tenemos en cuenta tanto para planificar como para evaluar las competencias, capacidades, estándares y desempeños (mirada holística)</a:t>
            </a:r>
          </a:p>
          <a:p>
            <a:pPr algn="just"/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2514" y="4256667"/>
            <a:ext cx="343800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 smtClean="0">
                <a:latin typeface="Arial Narrow" panose="020B0606020202030204" pitchFamily="34" charset="0"/>
              </a:rPr>
              <a:t>Enfoque por competencia</a:t>
            </a:r>
          </a:p>
          <a:p>
            <a:pPr algn="just"/>
            <a:r>
              <a:rPr lang="es-PE" sz="2000" b="1" dirty="0" smtClean="0">
                <a:latin typeface="Arial Narrow" panose="020B0606020202030204" pitchFamily="34" charset="0"/>
              </a:rPr>
              <a:t>¿Para qué planificamos?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32514" y="2009758"/>
            <a:ext cx="3511174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 smtClean="0">
                <a:latin typeface="Arial Narrow" panose="020B0606020202030204" pitchFamily="34" charset="0"/>
              </a:rPr>
              <a:t>¿Qué ponemos en juego al planificar?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011248" y="3263403"/>
            <a:ext cx="4531058" cy="286232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EXPERIENCIA DE APRENDIZAJE</a:t>
            </a:r>
          </a:p>
          <a:p>
            <a:pPr algn="just"/>
            <a:r>
              <a:rPr lang="es-PE" sz="2000" b="1" dirty="0" smtClean="0">
                <a:latin typeface="Arial Narrow" panose="020B0606020202030204" pitchFamily="34" charset="0"/>
              </a:rPr>
              <a:t>Planificamos Unidades, Proyectos que planteen experiencias de aprendizaje para el desarrollo de competencias.</a:t>
            </a:r>
          </a:p>
          <a:p>
            <a:pPr algn="just"/>
            <a:endParaRPr lang="es-PE" sz="2000" b="1" dirty="0">
              <a:latin typeface="Arial Narrow" panose="020B0606020202030204" pitchFamily="34" charset="0"/>
            </a:endParaRPr>
          </a:p>
          <a:p>
            <a:pPr algn="just"/>
            <a:r>
              <a:rPr lang="es-PE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Sus componentes claves de </a:t>
            </a:r>
            <a:r>
              <a:rPr lang="es-PE" sz="2000" b="1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EdA</a:t>
            </a:r>
            <a:r>
              <a:rPr lang="es-PE" sz="2000" b="1" dirty="0" smtClean="0">
                <a:latin typeface="Arial Narrow" panose="020B0606020202030204" pitchFamily="34" charset="0"/>
              </a:rPr>
              <a:t>: Situación significativa, Propósito de aprendizaje, Criterio de evaluación, Actividades, Producciones y actuaciones.</a:t>
            </a:r>
          </a:p>
        </p:txBody>
      </p:sp>
    </p:spTree>
    <p:extLst>
      <p:ext uri="{BB962C8B-B14F-4D97-AF65-F5344CB8AC3E}">
        <p14:creationId xmlns:p14="http://schemas.microsoft.com/office/powerpoint/2010/main" val="637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05134" y="1132008"/>
            <a:ext cx="3914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b="1" dirty="0" smtClean="0">
                <a:latin typeface="Arial Narrow" panose="020B0606020202030204" pitchFamily="34" charset="0"/>
              </a:rPr>
              <a:t>¿Cómo realizo el proceso de planificación?</a:t>
            </a:r>
            <a:endParaRPr lang="es-PE" sz="2800" b="1" dirty="0"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2971" y="3684432"/>
            <a:ext cx="4092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b="1" dirty="0" smtClean="0">
                <a:latin typeface="Arial Narrow" panose="020B0606020202030204" pitchFamily="34" charset="0"/>
              </a:rPr>
              <a:t>¿Qué habilidades, actitudes, conocimientos me demanda planificar?</a:t>
            </a:r>
            <a:endParaRPr lang="es-PE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274254" y="1026258"/>
            <a:ext cx="429287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2800" b="1" dirty="0" smtClean="0">
                <a:latin typeface="Arial Narrow" panose="020B0606020202030204" pitchFamily="34" charset="0"/>
              </a:rPr>
              <a:t>¿Cuáles de dichas habilidades, conocimiento y actitudes debo aún fortalecer?</a:t>
            </a:r>
            <a:endParaRPr lang="es-PE" sz="2800" b="1" dirty="0"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042242" y="3939690"/>
            <a:ext cx="462255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PE" sz="2800" b="1" dirty="0" smtClean="0">
                <a:latin typeface="Arial Narrow" panose="020B0606020202030204" pitchFamily="34" charset="0"/>
              </a:rPr>
              <a:t>¿Qué esquema de actuación requiero para planificar bajo en enfoque por competencia?</a:t>
            </a:r>
            <a:endParaRPr lang="es-PE" sz="2800" b="1" dirty="0">
              <a:latin typeface="Arial Narrow" panose="020B060602020203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531057" y="1353804"/>
            <a:ext cx="2538483" cy="3493827"/>
            <a:chOff x="4531057" y="1353804"/>
            <a:chExt cx="2538483" cy="3493827"/>
          </a:xfrm>
        </p:grpSpPr>
        <p:pic>
          <p:nvPicPr>
            <p:cNvPr id="5" name="Imagen 4"/>
            <p:cNvPicPr/>
            <p:nvPr/>
          </p:nvPicPr>
          <p:blipFill rotWithShape="1">
            <a:blip r:embed="rId2"/>
            <a:srcRect l="74259" t="25099" r="7573" b="22192"/>
            <a:stretch/>
          </p:blipFill>
          <p:spPr bwMode="auto">
            <a:xfrm>
              <a:off x="4531057" y="1353804"/>
              <a:ext cx="2524835" cy="34938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CuadroTexto 9"/>
            <p:cNvSpPr txBox="1"/>
            <p:nvPr/>
          </p:nvSpPr>
          <p:spPr>
            <a:xfrm>
              <a:off x="5882185" y="4385966"/>
              <a:ext cx="118735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PE" dirty="0"/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3836158" y="497890"/>
            <a:ext cx="391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REFLEXIONES</a:t>
            </a:r>
            <a:endParaRPr lang="es-PE" sz="3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42198" y="488235"/>
            <a:ext cx="82978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ENFOQUE POR COMPETENCIAS</a:t>
            </a:r>
            <a:endParaRPr lang="es-PE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inta perforada 5"/>
          <p:cNvSpPr/>
          <p:nvPr/>
        </p:nvSpPr>
        <p:spPr>
          <a:xfrm>
            <a:off x="627797" y="1201002"/>
            <a:ext cx="10877266" cy="1569493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latin typeface="Arial Narrow" panose="020B0606020202030204" pitchFamily="34" charset="0"/>
              </a:rPr>
              <a:t>La finalidad es que los estudiantes puedan responder a las demandas de nuestro tiempo, aspirando a su formación integral.</a:t>
            </a:r>
          </a:p>
        </p:txBody>
      </p:sp>
      <p:sp>
        <p:nvSpPr>
          <p:cNvPr id="7" name="Cinta perforada 6"/>
          <p:cNvSpPr/>
          <p:nvPr/>
        </p:nvSpPr>
        <p:spPr>
          <a:xfrm>
            <a:off x="627797" y="2939431"/>
            <a:ext cx="10877266" cy="1569493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latin typeface="Arial Narrow" panose="020B0606020202030204" pitchFamily="34" charset="0"/>
              </a:rPr>
              <a:t>Requiere que utilicemos formas de enseñanza que permitan al estudiante afrontar y dar respuesta a diversas situaciones, movilizando sus competencias.</a:t>
            </a:r>
          </a:p>
        </p:txBody>
      </p:sp>
      <p:sp>
        <p:nvSpPr>
          <p:cNvPr id="8" name="Cinta perforada 7"/>
          <p:cNvSpPr/>
          <p:nvPr/>
        </p:nvSpPr>
        <p:spPr>
          <a:xfrm>
            <a:off x="627797" y="4677860"/>
            <a:ext cx="10762198" cy="1569493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400" b="1" dirty="0" smtClean="0">
                <a:latin typeface="Arial Narrow" panose="020B0606020202030204" pitchFamily="34" charset="0"/>
              </a:rPr>
              <a:t>Debemos pensar al planificar en diseñar y organizar acciones, espacios, recursos, estrategias que permitan el desarrollo de competencias.</a:t>
            </a:r>
            <a:endParaRPr lang="es-PE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02795" y="453675"/>
            <a:ext cx="56228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COMPONENTES CURRICULARES</a:t>
            </a:r>
            <a:endParaRPr lang="es-PE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36391" t="30690" r="52932" b="33504"/>
          <a:stretch/>
        </p:blipFill>
        <p:spPr bwMode="auto">
          <a:xfrm>
            <a:off x="4722125" y="1377873"/>
            <a:ext cx="1484989" cy="24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599296" y="977763"/>
            <a:ext cx="195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latin typeface="Arial Narrow" panose="020B0606020202030204" pitchFamily="34" charset="0"/>
              </a:rPr>
              <a:t>Competencias</a:t>
            </a:r>
            <a:endParaRPr lang="es-PE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82637" y="1791947"/>
            <a:ext cx="19888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latin typeface="Arial Narrow" panose="020B0606020202030204" pitchFamily="34" charset="0"/>
              </a:rPr>
              <a:t>Estándares de Aprendizaje</a:t>
            </a:r>
            <a:endParaRPr lang="es-PE" sz="2400" b="1" dirty="0"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32781" y="2962367"/>
            <a:ext cx="198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latin typeface="Arial Narrow" panose="020B0606020202030204" pitchFamily="34" charset="0"/>
              </a:rPr>
              <a:t>Desempeños</a:t>
            </a:r>
            <a:endParaRPr lang="es-PE" sz="2400" b="1" dirty="0"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72499" y="2731535"/>
            <a:ext cx="198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latin typeface="Arial Narrow" panose="020B0606020202030204" pitchFamily="34" charset="0"/>
              </a:rPr>
              <a:t>Capacidades</a:t>
            </a:r>
            <a:endParaRPr lang="es-PE" sz="2400" b="1" dirty="0">
              <a:latin typeface="Arial Narrow" panose="020B060602020203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504966" y="3938003"/>
            <a:ext cx="11163869" cy="25173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es-PE" sz="2000" dirty="0" smtClean="0">
                <a:latin typeface="Arial Narrow" panose="020B0606020202030204" pitchFamily="34" charset="0"/>
              </a:rPr>
              <a:t>Para planificar necesito conocer </a:t>
            </a:r>
            <a:r>
              <a:rPr lang="es-PE" sz="2000" b="1" dirty="0" smtClean="0">
                <a:latin typeface="Arial Narrow" panose="020B0606020202030204" pitchFamily="34" charset="0"/>
              </a:rPr>
              <a:t>al estudiante, el contexto y el CNEB</a:t>
            </a:r>
            <a:r>
              <a:rPr lang="es-PE" sz="2000" dirty="0" smtClean="0">
                <a:latin typeface="Arial Narrow" panose="020B0606020202030204" pitchFamily="34" charset="0"/>
              </a:rPr>
              <a:t>.</a:t>
            </a: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es-PE" sz="2000" dirty="0" smtClean="0">
                <a:latin typeface="Arial Narrow" panose="020B0606020202030204" pitchFamily="34" charset="0"/>
              </a:rPr>
              <a:t>Necesitamos conocer las competencias para plantear las actividades y aprendizaje.</a:t>
            </a: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es-PE" sz="2000" dirty="0" smtClean="0">
                <a:latin typeface="Arial Narrow" panose="020B0606020202030204" pitchFamily="34" charset="0"/>
              </a:rPr>
              <a:t>Es necesario </a:t>
            </a:r>
            <a:r>
              <a:rPr lang="es-PE" sz="2000" b="1" dirty="0" smtClean="0">
                <a:latin typeface="Arial Narrow" panose="020B0606020202030204" pitchFamily="34" charset="0"/>
              </a:rPr>
              <a:t>revisar y analizar las competencias, capacidades</a:t>
            </a:r>
            <a:r>
              <a:rPr lang="es-PE" sz="2000" dirty="0" smtClean="0">
                <a:latin typeface="Arial Narrow" panose="020B0606020202030204" pitchFamily="34" charset="0"/>
              </a:rPr>
              <a:t>, estándares y desempeños para comprender el actuar competente que se espera del estudiante.</a:t>
            </a: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es-PE" sz="2000" dirty="0" smtClean="0">
                <a:latin typeface="Arial Narrow" panose="020B0606020202030204" pitchFamily="34" charset="0"/>
              </a:rPr>
              <a:t>Debemos ver de </a:t>
            </a:r>
            <a:r>
              <a:rPr lang="es-PE" sz="2000" b="1" dirty="0" smtClean="0">
                <a:latin typeface="Arial Narrow" panose="020B0606020202030204" pitchFamily="34" charset="0"/>
              </a:rPr>
              <a:t>manera holística y articulada </a:t>
            </a:r>
            <a:r>
              <a:rPr lang="es-PE" sz="2000" dirty="0" smtClean="0">
                <a:latin typeface="Arial Narrow" panose="020B0606020202030204" pitchFamily="34" charset="0"/>
              </a:rPr>
              <a:t>los componentes curriculares.</a:t>
            </a:r>
          </a:p>
          <a:p>
            <a:pPr marL="355600" indent="-355600" algn="just">
              <a:buFont typeface="Wingdings" panose="05000000000000000000" pitchFamily="2" charset="2"/>
              <a:buChar char="Ø"/>
            </a:pPr>
            <a:r>
              <a:rPr lang="es-PE" sz="2000" dirty="0" smtClean="0">
                <a:latin typeface="Arial Narrow" panose="020B0606020202030204" pitchFamily="34" charset="0"/>
              </a:rPr>
              <a:t>Los  </a:t>
            </a:r>
            <a:r>
              <a:rPr lang="es-PE" sz="2000" b="1" dirty="0" smtClean="0">
                <a:latin typeface="Arial Narrow" panose="020B0606020202030204" pitchFamily="34" charset="0"/>
              </a:rPr>
              <a:t>componentes curriculares </a:t>
            </a:r>
            <a:r>
              <a:rPr lang="es-PE" sz="2000" dirty="0" smtClean="0">
                <a:latin typeface="Arial Narrow" panose="020B0606020202030204" pitchFamily="34" charset="0"/>
              </a:rPr>
              <a:t>nos ayudarán a plantear la </a:t>
            </a:r>
            <a:r>
              <a:rPr lang="es-PE" sz="2000" u="sng" dirty="0" smtClean="0">
                <a:latin typeface="Arial Narrow" panose="020B0606020202030204" pitchFamily="34" charset="0"/>
              </a:rPr>
              <a:t>situación significativa</a:t>
            </a:r>
            <a:r>
              <a:rPr lang="es-PE" sz="2000" dirty="0" smtClean="0">
                <a:latin typeface="Arial Narrow" panose="020B0606020202030204" pitchFamily="34" charset="0"/>
              </a:rPr>
              <a:t>, definir el </a:t>
            </a:r>
            <a:r>
              <a:rPr lang="es-PE" sz="2000" u="sng" dirty="0" smtClean="0">
                <a:latin typeface="Arial Narrow" panose="020B0606020202030204" pitchFamily="34" charset="0"/>
              </a:rPr>
              <a:t>propósito de aprendizaje,</a:t>
            </a:r>
            <a:r>
              <a:rPr lang="es-PE" sz="2000" dirty="0" smtClean="0">
                <a:latin typeface="Arial Narrow" panose="020B0606020202030204" pitchFamily="34" charset="0"/>
              </a:rPr>
              <a:t> establecer los </a:t>
            </a:r>
            <a:r>
              <a:rPr lang="es-PE" sz="2000" u="sng" dirty="0" smtClean="0">
                <a:latin typeface="Arial Narrow" panose="020B0606020202030204" pitchFamily="34" charset="0"/>
              </a:rPr>
              <a:t>criterios de evaluación</a:t>
            </a:r>
            <a:r>
              <a:rPr lang="es-PE" sz="2000" dirty="0" smtClean="0">
                <a:latin typeface="Arial Narrow" panose="020B0606020202030204" pitchFamily="34" charset="0"/>
              </a:rPr>
              <a:t>, </a:t>
            </a:r>
            <a:r>
              <a:rPr lang="es-PE" sz="2000" u="sng" dirty="0" smtClean="0">
                <a:latin typeface="Arial Narrow" panose="020B0606020202030204" pitchFamily="34" charset="0"/>
              </a:rPr>
              <a:t>diseñar las actividades </a:t>
            </a:r>
            <a:r>
              <a:rPr lang="es-PE" sz="2000" dirty="0" smtClean="0">
                <a:latin typeface="Arial Narrow" panose="020B0606020202030204" pitchFamily="34" charset="0"/>
              </a:rPr>
              <a:t>y </a:t>
            </a:r>
            <a:r>
              <a:rPr lang="es-PE" sz="2000" u="sng" dirty="0" smtClean="0">
                <a:latin typeface="Arial Narrow" panose="020B0606020202030204" pitchFamily="34" charset="0"/>
              </a:rPr>
              <a:t>evalua</a:t>
            </a:r>
            <a:r>
              <a:rPr lang="es-PE" sz="2000" dirty="0" smtClean="0">
                <a:latin typeface="Arial Narrow" panose="020B0606020202030204" pitchFamily="34" charset="0"/>
              </a:rPr>
              <a:t>r los aprendizajes.</a:t>
            </a:r>
            <a:endParaRPr lang="es-PE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1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7672" y="106323"/>
            <a:ext cx="1115022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EXPERIENCIA DE APRENDIZAJE</a:t>
            </a:r>
            <a:endParaRPr lang="es-PE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64288" t="29464" r="4344" b="27049"/>
          <a:stretch/>
        </p:blipFill>
        <p:spPr bwMode="auto">
          <a:xfrm>
            <a:off x="586855" y="506433"/>
            <a:ext cx="11041038" cy="6351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03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95534" y="88710"/>
            <a:ext cx="11969087" cy="6694227"/>
            <a:chOff x="348344" y="275691"/>
            <a:chExt cx="11342914" cy="6291943"/>
          </a:xfrm>
        </p:grpSpPr>
        <p:pic>
          <p:nvPicPr>
            <p:cNvPr id="4" name="Imagen 3"/>
            <p:cNvPicPr/>
            <p:nvPr/>
          </p:nvPicPr>
          <p:blipFill rotWithShape="1">
            <a:blip r:embed="rId2"/>
            <a:srcRect l="30515" t="23844" r="2810" b="18427"/>
            <a:stretch/>
          </p:blipFill>
          <p:spPr bwMode="auto">
            <a:xfrm>
              <a:off x="348344" y="275691"/>
              <a:ext cx="11342914" cy="629194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>
              <a:off x="630771" y="6089962"/>
              <a:ext cx="2934268" cy="4776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PE" dirty="0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9321421" y="5475027"/>
              <a:ext cx="2369837" cy="10926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PE" dirty="0"/>
            </a:p>
            <a:p>
              <a:endParaRPr lang="es-PE" dirty="0" smtClean="0"/>
            </a:p>
            <a:p>
              <a:endParaRPr lang="es-PE" dirty="0"/>
            </a:p>
            <a:p>
              <a:endParaRPr lang="es-PE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86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7796" y="1480456"/>
            <a:ext cx="7369791" cy="445632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74625" indent="0" algn="just">
              <a:buNone/>
            </a:pPr>
            <a:endParaRPr lang="es-PE" sz="600" b="1" dirty="0" smtClean="0">
              <a:latin typeface="Arial Narrow" panose="020B0606020202030204" pitchFamily="34" charset="0"/>
            </a:endParaRPr>
          </a:p>
          <a:p>
            <a:pPr marL="174625" indent="0" algn="just">
              <a:buNone/>
            </a:pPr>
            <a:r>
              <a:rPr lang="es-PE" sz="3600" b="1" dirty="0" smtClean="0">
                <a:latin typeface="Arial Narrow" panose="020B0606020202030204" pitchFamily="34" charset="0"/>
              </a:rPr>
              <a:t>Entonces si podemos plantear experiencias de aprendizaje como unidades y/o proyectos de aprendizaje, planteando situaciones retadoras, complejas y de alta demanda cognitiva, teniendo como centro al estudiante.</a:t>
            </a:r>
            <a:endParaRPr lang="es-PE" sz="3600" b="1" dirty="0"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65626" t="26584" r="2435" b="30764"/>
          <a:stretch/>
        </p:blipFill>
        <p:spPr bwMode="auto">
          <a:xfrm>
            <a:off x="8112690" y="1480456"/>
            <a:ext cx="3474584" cy="2895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36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4967" y="526046"/>
            <a:ext cx="11150221" cy="981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99432" indent="-1799432" algn="just">
              <a:lnSpc>
                <a:spcPct val="107000"/>
              </a:lnSpc>
              <a:spcAft>
                <a:spcPts val="400"/>
              </a:spcAft>
            </a:pPr>
            <a:r>
              <a:rPr lang="es-PE" sz="2700" b="1" dirty="0"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RECUERDA: </a:t>
            </a:r>
            <a:r>
              <a:rPr lang="es-PE" sz="27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planificar sea Unidad de Aprendizaje o Proyecto de Aprendizaje, debes realizar las siguientes acciones:</a:t>
            </a:r>
            <a:endParaRPr lang="es-PE" sz="27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257009" y="2168715"/>
            <a:ext cx="1941906" cy="326571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Analiza y comprende </a:t>
            </a:r>
            <a:r>
              <a:rPr lang="es-PE" sz="2000" b="1" dirty="0">
                <a:solidFill>
                  <a:srgbClr val="0000CC"/>
                </a:solidFill>
                <a:latin typeface="Arial Narrow" panose="020B0606020202030204" pitchFamily="34" charset="0"/>
              </a:rPr>
              <a:t>las </a:t>
            </a:r>
            <a:r>
              <a:rPr lang="es-PE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competencias,</a:t>
            </a:r>
            <a:r>
              <a:rPr lang="es-PE" sz="2000" b="1" dirty="0" smtClean="0">
                <a:latin typeface="Arial Narrow" panose="020B0606020202030204" pitchFamily="34" charset="0"/>
              </a:rPr>
              <a:t> los estándares de aprendizaje del ciclo y los desempeños de grado.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640980" y="2168715"/>
            <a:ext cx="1909249" cy="32657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000" b="1" dirty="0">
                <a:solidFill>
                  <a:srgbClr val="0000CC"/>
                </a:solidFill>
                <a:latin typeface="Arial Narrow" panose="020B0606020202030204" pitchFamily="34" charset="0"/>
              </a:rPr>
              <a:t>Revisa </a:t>
            </a:r>
            <a:r>
              <a:rPr lang="es-PE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la plataforma de </a:t>
            </a:r>
            <a:r>
              <a:rPr lang="es-PE" sz="2000" b="1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AeC</a:t>
            </a:r>
            <a:r>
              <a:rPr lang="es-PE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, </a:t>
            </a:r>
            <a:r>
              <a:rPr lang="es-PE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las experiencias de aprendizaje, Actividades y guía del docente.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992294" y="2168715"/>
            <a:ext cx="1963678" cy="32657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PE" sz="2000" b="1" dirty="0">
                <a:solidFill>
                  <a:srgbClr val="0000CC"/>
                </a:solidFill>
                <a:latin typeface="Arial Narrow" panose="020B0606020202030204" pitchFamily="34" charset="0"/>
              </a:rPr>
              <a:t>Formula Situación </a:t>
            </a:r>
            <a:r>
              <a:rPr lang="es-PE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Significativa.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PE" sz="2000" b="1" dirty="0" smtClean="0">
                <a:latin typeface="Arial Narrow" panose="020B0606020202030204" pitchFamily="34" charset="0"/>
              </a:rPr>
              <a:t>Propósito de Aprendizaje</a:t>
            </a:r>
            <a:endParaRPr lang="es-PE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7398037" y="2168715"/>
            <a:ext cx="1963678" cy="32657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Formula criterios de evaluación para valorar las evidencias.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PE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Producciones y actuaciones (evidencias)</a:t>
            </a:r>
            <a:endParaRPr lang="es-PE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9835314" y="2168715"/>
            <a:ext cx="1963678" cy="3265715"/>
          </a:xfrm>
          <a:prstGeom prst="roundRect">
            <a:avLst/>
          </a:prstGeom>
          <a:solidFill>
            <a:srgbClr val="66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Diseña actividades y secuencia de sesiones para el logro del propósito propuesto.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2198915" y="3687097"/>
            <a:ext cx="442065" cy="38345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/>
          </a:p>
        </p:txBody>
      </p:sp>
      <p:sp>
        <p:nvSpPr>
          <p:cNvPr id="9" name="Flecha derecha 8"/>
          <p:cNvSpPr/>
          <p:nvPr/>
        </p:nvSpPr>
        <p:spPr>
          <a:xfrm>
            <a:off x="4544277" y="3692013"/>
            <a:ext cx="442065" cy="38345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/>
          </a:p>
        </p:txBody>
      </p:sp>
      <p:sp>
        <p:nvSpPr>
          <p:cNvPr id="10" name="Flecha derecha 9"/>
          <p:cNvSpPr/>
          <p:nvPr/>
        </p:nvSpPr>
        <p:spPr>
          <a:xfrm>
            <a:off x="6971739" y="3692013"/>
            <a:ext cx="442065" cy="38345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/>
          </a:p>
        </p:txBody>
      </p:sp>
      <p:sp>
        <p:nvSpPr>
          <p:cNvPr id="11" name="Flecha derecha 10"/>
          <p:cNvSpPr/>
          <p:nvPr/>
        </p:nvSpPr>
        <p:spPr>
          <a:xfrm>
            <a:off x="9377482" y="3674807"/>
            <a:ext cx="442065" cy="38345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/>
          </a:p>
        </p:txBody>
      </p:sp>
    </p:spTree>
    <p:extLst>
      <p:ext uri="{BB962C8B-B14F-4D97-AF65-F5344CB8AC3E}">
        <p14:creationId xmlns:p14="http://schemas.microsoft.com/office/powerpoint/2010/main" val="204993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889</TotalTime>
  <Words>454</Words>
  <Application>Microsoft Office PowerPoint</Application>
  <PresentationFormat>Panorámica</PresentationFormat>
  <Paragraphs>49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Arial Rounded MT Bold</vt:lpstr>
      <vt:lpstr>Calibri</vt:lpstr>
      <vt:lpstr>Calibri Light</vt:lpstr>
      <vt:lpstr>Tahoma</vt:lpstr>
      <vt:lpstr>Times New Roman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ProBook</dc:creator>
  <cp:lastModifiedBy>ProBook</cp:lastModifiedBy>
  <cp:revision>32</cp:revision>
  <dcterms:created xsi:type="dcterms:W3CDTF">2021-04-17T04:44:07Z</dcterms:created>
  <dcterms:modified xsi:type="dcterms:W3CDTF">2021-05-13T21:58:40Z</dcterms:modified>
</cp:coreProperties>
</file>