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08" r:id="rId2"/>
    <p:sldId id="316" r:id="rId3"/>
    <p:sldId id="327" r:id="rId4"/>
    <p:sldId id="317" r:id="rId5"/>
    <p:sldId id="318" r:id="rId6"/>
    <p:sldId id="330" r:id="rId7"/>
    <p:sldId id="331" r:id="rId8"/>
    <p:sldId id="333" r:id="rId9"/>
    <p:sldId id="335" r:id="rId10"/>
    <p:sldId id="375" r:id="rId11"/>
    <p:sldId id="379" r:id="rId12"/>
    <p:sldId id="336" r:id="rId13"/>
    <p:sldId id="376" r:id="rId14"/>
    <p:sldId id="378" r:id="rId15"/>
    <p:sldId id="337" r:id="rId16"/>
    <p:sldId id="338" r:id="rId17"/>
    <p:sldId id="339" r:id="rId18"/>
    <p:sldId id="340" r:id="rId19"/>
    <p:sldId id="341" r:id="rId20"/>
    <p:sldId id="342" r:id="rId21"/>
    <p:sldId id="344" r:id="rId22"/>
    <p:sldId id="343" r:id="rId23"/>
    <p:sldId id="346" r:id="rId24"/>
    <p:sldId id="357" r:id="rId25"/>
    <p:sldId id="370" r:id="rId26"/>
    <p:sldId id="371" r:id="rId27"/>
    <p:sldId id="372" r:id="rId28"/>
    <p:sldId id="373" r:id="rId29"/>
    <p:sldId id="358" r:id="rId30"/>
    <p:sldId id="359" r:id="rId31"/>
    <p:sldId id="345" r:id="rId32"/>
    <p:sldId id="369" r:id="rId33"/>
    <p:sldId id="355" r:id="rId34"/>
    <p:sldId id="356" r:id="rId35"/>
    <p:sldId id="363" r:id="rId36"/>
    <p:sldId id="365" r:id="rId37"/>
    <p:sldId id="374" r:id="rId38"/>
    <p:sldId id="364" r:id="rId39"/>
    <p:sldId id="366" r:id="rId40"/>
    <p:sldId id="367" r:id="rId41"/>
    <p:sldId id="3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7F98CC5-4241-1742-88D5-757E8304CC2E}">
          <p14:sldIdLst>
            <p14:sldId id="308"/>
            <p14:sldId id="316"/>
            <p14:sldId id="327"/>
            <p14:sldId id="317"/>
            <p14:sldId id="318"/>
            <p14:sldId id="330"/>
            <p14:sldId id="331"/>
            <p14:sldId id="333"/>
            <p14:sldId id="335"/>
            <p14:sldId id="375"/>
            <p14:sldId id="379"/>
            <p14:sldId id="336"/>
            <p14:sldId id="376"/>
            <p14:sldId id="378"/>
            <p14:sldId id="337"/>
            <p14:sldId id="338"/>
            <p14:sldId id="339"/>
            <p14:sldId id="340"/>
            <p14:sldId id="341"/>
            <p14:sldId id="342"/>
            <p14:sldId id="344"/>
            <p14:sldId id="343"/>
            <p14:sldId id="346"/>
            <p14:sldId id="357"/>
            <p14:sldId id="370"/>
            <p14:sldId id="371"/>
            <p14:sldId id="372"/>
            <p14:sldId id="373"/>
            <p14:sldId id="358"/>
            <p14:sldId id="359"/>
            <p14:sldId id="345"/>
            <p14:sldId id="369"/>
            <p14:sldId id="355"/>
            <p14:sldId id="356"/>
            <p14:sldId id="363"/>
            <p14:sldId id="365"/>
            <p14:sldId id="374"/>
            <p14:sldId id="364"/>
            <p14:sldId id="366"/>
            <p14:sldId id="367"/>
            <p14:sldId id="3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08F"/>
    <a:srgbClr val="9DC421"/>
    <a:srgbClr val="41A4BE"/>
    <a:srgbClr val="0F508F"/>
    <a:srgbClr val="EA7533"/>
    <a:srgbClr val="6BBDC4"/>
    <a:srgbClr val="F7B232"/>
    <a:srgbClr val="5A595D"/>
    <a:srgbClr val="1C252B"/>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7572" autoAdjust="0"/>
  </p:normalViewPr>
  <p:slideViewPr>
    <p:cSldViewPr snapToGrid="0" snapToObjects="1">
      <p:cViewPr varScale="1">
        <p:scale>
          <a:sx n="68" d="100"/>
          <a:sy n="68" d="100"/>
        </p:scale>
        <p:origin x="1104" y="72"/>
      </p:cViewPr>
      <p:guideLst/>
    </p:cSldViewPr>
  </p:slideViewPr>
  <p:outlineViewPr>
    <p:cViewPr>
      <p:scale>
        <a:sx n="33" d="100"/>
        <a:sy n="33" d="100"/>
      </p:scale>
      <p:origin x="0" y="-288"/>
    </p:cViewPr>
  </p:outlineViewPr>
  <p:notesTextViewPr>
    <p:cViewPr>
      <p:scale>
        <a:sx n="145" d="100"/>
        <a:sy n="14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3E9D2-DB09-AB47-AC8A-09CDA4D312AF}"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A8E0D-06B4-3747-BDD7-C50054CB8274}" type="slidenum">
              <a:rPr lang="en-US" smtClean="0"/>
              <a:t>‹Nº›</a:t>
            </a:fld>
            <a:endParaRPr lang="en-US"/>
          </a:p>
        </p:txBody>
      </p:sp>
    </p:spTree>
    <p:extLst>
      <p:ext uri="{BB962C8B-B14F-4D97-AF65-F5344CB8AC3E}">
        <p14:creationId xmlns:p14="http://schemas.microsoft.com/office/powerpoint/2010/main" val="15763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794AF6E0-A4E1-44AD-B935-12376EAF5B32}" type="slidenum">
              <a:rPr lang="es-PE" smtClean="0"/>
              <a:t>1</a:t>
            </a:fld>
            <a:endParaRPr lang="es-PE"/>
          </a:p>
        </p:txBody>
      </p:sp>
    </p:spTree>
    <p:extLst>
      <p:ext uri="{BB962C8B-B14F-4D97-AF65-F5344CB8AC3E}">
        <p14:creationId xmlns:p14="http://schemas.microsoft.com/office/powerpoint/2010/main" val="782119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0554">
              <a:defRPr/>
            </a:pPr>
            <a:r>
              <a:rPr lang="es-PE" dirty="0"/>
              <a:t>El CNOF</a:t>
            </a:r>
            <a:r>
              <a:rPr lang="es-PE" baseline="0" dirty="0"/>
              <a:t> r</a:t>
            </a:r>
            <a:r>
              <a:rPr lang="es-PE" dirty="0">
                <a:solidFill>
                  <a:schemeClr val="bg2">
                    <a:lumMod val="25000"/>
                  </a:schemeClr>
                </a:solidFill>
                <a:latin typeface="Arial" panose="020B0604020202020204" pitchFamily="34" charset="0"/>
                <a:cs typeface="Arial" panose="020B0604020202020204" pitchFamily="34" charset="0"/>
              </a:rPr>
              <a:t>esponde a una organización </a:t>
            </a:r>
            <a:r>
              <a:rPr lang="es-PE" b="1" dirty="0">
                <a:solidFill>
                  <a:schemeClr val="bg2">
                    <a:lumMod val="25000"/>
                  </a:schemeClr>
                </a:solidFill>
                <a:latin typeface="Arial" panose="020B0604020202020204" pitchFamily="34" charset="0"/>
                <a:cs typeface="Arial" panose="020B0604020202020204" pitchFamily="34" charset="0"/>
              </a:rPr>
              <a:t>sectorial</a:t>
            </a:r>
            <a:r>
              <a:rPr lang="es-PE" dirty="0">
                <a:solidFill>
                  <a:schemeClr val="bg2">
                    <a:lumMod val="25000"/>
                  </a:schemeClr>
                </a:solidFill>
                <a:latin typeface="Arial" panose="020B0604020202020204" pitchFamily="34" charset="0"/>
                <a:cs typeface="Arial" panose="020B0604020202020204" pitchFamily="34" charset="0"/>
              </a:rPr>
              <a:t>, que agrupa </a:t>
            </a:r>
            <a:r>
              <a:rPr lang="es-PE" b="1" dirty="0">
                <a:solidFill>
                  <a:schemeClr val="bg2">
                    <a:lumMod val="25000"/>
                  </a:schemeClr>
                </a:solidFill>
                <a:latin typeface="Arial" panose="020B0604020202020204" pitchFamily="34" charset="0"/>
                <a:cs typeface="Arial" panose="020B0604020202020204" pitchFamily="34" charset="0"/>
              </a:rPr>
              <a:t>familias productivas </a:t>
            </a:r>
            <a:r>
              <a:rPr lang="es-PE" dirty="0">
                <a:solidFill>
                  <a:schemeClr val="bg2">
                    <a:lumMod val="25000"/>
                  </a:schemeClr>
                </a:solidFill>
                <a:latin typeface="Arial" panose="020B0604020202020204" pitchFamily="34" charset="0"/>
                <a:cs typeface="Arial" panose="020B0604020202020204" pitchFamily="34" charset="0"/>
              </a:rPr>
              <a:t>y sus correspondientes </a:t>
            </a:r>
            <a:r>
              <a:rPr lang="es-PE" b="1" dirty="0">
                <a:solidFill>
                  <a:schemeClr val="bg2">
                    <a:lumMod val="25000"/>
                  </a:schemeClr>
                </a:solidFill>
                <a:latin typeface="Arial" panose="020B0604020202020204" pitchFamily="34" charset="0"/>
                <a:cs typeface="Arial" panose="020B0604020202020204" pitchFamily="34" charset="0"/>
              </a:rPr>
              <a:t>actividades económicas</a:t>
            </a:r>
            <a:r>
              <a:rPr lang="es-PE" dirty="0">
                <a:solidFill>
                  <a:schemeClr val="bg2">
                    <a:lumMod val="25000"/>
                  </a:schemeClr>
                </a:solidFill>
                <a:latin typeface="Arial" panose="020B0604020202020204" pitchFamily="34" charset="0"/>
                <a:cs typeface="Arial" panose="020B0604020202020204" pitchFamily="34" charset="0"/>
              </a:rPr>
              <a:t>. Este permite definir</a:t>
            </a:r>
            <a:r>
              <a:rPr lang="es-PE" baseline="0" dirty="0">
                <a:solidFill>
                  <a:schemeClr val="bg2">
                    <a:lumMod val="25000"/>
                  </a:schemeClr>
                </a:solidFill>
                <a:latin typeface="Arial" panose="020B0604020202020204" pitchFamily="34" charset="0"/>
                <a:cs typeface="Arial" panose="020B0604020202020204" pitchFamily="34" charset="0"/>
              </a:rPr>
              <a:t> las unidades de competencia para construir las carreras.</a:t>
            </a:r>
            <a:endParaRPr lang="es-PE" dirty="0">
              <a:solidFill>
                <a:schemeClr val="bg2">
                  <a:lumMod val="25000"/>
                </a:schemeClr>
              </a:solidFill>
              <a:latin typeface="Arial" panose="020B0604020202020204" pitchFamily="34" charset="0"/>
              <a:cs typeface="Arial" panose="020B0604020202020204" pitchFamily="34" charset="0"/>
            </a:endParaRPr>
          </a:p>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15</a:t>
            </a:fld>
            <a:endParaRPr lang="es-PE"/>
          </a:p>
        </p:txBody>
      </p:sp>
    </p:spTree>
    <p:extLst>
      <p:ext uri="{BB962C8B-B14F-4D97-AF65-F5344CB8AC3E}">
        <p14:creationId xmlns:p14="http://schemas.microsoft.com/office/powerpoint/2010/main" val="132125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0554">
              <a:defRPr/>
            </a:pPr>
            <a:r>
              <a:rPr lang="es-PE" dirty="0"/>
              <a:t>El CNOF</a:t>
            </a:r>
            <a:r>
              <a:rPr lang="es-PE" baseline="0" dirty="0"/>
              <a:t> r</a:t>
            </a:r>
            <a:r>
              <a:rPr lang="es-PE" dirty="0">
                <a:solidFill>
                  <a:schemeClr val="bg2">
                    <a:lumMod val="25000"/>
                  </a:schemeClr>
                </a:solidFill>
                <a:latin typeface="Arial" panose="020B0604020202020204" pitchFamily="34" charset="0"/>
                <a:cs typeface="Arial" panose="020B0604020202020204" pitchFamily="34" charset="0"/>
              </a:rPr>
              <a:t>esponde a una organización </a:t>
            </a:r>
            <a:r>
              <a:rPr lang="es-PE" b="1" dirty="0">
                <a:solidFill>
                  <a:schemeClr val="bg2">
                    <a:lumMod val="25000"/>
                  </a:schemeClr>
                </a:solidFill>
                <a:latin typeface="Arial" panose="020B0604020202020204" pitchFamily="34" charset="0"/>
                <a:cs typeface="Arial" panose="020B0604020202020204" pitchFamily="34" charset="0"/>
              </a:rPr>
              <a:t>sectorial</a:t>
            </a:r>
            <a:r>
              <a:rPr lang="es-PE" dirty="0">
                <a:solidFill>
                  <a:schemeClr val="bg2">
                    <a:lumMod val="25000"/>
                  </a:schemeClr>
                </a:solidFill>
                <a:latin typeface="Arial" panose="020B0604020202020204" pitchFamily="34" charset="0"/>
                <a:cs typeface="Arial" panose="020B0604020202020204" pitchFamily="34" charset="0"/>
              </a:rPr>
              <a:t>, que agrupa </a:t>
            </a:r>
            <a:r>
              <a:rPr lang="es-PE" b="1" dirty="0">
                <a:solidFill>
                  <a:schemeClr val="bg2">
                    <a:lumMod val="25000"/>
                  </a:schemeClr>
                </a:solidFill>
                <a:latin typeface="Arial" panose="020B0604020202020204" pitchFamily="34" charset="0"/>
                <a:cs typeface="Arial" panose="020B0604020202020204" pitchFamily="34" charset="0"/>
              </a:rPr>
              <a:t>familias productivas </a:t>
            </a:r>
            <a:r>
              <a:rPr lang="es-PE" dirty="0">
                <a:solidFill>
                  <a:schemeClr val="bg2">
                    <a:lumMod val="25000"/>
                  </a:schemeClr>
                </a:solidFill>
                <a:latin typeface="Arial" panose="020B0604020202020204" pitchFamily="34" charset="0"/>
                <a:cs typeface="Arial" panose="020B0604020202020204" pitchFamily="34" charset="0"/>
              </a:rPr>
              <a:t>y sus correspondientes </a:t>
            </a:r>
            <a:r>
              <a:rPr lang="es-PE" b="1" dirty="0">
                <a:solidFill>
                  <a:schemeClr val="bg2">
                    <a:lumMod val="25000"/>
                  </a:schemeClr>
                </a:solidFill>
                <a:latin typeface="Arial" panose="020B0604020202020204" pitchFamily="34" charset="0"/>
                <a:cs typeface="Arial" panose="020B0604020202020204" pitchFamily="34" charset="0"/>
              </a:rPr>
              <a:t>actividades económicas</a:t>
            </a:r>
            <a:r>
              <a:rPr lang="es-PE" dirty="0">
                <a:solidFill>
                  <a:schemeClr val="bg2">
                    <a:lumMod val="25000"/>
                  </a:schemeClr>
                </a:solidFill>
                <a:latin typeface="Arial" panose="020B0604020202020204" pitchFamily="34" charset="0"/>
                <a:cs typeface="Arial" panose="020B0604020202020204" pitchFamily="34" charset="0"/>
              </a:rPr>
              <a:t>. Este permite definir</a:t>
            </a:r>
            <a:r>
              <a:rPr lang="es-PE" baseline="0" dirty="0">
                <a:solidFill>
                  <a:schemeClr val="bg2">
                    <a:lumMod val="25000"/>
                  </a:schemeClr>
                </a:solidFill>
                <a:latin typeface="Arial" panose="020B0604020202020204" pitchFamily="34" charset="0"/>
                <a:cs typeface="Arial" panose="020B0604020202020204" pitchFamily="34" charset="0"/>
              </a:rPr>
              <a:t> las unidades de competencia para construir las carreras.</a:t>
            </a:r>
            <a:endParaRPr lang="es-PE" dirty="0">
              <a:solidFill>
                <a:schemeClr val="bg2">
                  <a:lumMod val="25000"/>
                </a:schemeClr>
              </a:solidFill>
              <a:latin typeface="Arial" panose="020B0604020202020204" pitchFamily="34" charset="0"/>
              <a:cs typeface="Arial" panose="020B0604020202020204" pitchFamily="34" charset="0"/>
            </a:endParaRPr>
          </a:p>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16</a:t>
            </a:fld>
            <a:endParaRPr lang="es-PE"/>
          </a:p>
        </p:txBody>
      </p:sp>
    </p:spTree>
    <p:extLst>
      <p:ext uri="{BB962C8B-B14F-4D97-AF65-F5344CB8AC3E}">
        <p14:creationId xmlns:p14="http://schemas.microsoft.com/office/powerpoint/2010/main" val="180651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0554">
              <a:defRPr/>
            </a:pPr>
            <a:r>
              <a:rPr lang="es-PE" dirty="0"/>
              <a:t>El CNOF</a:t>
            </a:r>
            <a:r>
              <a:rPr lang="es-PE" baseline="0" dirty="0"/>
              <a:t> r</a:t>
            </a:r>
            <a:r>
              <a:rPr lang="es-PE" dirty="0">
                <a:solidFill>
                  <a:schemeClr val="bg2">
                    <a:lumMod val="25000"/>
                  </a:schemeClr>
                </a:solidFill>
                <a:latin typeface="Arial" panose="020B0604020202020204" pitchFamily="34" charset="0"/>
                <a:cs typeface="Arial" panose="020B0604020202020204" pitchFamily="34" charset="0"/>
              </a:rPr>
              <a:t>esponde a una organización </a:t>
            </a:r>
            <a:r>
              <a:rPr lang="es-PE" b="1" dirty="0">
                <a:solidFill>
                  <a:schemeClr val="bg2">
                    <a:lumMod val="25000"/>
                  </a:schemeClr>
                </a:solidFill>
                <a:latin typeface="Arial" panose="020B0604020202020204" pitchFamily="34" charset="0"/>
                <a:cs typeface="Arial" panose="020B0604020202020204" pitchFamily="34" charset="0"/>
              </a:rPr>
              <a:t>sectorial</a:t>
            </a:r>
            <a:r>
              <a:rPr lang="es-PE" dirty="0">
                <a:solidFill>
                  <a:schemeClr val="bg2">
                    <a:lumMod val="25000"/>
                  </a:schemeClr>
                </a:solidFill>
                <a:latin typeface="Arial" panose="020B0604020202020204" pitchFamily="34" charset="0"/>
                <a:cs typeface="Arial" panose="020B0604020202020204" pitchFamily="34" charset="0"/>
              </a:rPr>
              <a:t>, que agrupa </a:t>
            </a:r>
            <a:r>
              <a:rPr lang="es-PE" b="1" dirty="0">
                <a:solidFill>
                  <a:schemeClr val="bg2">
                    <a:lumMod val="25000"/>
                  </a:schemeClr>
                </a:solidFill>
                <a:latin typeface="Arial" panose="020B0604020202020204" pitchFamily="34" charset="0"/>
                <a:cs typeface="Arial" panose="020B0604020202020204" pitchFamily="34" charset="0"/>
              </a:rPr>
              <a:t>familias productivas </a:t>
            </a:r>
            <a:r>
              <a:rPr lang="es-PE" dirty="0">
                <a:solidFill>
                  <a:schemeClr val="bg2">
                    <a:lumMod val="25000"/>
                  </a:schemeClr>
                </a:solidFill>
                <a:latin typeface="Arial" panose="020B0604020202020204" pitchFamily="34" charset="0"/>
                <a:cs typeface="Arial" panose="020B0604020202020204" pitchFamily="34" charset="0"/>
              </a:rPr>
              <a:t>y sus correspondientes </a:t>
            </a:r>
            <a:r>
              <a:rPr lang="es-PE" b="1" dirty="0">
                <a:solidFill>
                  <a:schemeClr val="bg2">
                    <a:lumMod val="25000"/>
                  </a:schemeClr>
                </a:solidFill>
                <a:latin typeface="Arial" panose="020B0604020202020204" pitchFamily="34" charset="0"/>
                <a:cs typeface="Arial" panose="020B0604020202020204" pitchFamily="34" charset="0"/>
              </a:rPr>
              <a:t>actividades económicas</a:t>
            </a:r>
            <a:r>
              <a:rPr lang="es-PE" dirty="0">
                <a:solidFill>
                  <a:schemeClr val="bg2">
                    <a:lumMod val="25000"/>
                  </a:schemeClr>
                </a:solidFill>
                <a:latin typeface="Arial" panose="020B0604020202020204" pitchFamily="34" charset="0"/>
                <a:cs typeface="Arial" panose="020B0604020202020204" pitchFamily="34" charset="0"/>
              </a:rPr>
              <a:t>. Este permite definir</a:t>
            </a:r>
            <a:r>
              <a:rPr lang="es-PE" baseline="0" dirty="0">
                <a:solidFill>
                  <a:schemeClr val="bg2">
                    <a:lumMod val="25000"/>
                  </a:schemeClr>
                </a:solidFill>
                <a:latin typeface="Arial" panose="020B0604020202020204" pitchFamily="34" charset="0"/>
                <a:cs typeface="Arial" panose="020B0604020202020204" pitchFamily="34" charset="0"/>
              </a:rPr>
              <a:t> las unidades de competencia para construir las carreras.</a:t>
            </a:r>
            <a:endParaRPr lang="es-PE" dirty="0">
              <a:solidFill>
                <a:schemeClr val="bg2">
                  <a:lumMod val="25000"/>
                </a:schemeClr>
              </a:solidFill>
              <a:latin typeface="Arial" panose="020B0604020202020204" pitchFamily="34" charset="0"/>
              <a:cs typeface="Arial" panose="020B0604020202020204" pitchFamily="34" charset="0"/>
            </a:endParaRPr>
          </a:p>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17</a:t>
            </a:fld>
            <a:endParaRPr lang="es-PE"/>
          </a:p>
        </p:txBody>
      </p:sp>
    </p:spTree>
    <p:extLst>
      <p:ext uri="{BB962C8B-B14F-4D97-AF65-F5344CB8AC3E}">
        <p14:creationId xmlns:p14="http://schemas.microsoft.com/office/powerpoint/2010/main" val="1556073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0DE3805E-9CD3-480C-AA43-EE30484573DF}" type="slidenum">
              <a:rPr lang="es-MX" smtClean="0"/>
              <a:t>19</a:t>
            </a:fld>
            <a:endParaRPr lang="es-MX"/>
          </a:p>
        </p:txBody>
      </p:sp>
    </p:spTree>
    <p:extLst>
      <p:ext uri="{BB962C8B-B14F-4D97-AF65-F5344CB8AC3E}">
        <p14:creationId xmlns:p14="http://schemas.microsoft.com/office/powerpoint/2010/main" val="149368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23</a:t>
            </a:fld>
            <a:endParaRPr lang="en-US"/>
          </a:p>
        </p:txBody>
      </p:sp>
    </p:spTree>
    <p:extLst>
      <p:ext uri="{BB962C8B-B14F-4D97-AF65-F5344CB8AC3E}">
        <p14:creationId xmlns:p14="http://schemas.microsoft.com/office/powerpoint/2010/main" val="75216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24</a:t>
            </a:fld>
            <a:endParaRPr lang="en-US"/>
          </a:p>
        </p:txBody>
      </p:sp>
    </p:spTree>
    <p:extLst>
      <p:ext uri="{BB962C8B-B14F-4D97-AF65-F5344CB8AC3E}">
        <p14:creationId xmlns:p14="http://schemas.microsoft.com/office/powerpoint/2010/main" val="3801009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25</a:t>
            </a:fld>
            <a:endParaRPr lang="en-US"/>
          </a:p>
        </p:txBody>
      </p:sp>
    </p:spTree>
    <p:extLst>
      <p:ext uri="{BB962C8B-B14F-4D97-AF65-F5344CB8AC3E}">
        <p14:creationId xmlns:p14="http://schemas.microsoft.com/office/powerpoint/2010/main" val="23986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26</a:t>
            </a:fld>
            <a:endParaRPr lang="en-US"/>
          </a:p>
        </p:txBody>
      </p:sp>
    </p:spTree>
    <p:extLst>
      <p:ext uri="{BB962C8B-B14F-4D97-AF65-F5344CB8AC3E}">
        <p14:creationId xmlns:p14="http://schemas.microsoft.com/office/powerpoint/2010/main" val="3343729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27</a:t>
            </a:fld>
            <a:endParaRPr lang="en-US"/>
          </a:p>
        </p:txBody>
      </p:sp>
    </p:spTree>
    <p:extLst>
      <p:ext uri="{BB962C8B-B14F-4D97-AF65-F5344CB8AC3E}">
        <p14:creationId xmlns:p14="http://schemas.microsoft.com/office/powerpoint/2010/main" val="3142193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28</a:t>
            </a:fld>
            <a:endParaRPr lang="en-US"/>
          </a:p>
        </p:txBody>
      </p:sp>
    </p:spTree>
    <p:extLst>
      <p:ext uri="{BB962C8B-B14F-4D97-AF65-F5344CB8AC3E}">
        <p14:creationId xmlns:p14="http://schemas.microsoft.com/office/powerpoint/2010/main" val="163736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0554">
              <a:defRPr/>
            </a:pPr>
            <a:r>
              <a:rPr lang="es-PE" dirty="0"/>
              <a:t>El CNOF</a:t>
            </a:r>
            <a:r>
              <a:rPr lang="es-PE" baseline="0" dirty="0"/>
              <a:t> r</a:t>
            </a:r>
            <a:r>
              <a:rPr lang="es-PE" dirty="0">
                <a:solidFill>
                  <a:schemeClr val="bg2">
                    <a:lumMod val="25000"/>
                  </a:schemeClr>
                </a:solidFill>
                <a:latin typeface="Arial" panose="020B0604020202020204" pitchFamily="34" charset="0"/>
                <a:cs typeface="Arial" panose="020B0604020202020204" pitchFamily="34" charset="0"/>
              </a:rPr>
              <a:t>esponde a una organización </a:t>
            </a:r>
            <a:r>
              <a:rPr lang="es-PE" b="1" dirty="0">
                <a:solidFill>
                  <a:schemeClr val="bg2">
                    <a:lumMod val="25000"/>
                  </a:schemeClr>
                </a:solidFill>
                <a:latin typeface="Arial" panose="020B0604020202020204" pitchFamily="34" charset="0"/>
                <a:cs typeface="Arial" panose="020B0604020202020204" pitchFamily="34" charset="0"/>
              </a:rPr>
              <a:t>sectorial</a:t>
            </a:r>
            <a:r>
              <a:rPr lang="es-PE" dirty="0">
                <a:solidFill>
                  <a:schemeClr val="bg2">
                    <a:lumMod val="25000"/>
                  </a:schemeClr>
                </a:solidFill>
                <a:latin typeface="Arial" panose="020B0604020202020204" pitchFamily="34" charset="0"/>
                <a:cs typeface="Arial" panose="020B0604020202020204" pitchFamily="34" charset="0"/>
              </a:rPr>
              <a:t>, que agrupa </a:t>
            </a:r>
            <a:r>
              <a:rPr lang="es-PE" b="1" dirty="0">
                <a:solidFill>
                  <a:schemeClr val="bg2">
                    <a:lumMod val="25000"/>
                  </a:schemeClr>
                </a:solidFill>
                <a:latin typeface="Arial" panose="020B0604020202020204" pitchFamily="34" charset="0"/>
                <a:cs typeface="Arial" panose="020B0604020202020204" pitchFamily="34" charset="0"/>
              </a:rPr>
              <a:t>familias productivas </a:t>
            </a:r>
            <a:r>
              <a:rPr lang="es-PE" dirty="0">
                <a:solidFill>
                  <a:schemeClr val="bg2">
                    <a:lumMod val="25000"/>
                  </a:schemeClr>
                </a:solidFill>
                <a:latin typeface="Arial" panose="020B0604020202020204" pitchFamily="34" charset="0"/>
                <a:cs typeface="Arial" panose="020B0604020202020204" pitchFamily="34" charset="0"/>
              </a:rPr>
              <a:t>y sus correspondientes </a:t>
            </a:r>
            <a:r>
              <a:rPr lang="es-PE" b="1" dirty="0">
                <a:solidFill>
                  <a:schemeClr val="bg2">
                    <a:lumMod val="25000"/>
                  </a:schemeClr>
                </a:solidFill>
                <a:latin typeface="Arial" panose="020B0604020202020204" pitchFamily="34" charset="0"/>
                <a:cs typeface="Arial" panose="020B0604020202020204" pitchFamily="34" charset="0"/>
              </a:rPr>
              <a:t>actividades económicas</a:t>
            </a:r>
            <a:r>
              <a:rPr lang="es-PE" dirty="0">
                <a:solidFill>
                  <a:schemeClr val="bg2">
                    <a:lumMod val="25000"/>
                  </a:schemeClr>
                </a:solidFill>
                <a:latin typeface="Arial" panose="020B0604020202020204" pitchFamily="34" charset="0"/>
                <a:cs typeface="Arial" panose="020B0604020202020204" pitchFamily="34" charset="0"/>
              </a:rPr>
              <a:t>. Este permite definir</a:t>
            </a:r>
            <a:r>
              <a:rPr lang="es-PE" baseline="0" dirty="0">
                <a:solidFill>
                  <a:schemeClr val="bg2">
                    <a:lumMod val="25000"/>
                  </a:schemeClr>
                </a:solidFill>
                <a:latin typeface="Arial" panose="020B0604020202020204" pitchFamily="34" charset="0"/>
                <a:cs typeface="Arial" panose="020B0604020202020204" pitchFamily="34" charset="0"/>
              </a:rPr>
              <a:t> las unidades de competencia para construir las carreras.</a:t>
            </a:r>
            <a:endParaRPr lang="es-PE" dirty="0">
              <a:solidFill>
                <a:schemeClr val="bg2">
                  <a:lumMod val="25000"/>
                </a:schemeClr>
              </a:solidFill>
              <a:latin typeface="Arial" panose="020B0604020202020204" pitchFamily="34" charset="0"/>
              <a:cs typeface="Arial" panose="020B0604020202020204" pitchFamily="34" charset="0"/>
            </a:endParaRPr>
          </a:p>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7</a:t>
            </a:fld>
            <a:endParaRPr lang="es-PE"/>
          </a:p>
        </p:txBody>
      </p:sp>
    </p:spTree>
    <p:extLst>
      <p:ext uri="{BB962C8B-B14F-4D97-AF65-F5344CB8AC3E}">
        <p14:creationId xmlns:p14="http://schemas.microsoft.com/office/powerpoint/2010/main" val="1480515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29</a:t>
            </a:fld>
            <a:endParaRPr lang="en-US"/>
          </a:p>
        </p:txBody>
      </p:sp>
    </p:spTree>
    <p:extLst>
      <p:ext uri="{BB962C8B-B14F-4D97-AF65-F5344CB8AC3E}">
        <p14:creationId xmlns:p14="http://schemas.microsoft.com/office/powerpoint/2010/main" val="3676588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30</a:t>
            </a:fld>
            <a:endParaRPr lang="en-US"/>
          </a:p>
        </p:txBody>
      </p:sp>
    </p:spTree>
    <p:extLst>
      <p:ext uri="{BB962C8B-B14F-4D97-AF65-F5344CB8AC3E}">
        <p14:creationId xmlns:p14="http://schemas.microsoft.com/office/powerpoint/2010/main" val="853165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35</a:t>
            </a:fld>
            <a:endParaRPr lang="en-US"/>
          </a:p>
        </p:txBody>
      </p:sp>
    </p:spTree>
    <p:extLst>
      <p:ext uri="{BB962C8B-B14F-4D97-AF65-F5344CB8AC3E}">
        <p14:creationId xmlns:p14="http://schemas.microsoft.com/office/powerpoint/2010/main" val="536345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36</a:t>
            </a:fld>
            <a:endParaRPr lang="en-US"/>
          </a:p>
        </p:txBody>
      </p:sp>
    </p:spTree>
    <p:extLst>
      <p:ext uri="{BB962C8B-B14F-4D97-AF65-F5344CB8AC3E}">
        <p14:creationId xmlns:p14="http://schemas.microsoft.com/office/powerpoint/2010/main" val="1168112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37</a:t>
            </a:fld>
            <a:endParaRPr lang="en-US"/>
          </a:p>
        </p:txBody>
      </p:sp>
    </p:spTree>
    <p:extLst>
      <p:ext uri="{BB962C8B-B14F-4D97-AF65-F5344CB8AC3E}">
        <p14:creationId xmlns:p14="http://schemas.microsoft.com/office/powerpoint/2010/main" val="3873399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38</a:t>
            </a:fld>
            <a:endParaRPr lang="en-US"/>
          </a:p>
        </p:txBody>
      </p:sp>
    </p:spTree>
    <p:extLst>
      <p:ext uri="{BB962C8B-B14F-4D97-AF65-F5344CB8AC3E}">
        <p14:creationId xmlns:p14="http://schemas.microsoft.com/office/powerpoint/2010/main" val="2421642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39</a:t>
            </a:fld>
            <a:endParaRPr lang="en-US"/>
          </a:p>
        </p:txBody>
      </p:sp>
    </p:spTree>
    <p:extLst>
      <p:ext uri="{BB962C8B-B14F-4D97-AF65-F5344CB8AC3E}">
        <p14:creationId xmlns:p14="http://schemas.microsoft.com/office/powerpoint/2010/main" val="3620348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7AA8E0D-06B4-3747-BDD7-C50054CB8274}" type="slidenum">
              <a:rPr lang="en-US" smtClean="0"/>
              <a:t>40</a:t>
            </a:fld>
            <a:endParaRPr lang="en-US"/>
          </a:p>
        </p:txBody>
      </p:sp>
    </p:spTree>
    <p:extLst>
      <p:ext uri="{BB962C8B-B14F-4D97-AF65-F5344CB8AC3E}">
        <p14:creationId xmlns:p14="http://schemas.microsoft.com/office/powerpoint/2010/main" val="66939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0554">
              <a:defRPr/>
            </a:pPr>
            <a:r>
              <a:rPr lang="es-PE" dirty="0"/>
              <a:t>El CNOF</a:t>
            </a:r>
            <a:r>
              <a:rPr lang="es-PE" baseline="0" dirty="0"/>
              <a:t> r</a:t>
            </a:r>
            <a:r>
              <a:rPr lang="es-PE" dirty="0">
                <a:solidFill>
                  <a:schemeClr val="bg2">
                    <a:lumMod val="25000"/>
                  </a:schemeClr>
                </a:solidFill>
                <a:latin typeface="Arial" panose="020B0604020202020204" pitchFamily="34" charset="0"/>
                <a:cs typeface="Arial" panose="020B0604020202020204" pitchFamily="34" charset="0"/>
              </a:rPr>
              <a:t>esponde a una organización </a:t>
            </a:r>
            <a:r>
              <a:rPr lang="es-PE" b="1" dirty="0">
                <a:solidFill>
                  <a:schemeClr val="bg2">
                    <a:lumMod val="25000"/>
                  </a:schemeClr>
                </a:solidFill>
                <a:latin typeface="Arial" panose="020B0604020202020204" pitchFamily="34" charset="0"/>
                <a:cs typeface="Arial" panose="020B0604020202020204" pitchFamily="34" charset="0"/>
              </a:rPr>
              <a:t>sectorial</a:t>
            </a:r>
            <a:r>
              <a:rPr lang="es-PE" dirty="0">
                <a:solidFill>
                  <a:schemeClr val="bg2">
                    <a:lumMod val="25000"/>
                  </a:schemeClr>
                </a:solidFill>
                <a:latin typeface="Arial" panose="020B0604020202020204" pitchFamily="34" charset="0"/>
                <a:cs typeface="Arial" panose="020B0604020202020204" pitchFamily="34" charset="0"/>
              </a:rPr>
              <a:t>, que agrupa </a:t>
            </a:r>
            <a:r>
              <a:rPr lang="es-PE" b="1" dirty="0">
                <a:solidFill>
                  <a:schemeClr val="bg2">
                    <a:lumMod val="25000"/>
                  </a:schemeClr>
                </a:solidFill>
                <a:latin typeface="Arial" panose="020B0604020202020204" pitchFamily="34" charset="0"/>
                <a:cs typeface="Arial" panose="020B0604020202020204" pitchFamily="34" charset="0"/>
              </a:rPr>
              <a:t>familias productivas </a:t>
            </a:r>
            <a:r>
              <a:rPr lang="es-PE" dirty="0">
                <a:solidFill>
                  <a:schemeClr val="bg2">
                    <a:lumMod val="25000"/>
                  </a:schemeClr>
                </a:solidFill>
                <a:latin typeface="Arial" panose="020B0604020202020204" pitchFamily="34" charset="0"/>
                <a:cs typeface="Arial" panose="020B0604020202020204" pitchFamily="34" charset="0"/>
              </a:rPr>
              <a:t>y sus correspondientes </a:t>
            </a:r>
            <a:r>
              <a:rPr lang="es-PE" b="1" dirty="0">
                <a:solidFill>
                  <a:schemeClr val="bg2">
                    <a:lumMod val="25000"/>
                  </a:schemeClr>
                </a:solidFill>
                <a:latin typeface="Arial" panose="020B0604020202020204" pitchFamily="34" charset="0"/>
                <a:cs typeface="Arial" panose="020B0604020202020204" pitchFamily="34" charset="0"/>
              </a:rPr>
              <a:t>actividades económicas</a:t>
            </a:r>
            <a:r>
              <a:rPr lang="es-PE" dirty="0">
                <a:solidFill>
                  <a:schemeClr val="bg2">
                    <a:lumMod val="25000"/>
                  </a:schemeClr>
                </a:solidFill>
                <a:latin typeface="Arial" panose="020B0604020202020204" pitchFamily="34" charset="0"/>
                <a:cs typeface="Arial" panose="020B0604020202020204" pitchFamily="34" charset="0"/>
              </a:rPr>
              <a:t>. Este permite definir</a:t>
            </a:r>
            <a:r>
              <a:rPr lang="es-PE" baseline="0" dirty="0">
                <a:solidFill>
                  <a:schemeClr val="bg2">
                    <a:lumMod val="25000"/>
                  </a:schemeClr>
                </a:solidFill>
                <a:latin typeface="Arial" panose="020B0604020202020204" pitchFamily="34" charset="0"/>
                <a:cs typeface="Arial" panose="020B0604020202020204" pitchFamily="34" charset="0"/>
              </a:rPr>
              <a:t> las unidades de competencia para construir las carreras.</a:t>
            </a:r>
            <a:endParaRPr lang="es-PE" dirty="0">
              <a:solidFill>
                <a:schemeClr val="bg2">
                  <a:lumMod val="25000"/>
                </a:schemeClr>
              </a:solidFill>
              <a:latin typeface="Arial" panose="020B0604020202020204" pitchFamily="34" charset="0"/>
              <a:cs typeface="Arial" panose="020B0604020202020204" pitchFamily="34" charset="0"/>
            </a:endParaRPr>
          </a:p>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8</a:t>
            </a:fld>
            <a:endParaRPr lang="es-PE"/>
          </a:p>
        </p:txBody>
      </p:sp>
    </p:spTree>
    <p:extLst>
      <p:ext uri="{BB962C8B-B14F-4D97-AF65-F5344CB8AC3E}">
        <p14:creationId xmlns:p14="http://schemas.microsoft.com/office/powerpoint/2010/main" val="77593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0554">
              <a:defRPr/>
            </a:pPr>
            <a:r>
              <a:rPr lang="es-PE" dirty="0"/>
              <a:t>El CNOF</a:t>
            </a:r>
            <a:r>
              <a:rPr lang="es-PE" baseline="0" dirty="0"/>
              <a:t> r</a:t>
            </a:r>
            <a:r>
              <a:rPr lang="es-PE" dirty="0">
                <a:solidFill>
                  <a:schemeClr val="bg2">
                    <a:lumMod val="25000"/>
                  </a:schemeClr>
                </a:solidFill>
                <a:latin typeface="Arial" panose="020B0604020202020204" pitchFamily="34" charset="0"/>
                <a:cs typeface="Arial" panose="020B0604020202020204" pitchFamily="34" charset="0"/>
              </a:rPr>
              <a:t>esponde a una organización </a:t>
            </a:r>
            <a:r>
              <a:rPr lang="es-PE" b="1" dirty="0">
                <a:solidFill>
                  <a:schemeClr val="bg2">
                    <a:lumMod val="25000"/>
                  </a:schemeClr>
                </a:solidFill>
                <a:latin typeface="Arial" panose="020B0604020202020204" pitchFamily="34" charset="0"/>
                <a:cs typeface="Arial" panose="020B0604020202020204" pitchFamily="34" charset="0"/>
              </a:rPr>
              <a:t>sectorial</a:t>
            </a:r>
            <a:r>
              <a:rPr lang="es-PE" dirty="0">
                <a:solidFill>
                  <a:schemeClr val="bg2">
                    <a:lumMod val="25000"/>
                  </a:schemeClr>
                </a:solidFill>
                <a:latin typeface="Arial" panose="020B0604020202020204" pitchFamily="34" charset="0"/>
                <a:cs typeface="Arial" panose="020B0604020202020204" pitchFamily="34" charset="0"/>
              </a:rPr>
              <a:t>, que agrupa </a:t>
            </a:r>
            <a:r>
              <a:rPr lang="es-PE" b="1" dirty="0">
                <a:solidFill>
                  <a:schemeClr val="bg2">
                    <a:lumMod val="25000"/>
                  </a:schemeClr>
                </a:solidFill>
                <a:latin typeface="Arial" panose="020B0604020202020204" pitchFamily="34" charset="0"/>
                <a:cs typeface="Arial" panose="020B0604020202020204" pitchFamily="34" charset="0"/>
              </a:rPr>
              <a:t>familias productivas </a:t>
            </a:r>
            <a:r>
              <a:rPr lang="es-PE" dirty="0">
                <a:solidFill>
                  <a:schemeClr val="bg2">
                    <a:lumMod val="25000"/>
                  </a:schemeClr>
                </a:solidFill>
                <a:latin typeface="Arial" panose="020B0604020202020204" pitchFamily="34" charset="0"/>
                <a:cs typeface="Arial" panose="020B0604020202020204" pitchFamily="34" charset="0"/>
              </a:rPr>
              <a:t>y sus correspondientes </a:t>
            </a:r>
            <a:r>
              <a:rPr lang="es-PE" b="1" dirty="0">
                <a:solidFill>
                  <a:schemeClr val="bg2">
                    <a:lumMod val="25000"/>
                  </a:schemeClr>
                </a:solidFill>
                <a:latin typeface="Arial" panose="020B0604020202020204" pitchFamily="34" charset="0"/>
                <a:cs typeface="Arial" panose="020B0604020202020204" pitchFamily="34" charset="0"/>
              </a:rPr>
              <a:t>actividades económicas</a:t>
            </a:r>
            <a:r>
              <a:rPr lang="es-PE" dirty="0">
                <a:solidFill>
                  <a:schemeClr val="bg2">
                    <a:lumMod val="25000"/>
                  </a:schemeClr>
                </a:solidFill>
                <a:latin typeface="Arial" panose="020B0604020202020204" pitchFamily="34" charset="0"/>
                <a:cs typeface="Arial" panose="020B0604020202020204" pitchFamily="34" charset="0"/>
              </a:rPr>
              <a:t>. Este permite definir</a:t>
            </a:r>
            <a:r>
              <a:rPr lang="es-PE" baseline="0" dirty="0">
                <a:solidFill>
                  <a:schemeClr val="bg2">
                    <a:lumMod val="25000"/>
                  </a:schemeClr>
                </a:solidFill>
                <a:latin typeface="Arial" panose="020B0604020202020204" pitchFamily="34" charset="0"/>
                <a:cs typeface="Arial" panose="020B0604020202020204" pitchFamily="34" charset="0"/>
              </a:rPr>
              <a:t> las unidades de competencia para construir las carreras.</a:t>
            </a:r>
            <a:endParaRPr lang="es-PE" dirty="0">
              <a:solidFill>
                <a:schemeClr val="bg2">
                  <a:lumMod val="25000"/>
                </a:schemeClr>
              </a:solidFill>
              <a:latin typeface="Arial" panose="020B0604020202020204" pitchFamily="34" charset="0"/>
              <a:cs typeface="Arial" panose="020B0604020202020204" pitchFamily="34" charset="0"/>
            </a:endParaRPr>
          </a:p>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9</a:t>
            </a:fld>
            <a:endParaRPr lang="es-PE"/>
          </a:p>
        </p:txBody>
      </p:sp>
    </p:spTree>
    <p:extLst>
      <p:ext uri="{BB962C8B-B14F-4D97-AF65-F5344CB8AC3E}">
        <p14:creationId xmlns:p14="http://schemas.microsoft.com/office/powerpoint/2010/main" val="296869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10</a:t>
            </a:fld>
            <a:endParaRPr lang="es-PE"/>
          </a:p>
        </p:txBody>
      </p:sp>
    </p:spTree>
    <p:extLst>
      <p:ext uri="{BB962C8B-B14F-4D97-AF65-F5344CB8AC3E}">
        <p14:creationId xmlns:p14="http://schemas.microsoft.com/office/powerpoint/2010/main" val="242783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11</a:t>
            </a:fld>
            <a:endParaRPr lang="es-PE"/>
          </a:p>
        </p:txBody>
      </p:sp>
    </p:spTree>
    <p:extLst>
      <p:ext uri="{BB962C8B-B14F-4D97-AF65-F5344CB8AC3E}">
        <p14:creationId xmlns:p14="http://schemas.microsoft.com/office/powerpoint/2010/main" val="9900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0554">
              <a:defRPr/>
            </a:pPr>
            <a:r>
              <a:rPr lang="es-PE" dirty="0"/>
              <a:t>El CNOF</a:t>
            </a:r>
            <a:r>
              <a:rPr lang="es-PE" baseline="0" dirty="0"/>
              <a:t> r</a:t>
            </a:r>
            <a:r>
              <a:rPr lang="es-PE" dirty="0">
                <a:solidFill>
                  <a:schemeClr val="bg2">
                    <a:lumMod val="25000"/>
                  </a:schemeClr>
                </a:solidFill>
                <a:latin typeface="Arial" panose="020B0604020202020204" pitchFamily="34" charset="0"/>
                <a:cs typeface="Arial" panose="020B0604020202020204" pitchFamily="34" charset="0"/>
              </a:rPr>
              <a:t>esponde a una organización </a:t>
            </a:r>
            <a:r>
              <a:rPr lang="es-PE" b="1" dirty="0">
                <a:solidFill>
                  <a:schemeClr val="bg2">
                    <a:lumMod val="25000"/>
                  </a:schemeClr>
                </a:solidFill>
                <a:latin typeface="Arial" panose="020B0604020202020204" pitchFamily="34" charset="0"/>
                <a:cs typeface="Arial" panose="020B0604020202020204" pitchFamily="34" charset="0"/>
              </a:rPr>
              <a:t>sectorial</a:t>
            </a:r>
            <a:r>
              <a:rPr lang="es-PE" dirty="0">
                <a:solidFill>
                  <a:schemeClr val="bg2">
                    <a:lumMod val="25000"/>
                  </a:schemeClr>
                </a:solidFill>
                <a:latin typeface="Arial" panose="020B0604020202020204" pitchFamily="34" charset="0"/>
                <a:cs typeface="Arial" panose="020B0604020202020204" pitchFamily="34" charset="0"/>
              </a:rPr>
              <a:t>, que agrupa </a:t>
            </a:r>
            <a:r>
              <a:rPr lang="es-PE" b="1" dirty="0">
                <a:solidFill>
                  <a:schemeClr val="bg2">
                    <a:lumMod val="25000"/>
                  </a:schemeClr>
                </a:solidFill>
                <a:latin typeface="Arial" panose="020B0604020202020204" pitchFamily="34" charset="0"/>
                <a:cs typeface="Arial" panose="020B0604020202020204" pitchFamily="34" charset="0"/>
              </a:rPr>
              <a:t>familias productivas </a:t>
            </a:r>
            <a:r>
              <a:rPr lang="es-PE" dirty="0">
                <a:solidFill>
                  <a:schemeClr val="bg2">
                    <a:lumMod val="25000"/>
                  </a:schemeClr>
                </a:solidFill>
                <a:latin typeface="Arial" panose="020B0604020202020204" pitchFamily="34" charset="0"/>
                <a:cs typeface="Arial" panose="020B0604020202020204" pitchFamily="34" charset="0"/>
              </a:rPr>
              <a:t>y sus correspondientes </a:t>
            </a:r>
            <a:r>
              <a:rPr lang="es-PE" b="1" dirty="0">
                <a:solidFill>
                  <a:schemeClr val="bg2">
                    <a:lumMod val="25000"/>
                  </a:schemeClr>
                </a:solidFill>
                <a:latin typeface="Arial" panose="020B0604020202020204" pitchFamily="34" charset="0"/>
                <a:cs typeface="Arial" panose="020B0604020202020204" pitchFamily="34" charset="0"/>
              </a:rPr>
              <a:t>actividades económicas</a:t>
            </a:r>
            <a:r>
              <a:rPr lang="es-PE" dirty="0">
                <a:solidFill>
                  <a:schemeClr val="bg2">
                    <a:lumMod val="25000"/>
                  </a:schemeClr>
                </a:solidFill>
                <a:latin typeface="Arial" panose="020B0604020202020204" pitchFamily="34" charset="0"/>
                <a:cs typeface="Arial" panose="020B0604020202020204" pitchFamily="34" charset="0"/>
              </a:rPr>
              <a:t>. Este permite definir</a:t>
            </a:r>
            <a:r>
              <a:rPr lang="es-PE" baseline="0" dirty="0">
                <a:solidFill>
                  <a:schemeClr val="bg2">
                    <a:lumMod val="25000"/>
                  </a:schemeClr>
                </a:solidFill>
                <a:latin typeface="Arial" panose="020B0604020202020204" pitchFamily="34" charset="0"/>
                <a:cs typeface="Arial" panose="020B0604020202020204" pitchFamily="34" charset="0"/>
              </a:rPr>
              <a:t> las unidades de competencia para construir las carreras.</a:t>
            </a:r>
            <a:endParaRPr lang="es-PE" dirty="0">
              <a:solidFill>
                <a:schemeClr val="bg2">
                  <a:lumMod val="25000"/>
                </a:schemeClr>
              </a:solidFill>
              <a:latin typeface="Arial" panose="020B0604020202020204" pitchFamily="34" charset="0"/>
              <a:cs typeface="Arial" panose="020B0604020202020204" pitchFamily="34" charset="0"/>
            </a:endParaRPr>
          </a:p>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12</a:t>
            </a:fld>
            <a:endParaRPr lang="es-PE"/>
          </a:p>
        </p:txBody>
      </p:sp>
    </p:spTree>
    <p:extLst>
      <p:ext uri="{BB962C8B-B14F-4D97-AF65-F5344CB8AC3E}">
        <p14:creationId xmlns:p14="http://schemas.microsoft.com/office/powerpoint/2010/main" val="17125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13</a:t>
            </a:fld>
            <a:endParaRPr lang="es-PE"/>
          </a:p>
        </p:txBody>
      </p:sp>
    </p:spTree>
    <p:extLst>
      <p:ext uri="{BB962C8B-B14F-4D97-AF65-F5344CB8AC3E}">
        <p14:creationId xmlns:p14="http://schemas.microsoft.com/office/powerpoint/2010/main" val="180805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53E492C-AB8D-48A5-A1DE-F416D4F12BA1}" type="slidenum">
              <a:rPr lang="es-PE" smtClean="0"/>
              <a:t>14</a:t>
            </a:fld>
            <a:endParaRPr lang="es-PE"/>
          </a:p>
        </p:txBody>
      </p:sp>
    </p:spTree>
    <p:extLst>
      <p:ext uri="{BB962C8B-B14F-4D97-AF65-F5344CB8AC3E}">
        <p14:creationId xmlns:p14="http://schemas.microsoft.com/office/powerpoint/2010/main" val="35040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F14211-9ABD-714F-90B8-F4DDC951F7D2}"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63089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14211-9ABD-714F-90B8-F4DDC951F7D2}"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178262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14211-9ABD-714F-90B8-F4DDC951F7D2}"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109889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14211-9ABD-714F-90B8-F4DDC951F7D2}"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124548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14211-9ABD-714F-90B8-F4DDC951F7D2}"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128671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F14211-9ABD-714F-90B8-F4DDC951F7D2}"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66420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F14211-9ABD-714F-90B8-F4DDC951F7D2}" type="datetimeFigureOut">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74424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F14211-9ABD-714F-90B8-F4DDC951F7D2}" type="datetimeFigureOut">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159414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14211-9ABD-714F-90B8-F4DDC951F7D2}" type="datetimeFigureOut">
              <a:rPr lang="en-US"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84562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14211-9ABD-714F-90B8-F4DDC951F7D2}"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35910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14211-9ABD-714F-90B8-F4DDC951F7D2}"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9E427-EA78-604E-B20D-319AC5906EFE}" type="slidenum">
              <a:rPr lang="en-US" smtClean="0"/>
              <a:t>‹Nº›</a:t>
            </a:fld>
            <a:endParaRPr lang="en-US"/>
          </a:p>
        </p:txBody>
      </p:sp>
    </p:spTree>
    <p:extLst>
      <p:ext uri="{BB962C8B-B14F-4D97-AF65-F5344CB8AC3E}">
        <p14:creationId xmlns:p14="http://schemas.microsoft.com/office/powerpoint/2010/main" val="101730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14211-9ABD-714F-90B8-F4DDC951F7D2}" type="datetimeFigureOut">
              <a:rPr lang="en-US" smtClean="0"/>
              <a:t>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9E427-EA78-604E-B20D-319AC5906EFE}" type="slidenum">
              <a:rPr lang="en-US" smtClean="0"/>
              <a:t>‹Nº›</a:t>
            </a:fld>
            <a:endParaRPr lang="en-US"/>
          </a:p>
        </p:txBody>
      </p:sp>
    </p:spTree>
    <p:extLst>
      <p:ext uri="{BB962C8B-B14F-4D97-AF65-F5344CB8AC3E}">
        <p14:creationId xmlns:p14="http://schemas.microsoft.com/office/powerpoint/2010/main" val="738821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13.xml"/><Relationship Id="rId7" Type="http://schemas.openxmlformats.org/officeDocument/2006/relationships/package" Target="../embeddings/Hoja_de_c_lculo_de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package" Target="../embeddings/Hoja_de_c_lculo_de_Microsoft_Excel2.xlsx"/><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package" Target="../embeddings/Hoja_de_c_lculo_de_Microsoft_Excel3.xlsx"/><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185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89" y="4581084"/>
            <a:ext cx="3258114" cy="709725"/>
          </a:xfrm>
          <a:prstGeom prst="rect">
            <a:avLst/>
          </a:prstGeom>
        </p:spPr>
      </p:pic>
      <p:sp>
        <p:nvSpPr>
          <p:cNvPr id="6" name="CuadroTexto 7"/>
          <p:cNvSpPr txBox="1"/>
          <p:nvPr/>
        </p:nvSpPr>
        <p:spPr>
          <a:xfrm>
            <a:off x="410289" y="5347720"/>
            <a:ext cx="9068022" cy="400110"/>
          </a:xfrm>
          <a:prstGeom prst="rect">
            <a:avLst/>
          </a:prstGeom>
          <a:noFill/>
        </p:spPr>
        <p:txBody>
          <a:bodyPr wrap="square" rtlCol="0">
            <a:spAutoFit/>
          </a:bodyPr>
          <a:lstStyle/>
          <a:p>
            <a:r>
              <a:rPr lang="es-PE" sz="2000" dirty="0">
                <a:solidFill>
                  <a:schemeClr val="tx1">
                    <a:lumMod val="75000"/>
                    <a:lumOff val="25000"/>
                  </a:schemeClr>
                </a:solidFill>
              </a:rPr>
              <a:t>Setiembre, 2019</a:t>
            </a:r>
          </a:p>
        </p:txBody>
      </p:sp>
      <p:sp>
        <p:nvSpPr>
          <p:cNvPr id="4" name="Rectangle 3"/>
          <p:cNvSpPr/>
          <p:nvPr/>
        </p:nvSpPr>
        <p:spPr>
          <a:xfrm>
            <a:off x="367159" y="3802806"/>
            <a:ext cx="8717847" cy="830997"/>
          </a:xfrm>
          <a:prstGeom prst="rect">
            <a:avLst/>
          </a:prstGeom>
        </p:spPr>
        <p:txBody>
          <a:bodyPr wrap="square">
            <a:spAutoFit/>
          </a:bodyPr>
          <a:lstStyle/>
          <a:p>
            <a:r>
              <a:rPr lang="es-PE" sz="2400" b="1" dirty="0">
                <a:solidFill>
                  <a:srgbClr val="5A595D"/>
                </a:solidFill>
              </a:rPr>
              <a:t>Dirección General de Educación Técnico-Productiva, Superior Tecnológica y Artística</a:t>
            </a:r>
          </a:p>
        </p:txBody>
      </p:sp>
      <p:sp>
        <p:nvSpPr>
          <p:cNvPr id="8" name="CuadroTexto 7"/>
          <p:cNvSpPr txBox="1"/>
          <p:nvPr/>
        </p:nvSpPr>
        <p:spPr>
          <a:xfrm>
            <a:off x="376941" y="2032295"/>
            <a:ext cx="7000823" cy="923330"/>
          </a:xfrm>
          <a:prstGeom prst="rect">
            <a:avLst/>
          </a:prstGeom>
          <a:noFill/>
        </p:spPr>
        <p:txBody>
          <a:bodyPr wrap="square" rtlCol="0">
            <a:spAutoFit/>
          </a:bodyPr>
          <a:lstStyle/>
          <a:p>
            <a:r>
              <a:rPr lang="es-PE" sz="5400" b="1" dirty="0">
                <a:solidFill>
                  <a:srgbClr val="CC0000"/>
                </a:solidFill>
              </a:rPr>
              <a:t>Licenciamiento de IES</a:t>
            </a:r>
          </a:p>
        </p:txBody>
      </p:sp>
    </p:spTree>
    <p:extLst>
      <p:ext uri="{BB962C8B-B14F-4D97-AF65-F5344CB8AC3E}">
        <p14:creationId xmlns:p14="http://schemas.microsoft.com/office/powerpoint/2010/main" val="1074419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23" y="432393"/>
            <a:ext cx="11604129" cy="816719"/>
          </a:xfrm>
          <a:prstGeom prst="rect">
            <a:avLst/>
          </a:prstGeom>
        </p:spPr>
      </p:pic>
      <p:pic>
        <p:nvPicPr>
          <p:cNvPr id="37" name="Imagen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2" name="Rectángulo 1"/>
          <p:cNvSpPr/>
          <p:nvPr/>
        </p:nvSpPr>
        <p:spPr>
          <a:xfrm>
            <a:off x="924884" y="1553786"/>
            <a:ext cx="10341205" cy="4651786"/>
          </a:xfrm>
          <a:prstGeom prst="rect">
            <a:avLst/>
          </a:prstGeom>
        </p:spPr>
        <p:txBody>
          <a:bodyPr wrap="square">
            <a:spAutoFit/>
          </a:bodyPr>
          <a:lstStyle/>
          <a:p>
            <a:pPr algn="ctr">
              <a:lnSpc>
                <a:spcPct val="107000"/>
              </a:lnSpc>
              <a:spcAft>
                <a:spcPts val="800"/>
              </a:spcAft>
            </a:pPr>
            <a:r>
              <a:rPr lang="es-PE" b="1" u="sng" dirty="0">
                <a:latin typeface="Calibri" panose="020F0502020204030204" pitchFamily="34" charset="0"/>
                <a:ea typeface="Calibri" panose="020F0502020204030204" pitchFamily="34" charset="0"/>
                <a:cs typeface="Times New Roman" panose="02020603050405020304" pitchFamily="18" charset="0"/>
              </a:rPr>
              <a:t>Implantación de sistemas de Información en IDEX</a:t>
            </a:r>
            <a:endParaRPr lang="es-PE"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PE" b="1" u="sng" dirty="0">
                <a:latin typeface="Calibri" panose="020F0502020204030204" pitchFamily="34" charset="0"/>
                <a:ea typeface="Calibri" panose="020F0502020204030204" pitchFamily="34" charset="0"/>
                <a:cs typeface="Times New Roman" panose="02020603050405020304" pitchFamily="18" charset="0"/>
              </a:rPr>
              <a:t>Objetivos, alcance y estrategia de implementación de los sistemas de información </a:t>
            </a:r>
            <a:endParaRPr lang="es-PE"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PE" dirty="0">
                <a:latin typeface="Calibri" panose="020F0502020204030204" pitchFamily="34" charset="0"/>
                <a:ea typeface="Calibri" panose="020F0502020204030204" pitchFamily="34" charset="0"/>
                <a:cs typeface="Times New Roman" panose="02020603050405020304" pitchFamily="18" charset="0"/>
              </a:rPr>
              <a:t>En cumplimiento de la Ley N° 30512, el Ministerio de Educación a través de la DIGEST viene llevando a cabo la implementación de los sistemas de información (Sistema de Gestión Académica – Registra y Sistema de Seguimiento de Egresados – Conecta) de manera gradual y progresiva.</a:t>
            </a:r>
          </a:p>
          <a:p>
            <a:pPr algn="just">
              <a:lnSpc>
                <a:spcPct val="107000"/>
              </a:lnSpc>
              <a:spcAft>
                <a:spcPts val="800"/>
              </a:spcAft>
            </a:pPr>
            <a:r>
              <a:rPr lang="es-PE" dirty="0">
                <a:latin typeface="Calibri" panose="020F0502020204030204" pitchFamily="34" charset="0"/>
                <a:ea typeface="Calibri" panose="020F0502020204030204" pitchFamily="34" charset="0"/>
                <a:cs typeface="Times New Roman" panose="02020603050405020304" pitchFamily="18" charset="0"/>
              </a:rPr>
              <a:t>El Sistema de Gestión Académica – Registra constituye una herramienta de apoyo para el registro de datos de matrícula y evaluaciones de estudiantes de los IEST y su respectivo reporte al MINEDU; asimismo, el Sistema de Seguimiento de Egresados – Conecta permite el registro de información académica, de trayectoria e inserción laboral de los egresados de los IEST, permitiendo la generación de datos relevantes para la toma de decisiones. </a:t>
            </a:r>
          </a:p>
          <a:p>
            <a:pPr algn="just">
              <a:lnSpc>
                <a:spcPct val="107000"/>
              </a:lnSpc>
              <a:spcAft>
                <a:spcPts val="800"/>
              </a:spcAft>
            </a:pPr>
            <a:r>
              <a:rPr lang="es-PE" dirty="0">
                <a:latin typeface="Calibri" panose="020F0502020204030204" pitchFamily="34" charset="0"/>
                <a:ea typeface="Calibri" panose="020F0502020204030204" pitchFamily="34" charset="0"/>
                <a:cs typeface="Times New Roman" panose="02020603050405020304" pitchFamily="18" charset="0"/>
              </a:rPr>
              <a:t>La etapa 1 de implantación de ambos sistemas dio inicio en agosto del 2019 y comprende la asignación de personal de apoyo (Capacitadores-Registradores) asignado por el MINEDU para realizar acciones de capacitación, soporte y apoyo en el registro de información dirigida a los 26 Institutos de Excelencia y 88 IEST públicos focalizados a nivel nacional. </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924885" y="604394"/>
            <a:ext cx="10341204" cy="470000"/>
          </a:xfrm>
          <a:prstGeom prst="rect">
            <a:avLst/>
          </a:prstGeom>
        </p:spPr>
        <p:txBody>
          <a:bodyPr wrap="square">
            <a:spAutoFit/>
          </a:bodyPr>
          <a:lstStyle/>
          <a:p>
            <a:pPr algn="ctr">
              <a:lnSpc>
                <a:spcPct val="107000"/>
              </a:lnSpc>
              <a:spcAft>
                <a:spcPts val="800"/>
              </a:spcAft>
            </a:pPr>
            <a:r>
              <a:rPr lang="es-P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IMPLANTACIÓN DE SISTEMAS DE INFORMACIÓN EN IDEX</a:t>
            </a:r>
            <a:endParaRPr lang="es-P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2417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1" y="418197"/>
            <a:ext cx="11604129" cy="816719"/>
          </a:xfrm>
          <a:prstGeom prst="rect">
            <a:avLst/>
          </a:prstGeom>
        </p:spPr>
      </p:pic>
      <p:pic>
        <p:nvPicPr>
          <p:cNvPr id="37" name="Imagen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3" name="Rectángulo 2"/>
          <p:cNvSpPr/>
          <p:nvPr/>
        </p:nvSpPr>
        <p:spPr>
          <a:xfrm>
            <a:off x="1234911" y="582803"/>
            <a:ext cx="10124388" cy="487506"/>
          </a:xfrm>
          <a:prstGeom prst="rect">
            <a:avLst/>
          </a:prstGeom>
        </p:spPr>
        <p:txBody>
          <a:bodyPr wrap="square">
            <a:spAutoFit/>
          </a:bodyPr>
          <a:lstStyle/>
          <a:p>
            <a:pPr algn="just">
              <a:lnSpc>
                <a:spcPct val="107000"/>
              </a:lnSpc>
              <a:spcAft>
                <a:spcPts val="800"/>
              </a:spcAft>
            </a:pPr>
            <a:r>
              <a:rPr lang="es-P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AVANCE EN REGISTRO DE INFORMACIÓN EN LOS SISTEMAS DEL MINEDU </a:t>
            </a:r>
            <a:endParaRPr lang="es-P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a:blip r:embed="rId5">
            <a:extLst>
              <a:ext uri="{28A0092B-C50C-407E-A947-70E740481C1C}">
                <a14:useLocalDpi xmlns:a14="http://schemas.microsoft.com/office/drawing/2010/main" val="0"/>
              </a:ext>
            </a:extLst>
          </a:blip>
          <a:srcRect/>
          <a:stretch>
            <a:fillRect/>
          </a:stretch>
        </p:blipFill>
        <p:spPr bwMode="auto">
          <a:xfrm>
            <a:off x="2499268" y="1399522"/>
            <a:ext cx="7595674" cy="5009970"/>
          </a:xfrm>
          <a:prstGeom prst="rect">
            <a:avLst/>
          </a:prstGeom>
          <a:noFill/>
          <a:ln>
            <a:noFill/>
          </a:ln>
        </p:spPr>
      </p:pic>
    </p:spTree>
    <p:extLst>
      <p:ext uri="{BB962C8B-B14F-4D97-AF65-F5344CB8AC3E}">
        <p14:creationId xmlns:p14="http://schemas.microsoft.com/office/powerpoint/2010/main" val="4108199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contenido 2"/>
          <p:cNvSpPr>
            <a:spLocks noGrp="1"/>
          </p:cNvSpPr>
          <p:nvPr>
            <p:ph idx="1"/>
          </p:nvPr>
        </p:nvSpPr>
        <p:spPr>
          <a:xfrm>
            <a:off x="501548" y="2768865"/>
            <a:ext cx="1975004" cy="364355"/>
          </a:xfrm>
          <a:prstGeom prst="roundRect">
            <a:avLst/>
          </a:prstGeom>
          <a:noFill/>
          <a:ln w="19050">
            <a:noFill/>
            <a:prstDash val="solid"/>
          </a:ln>
        </p:spPr>
        <p:txBody>
          <a:bodyPr wrap="square" rtlCol="0">
            <a:spAutoFit/>
          </a:bodyPr>
          <a:lstStyle/>
          <a:p>
            <a:pPr marL="0" indent="0" algn="ctr" fontAlgn="auto">
              <a:lnSpc>
                <a:spcPct val="110000"/>
              </a:lnSpc>
              <a:spcBef>
                <a:spcPts val="0"/>
              </a:spcBef>
              <a:spcAft>
                <a:spcPts val="0"/>
              </a:spcAft>
              <a:buFont typeface="Arial" panose="020B0604020202020204" pitchFamily="34" charset="0"/>
              <a:buNone/>
              <a:defRPr/>
            </a:pPr>
            <a:r>
              <a:rPr lang="es-PE" sz="1400" b="1" dirty="0">
                <a:solidFill>
                  <a:schemeClr val="tx1">
                    <a:lumMod val="65000"/>
                    <a:lumOff val="35000"/>
                  </a:schemeClr>
                </a:solidFill>
              </a:rPr>
              <a:t>Gestión Académica</a:t>
            </a:r>
          </a:p>
        </p:txBody>
      </p:sp>
      <p:sp>
        <p:nvSpPr>
          <p:cNvPr id="6" name="Rectángulo 5"/>
          <p:cNvSpPr/>
          <p:nvPr/>
        </p:nvSpPr>
        <p:spPr>
          <a:xfrm>
            <a:off x="2761035" y="2685800"/>
            <a:ext cx="4268413" cy="566309"/>
          </a:xfrm>
          <a:prstGeom prst="rect">
            <a:avLst/>
          </a:prstGeom>
          <a:noFill/>
          <a:ln w="19050">
            <a:noFill/>
            <a:prstDash val="solid"/>
          </a:ln>
        </p:spPr>
        <p:txBody>
          <a:bodyPr vert="horz" wrap="square" lIns="91440" tIns="45720" rIns="91440" bIns="45720" rtlCol="0">
            <a:spAutoFit/>
          </a:bodyPr>
          <a:lstStyle/>
          <a:p>
            <a:pPr marL="177800" indent="-177800" algn="just">
              <a:lnSpc>
                <a:spcPct val="110000"/>
              </a:lnSpc>
              <a:buFont typeface="Arial" panose="020B0604020202020204" pitchFamily="34" charset="0"/>
              <a:buNone/>
            </a:pPr>
            <a:r>
              <a:rPr lang="es-PE" sz="1400" dirty="0" smtClean="0">
                <a:solidFill>
                  <a:schemeClr val="tx1">
                    <a:lumMod val="65000"/>
                    <a:lumOff val="35000"/>
                  </a:schemeClr>
                </a:solidFill>
                <a:latin typeface="+mj-lt"/>
              </a:rPr>
              <a:t>La </a:t>
            </a:r>
            <a:r>
              <a:rPr lang="es-PE" sz="1400" dirty="0">
                <a:solidFill>
                  <a:schemeClr val="tx1">
                    <a:lumMod val="65000"/>
                    <a:lumOff val="35000"/>
                  </a:schemeClr>
                </a:solidFill>
                <a:latin typeface="+mj-lt"/>
              </a:rPr>
              <a:t>institución cuenta con programas de estudios que cumplen los LAG.</a:t>
            </a:r>
          </a:p>
        </p:txBody>
      </p:sp>
      <p:sp>
        <p:nvSpPr>
          <p:cNvPr id="7" name="Rectángulo 6"/>
          <p:cNvSpPr/>
          <p:nvPr/>
        </p:nvSpPr>
        <p:spPr>
          <a:xfrm>
            <a:off x="7182157" y="2508727"/>
            <a:ext cx="4741251" cy="1988237"/>
          </a:xfrm>
          <a:prstGeom prst="rect">
            <a:avLst/>
          </a:prstGeom>
          <a:noFill/>
          <a:ln w="19050">
            <a:noFill/>
            <a:prstDash val="solid"/>
          </a:ln>
        </p:spPr>
        <p:txBody>
          <a:bodyPr vert="horz" wrap="square" lIns="91440" tIns="45720" rIns="91440" bIns="45720" rtlCol="0">
            <a:spAutoFit/>
          </a:bodyPr>
          <a:lstStyle/>
          <a:p>
            <a:pPr algn="just">
              <a:lnSpc>
                <a:spcPct val="110000"/>
              </a:lnSpc>
            </a:pPr>
            <a:r>
              <a:rPr lang="es-PE" sz="1400" dirty="0">
                <a:solidFill>
                  <a:schemeClr val="tx1">
                    <a:lumMod val="65000"/>
                    <a:lumOff val="35000"/>
                  </a:schemeClr>
                </a:solidFill>
              </a:rPr>
              <a:t>MV11. </a:t>
            </a:r>
            <a:r>
              <a:rPr lang="es-ES" sz="1400" dirty="0">
                <a:solidFill>
                  <a:schemeClr val="tx1">
                    <a:lumMod val="65000"/>
                    <a:lumOff val="35000"/>
                  </a:schemeClr>
                </a:solidFill>
                <a:latin typeface="+mj-lt"/>
              </a:rPr>
              <a:t>Análisis del referente productivo</a:t>
            </a:r>
            <a:endParaRPr lang="es-PE" sz="1400" dirty="0">
              <a:solidFill>
                <a:schemeClr val="tx1">
                  <a:lumMod val="65000"/>
                  <a:lumOff val="35000"/>
                </a:schemeClr>
              </a:solidFill>
              <a:latin typeface="+mj-lt"/>
            </a:endParaRPr>
          </a:p>
          <a:p>
            <a:pPr algn="just">
              <a:lnSpc>
                <a:spcPct val="110000"/>
              </a:lnSpc>
              <a:buFont typeface="Arial" panose="020B0604020202020204" pitchFamily="34" charset="0"/>
              <a:buNone/>
            </a:pPr>
            <a:r>
              <a:rPr lang="es-PE" sz="1400" b="1" dirty="0">
                <a:solidFill>
                  <a:schemeClr val="tx1">
                    <a:lumMod val="65000"/>
                    <a:lumOff val="35000"/>
                  </a:schemeClr>
                </a:solidFill>
                <a:latin typeface="+mj-lt"/>
              </a:rPr>
              <a:t>MV12. </a:t>
            </a:r>
            <a:r>
              <a:rPr lang="es-PE" sz="1400" dirty="0">
                <a:solidFill>
                  <a:schemeClr val="tx1">
                    <a:lumMod val="65000"/>
                    <a:lumOff val="35000"/>
                  </a:schemeClr>
                </a:solidFill>
                <a:latin typeface="+mj-lt"/>
              </a:rPr>
              <a:t>Plan de estudios de la oferta académica (actual y/o propuesta), según </a:t>
            </a:r>
            <a:r>
              <a:rPr lang="es-PE" sz="1400" dirty="0">
                <a:latin typeface="+mj-lt"/>
              </a:rPr>
              <a:t>formatos 6A, 7A y 8A.</a:t>
            </a:r>
          </a:p>
          <a:p>
            <a:pPr algn="just">
              <a:lnSpc>
                <a:spcPct val="110000"/>
              </a:lnSpc>
            </a:pPr>
            <a:r>
              <a:rPr lang="es-PE" sz="1400" b="1" dirty="0">
                <a:solidFill>
                  <a:schemeClr val="tx1">
                    <a:lumMod val="65000"/>
                    <a:lumOff val="35000"/>
                  </a:schemeClr>
                </a:solidFill>
              </a:rPr>
              <a:t>MV13. </a:t>
            </a:r>
            <a:r>
              <a:rPr lang="es-ES" sz="1400" dirty="0">
                <a:solidFill>
                  <a:schemeClr val="tx1">
                    <a:lumMod val="65000"/>
                    <a:lumOff val="35000"/>
                  </a:schemeClr>
                </a:solidFill>
                <a:latin typeface="+mj-lt"/>
              </a:rPr>
              <a:t>Propuesta pedagógica con formación dual o alternancia</a:t>
            </a:r>
            <a:endParaRPr lang="es-PE" sz="1400" dirty="0">
              <a:solidFill>
                <a:schemeClr val="tx1">
                  <a:lumMod val="65000"/>
                  <a:lumOff val="35000"/>
                </a:schemeClr>
              </a:solidFill>
              <a:latin typeface="+mj-lt"/>
            </a:endParaRPr>
          </a:p>
          <a:p>
            <a:pPr algn="just">
              <a:lnSpc>
                <a:spcPct val="110000"/>
              </a:lnSpc>
              <a:buFont typeface="Arial" panose="020B0604020202020204" pitchFamily="34" charset="0"/>
              <a:buNone/>
            </a:pPr>
            <a:endParaRPr lang="es-PE" sz="1400" dirty="0">
              <a:solidFill>
                <a:schemeClr val="tx1">
                  <a:lumMod val="65000"/>
                  <a:lumOff val="35000"/>
                </a:schemeClr>
              </a:solidFill>
              <a:latin typeface="+mj-lt"/>
            </a:endParaRPr>
          </a:p>
          <a:p>
            <a:pPr algn="just">
              <a:lnSpc>
                <a:spcPct val="110000"/>
              </a:lnSpc>
              <a:buFont typeface="Arial" panose="020B0604020202020204" pitchFamily="34" charset="0"/>
              <a:buNone/>
            </a:pPr>
            <a:endParaRPr lang="es-PE" sz="1400" dirty="0">
              <a:solidFill>
                <a:schemeClr val="tx1">
                  <a:lumMod val="65000"/>
                  <a:lumOff val="35000"/>
                </a:schemeClr>
              </a:solidFill>
              <a:latin typeface="+mj-lt"/>
            </a:endParaRPr>
          </a:p>
          <a:p>
            <a:pPr algn="just">
              <a:lnSpc>
                <a:spcPct val="110000"/>
              </a:lnSpc>
              <a:buFont typeface="Arial" panose="020B0604020202020204" pitchFamily="34" charset="0"/>
              <a:buNone/>
            </a:pPr>
            <a:endParaRPr lang="es-PE" sz="1400" dirty="0">
              <a:solidFill>
                <a:schemeClr val="tx1">
                  <a:lumMod val="65000"/>
                  <a:lumOff val="35000"/>
                </a:schemeClr>
              </a:solidFill>
              <a:latin typeface="+mj-lt"/>
            </a:endParaRPr>
          </a:p>
          <a:p>
            <a:pPr algn="just">
              <a:lnSpc>
                <a:spcPct val="110000"/>
              </a:lnSpc>
              <a:buFont typeface="Arial" panose="020B0604020202020204" pitchFamily="34" charset="0"/>
              <a:buNone/>
            </a:pPr>
            <a:endParaRPr lang="es-PE" sz="1400" dirty="0">
              <a:solidFill>
                <a:schemeClr val="tx1">
                  <a:lumMod val="65000"/>
                  <a:lumOff val="35000"/>
                </a:schemeClr>
              </a:solidFill>
              <a:latin typeface="+mj-lt"/>
            </a:endParaRPr>
          </a:p>
        </p:txBody>
      </p:sp>
      <p:sp>
        <p:nvSpPr>
          <p:cNvPr id="24" name="Marcador de contenido 2"/>
          <p:cNvSpPr txBox="1">
            <a:spLocks/>
          </p:cNvSpPr>
          <p:nvPr/>
        </p:nvSpPr>
        <p:spPr>
          <a:xfrm>
            <a:off x="482189" y="3992167"/>
            <a:ext cx="1950114" cy="626555"/>
          </a:xfrm>
          <a:prstGeom prst="roundRect">
            <a:avLst/>
          </a:prstGeom>
          <a:noFill/>
          <a:ln w="19050">
            <a:noFill/>
            <a:prstDash val="soli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defRPr/>
            </a:pPr>
            <a:r>
              <a:rPr lang="es-PE" sz="1400" b="1" dirty="0">
                <a:solidFill>
                  <a:schemeClr val="tx1">
                    <a:lumMod val="65000"/>
                    <a:lumOff val="35000"/>
                  </a:schemeClr>
                </a:solidFill>
              </a:rPr>
              <a:t>Pertinencia de los programas de estudio</a:t>
            </a:r>
          </a:p>
        </p:txBody>
      </p:sp>
      <p:sp>
        <p:nvSpPr>
          <p:cNvPr id="25" name="Rectángulo 24"/>
          <p:cNvSpPr/>
          <p:nvPr/>
        </p:nvSpPr>
        <p:spPr>
          <a:xfrm>
            <a:off x="2744397" y="3992167"/>
            <a:ext cx="4276589" cy="803297"/>
          </a:xfrm>
          <a:prstGeom prst="rect">
            <a:avLst/>
          </a:prstGeom>
          <a:noFill/>
          <a:ln w="19050">
            <a:noFill/>
            <a:prstDash val="solid"/>
          </a:ln>
        </p:spPr>
        <p:txBody>
          <a:bodyPr vert="horz" wrap="square" lIns="91440" tIns="45720" rIns="91440" bIns="45720" rtlCol="0">
            <a:spAutoFit/>
          </a:bodyPr>
          <a:lstStyle/>
          <a:p>
            <a:pPr marL="177800" indent="-177800" algn="just">
              <a:lnSpc>
                <a:spcPct val="110000"/>
              </a:lnSpc>
              <a:buFont typeface="Arial" panose="020B0604020202020204" pitchFamily="34" charset="0"/>
              <a:buNone/>
            </a:pPr>
            <a:r>
              <a:rPr lang="es-PE" sz="1400" dirty="0" smtClean="0">
                <a:solidFill>
                  <a:schemeClr val="tx1">
                    <a:lumMod val="65000"/>
                    <a:lumOff val="35000"/>
                  </a:schemeClr>
                </a:solidFill>
                <a:latin typeface="+mj-lt"/>
              </a:rPr>
              <a:t>Los </a:t>
            </a:r>
            <a:r>
              <a:rPr lang="es-PE" sz="1400" dirty="0">
                <a:solidFill>
                  <a:schemeClr val="tx1">
                    <a:lumMod val="65000"/>
                    <a:lumOff val="35000"/>
                  </a:schemeClr>
                </a:solidFill>
                <a:latin typeface="+mj-lt"/>
              </a:rPr>
              <a:t>programas de estudios de la institución responden a la demanda laboral del sector productivo al que se vincula.</a:t>
            </a:r>
          </a:p>
        </p:txBody>
      </p:sp>
      <p:sp>
        <p:nvSpPr>
          <p:cNvPr id="26" name="Rectángulo 25"/>
          <p:cNvSpPr/>
          <p:nvPr/>
        </p:nvSpPr>
        <p:spPr>
          <a:xfrm>
            <a:off x="7326404" y="4104727"/>
            <a:ext cx="4749714" cy="803297"/>
          </a:xfrm>
          <a:prstGeom prst="rect">
            <a:avLst/>
          </a:prstGeom>
          <a:noFill/>
          <a:ln w="19050">
            <a:noFill/>
            <a:prstDash val="solid"/>
          </a:ln>
        </p:spPr>
        <p:txBody>
          <a:bodyPr vert="horz" wrap="square" lIns="91440" tIns="45720" rIns="91440" bIns="45720" rtlCol="0">
            <a:spAutoFit/>
          </a:bodyPr>
          <a:lstStyle/>
          <a:p>
            <a:pPr algn="just">
              <a:lnSpc>
                <a:spcPct val="110000"/>
              </a:lnSpc>
            </a:pPr>
            <a:r>
              <a:rPr lang="es-PE" sz="1400" b="1" dirty="0">
                <a:solidFill>
                  <a:schemeClr val="tx1">
                    <a:lumMod val="65000"/>
                    <a:lumOff val="35000"/>
                  </a:schemeClr>
                </a:solidFill>
                <a:latin typeface="+mj-lt"/>
              </a:rPr>
              <a:t>MV14. </a:t>
            </a:r>
            <a:r>
              <a:rPr lang="es-PE" sz="1400" dirty="0">
                <a:solidFill>
                  <a:schemeClr val="tx1">
                    <a:lumMod val="65000"/>
                    <a:lumOff val="35000"/>
                  </a:schemeClr>
                </a:solidFill>
                <a:latin typeface="+mj-lt"/>
              </a:rPr>
              <a:t>Estudio que contenga el análisis de pertinencia del programa propuesto, sustentado con fuentes primarias y/o  secundarias.</a:t>
            </a:r>
          </a:p>
        </p:txBody>
      </p:sp>
      <p:sp>
        <p:nvSpPr>
          <p:cNvPr id="53" name="Rectángulo redondeado 52"/>
          <p:cNvSpPr/>
          <p:nvPr/>
        </p:nvSpPr>
        <p:spPr>
          <a:xfrm>
            <a:off x="2752858" y="2327822"/>
            <a:ext cx="4276590" cy="1235453"/>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dirty="0"/>
          </a:p>
        </p:txBody>
      </p:sp>
      <p:sp>
        <p:nvSpPr>
          <p:cNvPr id="54" name="Rectángulo redondeado 53"/>
          <p:cNvSpPr/>
          <p:nvPr/>
        </p:nvSpPr>
        <p:spPr>
          <a:xfrm>
            <a:off x="7182157" y="2318205"/>
            <a:ext cx="4741253" cy="1238320"/>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p>
        </p:txBody>
      </p:sp>
      <p:sp>
        <p:nvSpPr>
          <p:cNvPr id="56" name="Rectángulo redondeado 55"/>
          <p:cNvSpPr/>
          <p:nvPr/>
        </p:nvSpPr>
        <p:spPr>
          <a:xfrm>
            <a:off x="7173696" y="3970712"/>
            <a:ext cx="4749712" cy="763241"/>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p>
        </p:txBody>
      </p:sp>
      <p:sp>
        <p:nvSpPr>
          <p:cNvPr id="57" name="Rectángulo redondeado 56"/>
          <p:cNvSpPr/>
          <p:nvPr/>
        </p:nvSpPr>
        <p:spPr>
          <a:xfrm flipV="1">
            <a:off x="2752573" y="3959936"/>
            <a:ext cx="4268411" cy="774017"/>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dirty="0"/>
          </a:p>
        </p:txBody>
      </p:sp>
      <p:sp>
        <p:nvSpPr>
          <p:cNvPr id="59" name="Rectángulo redondeado 58"/>
          <p:cNvSpPr/>
          <p:nvPr/>
        </p:nvSpPr>
        <p:spPr>
          <a:xfrm>
            <a:off x="501548" y="2345671"/>
            <a:ext cx="1966538" cy="1217605"/>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p>
        </p:txBody>
      </p:sp>
      <p:sp>
        <p:nvSpPr>
          <p:cNvPr id="60" name="Rectángulo redondeado 59"/>
          <p:cNvSpPr/>
          <p:nvPr/>
        </p:nvSpPr>
        <p:spPr>
          <a:xfrm>
            <a:off x="465765" y="3950488"/>
            <a:ext cx="1966538" cy="655110"/>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1" y="539069"/>
            <a:ext cx="11604129" cy="941121"/>
          </a:xfrm>
          <a:prstGeom prst="rect">
            <a:avLst/>
          </a:prstGeom>
        </p:spPr>
      </p:pic>
      <p:sp>
        <p:nvSpPr>
          <p:cNvPr id="28" name="Marcador de contenido 2"/>
          <p:cNvSpPr txBox="1">
            <a:spLocks/>
          </p:cNvSpPr>
          <p:nvPr/>
        </p:nvSpPr>
        <p:spPr>
          <a:xfrm>
            <a:off x="2440764" y="609979"/>
            <a:ext cx="7921249" cy="715089"/>
          </a:xfrm>
          <a:prstGeom prst="roundRect">
            <a:avLst/>
          </a:prstGeom>
          <a:noFill/>
          <a:ln w="19050">
            <a:noFill/>
            <a:prstDash val="soli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4000" b="1" dirty="0">
                <a:solidFill>
                  <a:schemeClr val="bg1"/>
                </a:solidFill>
              </a:rPr>
              <a:t>Condición II – Gestión académica</a:t>
            </a:r>
            <a:endParaRPr lang="es-PE" sz="4000" dirty="0">
              <a:solidFill>
                <a:schemeClr val="bg1"/>
              </a:solidFill>
            </a:endParaRPr>
          </a:p>
        </p:txBody>
      </p:sp>
      <p:pic>
        <p:nvPicPr>
          <p:cNvPr id="32" name="Imagen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36" name="Rectángulo redondeado 35"/>
          <p:cNvSpPr/>
          <p:nvPr/>
        </p:nvSpPr>
        <p:spPr>
          <a:xfrm>
            <a:off x="2752858" y="1742812"/>
            <a:ext cx="4276591" cy="4765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Indicador</a:t>
            </a:r>
          </a:p>
        </p:txBody>
      </p:sp>
      <p:sp>
        <p:nvSpPr>
          <p:cNvPr id="37" name="Rectángulo redondeado 36"/>
          <p:cNvSpPr/>
          <p:nvPr/>
        </p:nvSpPr>
        <p:spPr>
          <a:xfrm>
            <a:off x="311785" y="1742812"/>
            <a:ext cx="2291081" cy="4765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Componente</a:t>
            </a:r>
          </a:p>
        </p:txBody>
      </p:sp>
      <p:sp>
        <p:nvSpPr>
          <p:cNvPr id="38" name="Rectángulo redondeado 37"/>
          <p:cNvSpPr/>
          <p:nvPr/>
        </p:nvSpPr>
        <p:spPr>
          <a:xfrm>
            <a:off x="7182158" y="1742812"/>
            <a:ext cx="4724092" cy="4765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Medio de verificación</a:t>
            </a:r>
          </a:p>
        </p:txBody>
      </p:sp>
      <p:sp>
        <p:nvSpPr>
          <p:cNvPr id="30" name="Marcador de contenido 2"/>
          <p:cNvSpPr txBox="1">
            <a:spLocks/>
          </p:cNvSpPr>
          <p:nvPr/>
        </p:nvSpPr>
        <p:spPr>
          <a:xfrm>
            <a:off x="481879" y="5345565"/>
            <a:ext cx="1950114" cy="888754"/>
          </a:xfrm>
          <a:prstGeom prst="roundRect">
            <a:avLst/>
          </a:prstGeom>
          <a:noFill/>
          <a:ln w="19050">
            <a:noFill/>
            <a:prstDash val="soli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defRPr/>
            </a:pPr>
            <a:r>
              <a:rPr lang="es-PE" sz="1400" b="1" dirty="0">
                <a:solidFill>
                  <a:schemeClr val="tx1">
                    <a:lumMod val="65000"/>
                    <a:lumOff val="35000"/>
                  </a:schemeClr>
                </a:solidFill>
              </a:rPr>
              <a:t>Gestión de la investigación aplicada e innovación</a:t>
            </a:r>
          </a:p>
        </p:txBody>
      </p:sp>
      <p:sp>
        <p:nvSpPr>
          <p:cNvPr id="33" name="Rectángulo 32"/>
          <p:cNvSpPr/>
          <p:nvPr/>
        </p:nvSpPr>
        <p:spPr>
          <a:xfrm>
            <a:off x="7182158" y="5588165"/>
            <a:ext cx="4749714" cy="566309"/>
          </a:xfrm>
          <a:prstGeom prst="rect">
            <a:avLst/>
          </a:prstGeom>
          <a:noFill/>
          <a:ln w="19050">
            <a:noFill/>
            <a:prstDash val="solid"/>
          </a:ln>
        </p:spPr>
        <p:txBody>
          <a:bodyPr vert="horz" wrap="square" lIns="91440" tIns="45720" rIns="91440" bIns="45720" rtlCol="0">
            <a:spAutoFit/>
          </a:bodyPr>
          <a:lstStyle/>
          <a:p>
            <a:pPr algn="just">
              <a:lnSpc>
                <a:spcPct val="110000"/>
              </a:lnSpc>
              <a:defRPr/>
            </a:pPr>
            <a:r>
              <a:rPr lang="es-PE" sz="1400" b="1" dirty="0">
                <a:solidFill>
                  <a:schemeClr val="tx1">
                    <a:lumMod val="65000"/>
                    <a:lumOff val="35000"/>
                  </a:schemeClr>
                </a:solidFill>
              </a:rPr>
              <a:t>MV15. </a:t>
            </a:r>
            <a:r>
              <a:rPr lang="es-ES" sz="1400" dirty="0">
                <a:solidFill>
                  <a:schemeClr val="tx1">
                    <a:lumMod val="65000"/>
                    <a:lumOff val="35000"/>
                  </a:schemeClr>
                </a:solidFill>
                <a:latin typeface="+mj-lt"/>
              </a:rPr>
              <a:t>Plan de implementación de investigación aplicada e innovación para EEST </a:t>
            </a:r>
            <a:endParaRPr lang="es-PE" sz="1400" dirty="0">
              <a:solidFill>
                <a:schemeClr val="tx1">
                  <a:lumMod val="65000"/>
                  <a:lumOff val="35000"/>
                </a:schemeClr>
              </a:solidFill>
              <a:latin typeface="+mj-lt"/>
            </a:endParaRPr>
          </a:p>
        </p:txBody>
      </p:sp>
      <p:sp>
        <p:nvSpPr>
          <p:cNvPr id="34" name="Rectángulo redondeado 33"/>
          <p:cNvSpPr/>
          <p:nvPr/>
        </p:nvSpPr>
        <p:spPr>
          <a:xfrm>
            <a:off x="7173386" y="5324110"/>
            <a:ext cx="4749712" cy="763241"/>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p>
        </p:txBody>
      </p:sp>
      <p:sp>
        <p:nvSpPr>
          <p:cNvPr id="35" name="Rectángulo redondeado 34"/>
          <p:cNvSpPr/>
          <p:nvPr/>
        </p:nvSpPr>
        <p:spPr>
          <a:xfrm flipV="1">
            <a:off x="2752263" y="5313334"/>
            <a:ext cx="4268411" cy="774017"/>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dirty="0"/>
          </a:p>
        </p:txBody>
      </p:sp>
      <p:sp>
        <p:nvSpPr>
          <p:cNvPr id="39" name="Rectángulo redondeado 38"/>
          <p:cNvSpPr/>
          <p:nvPr/>
        </p:nvSpPr>
        <p:spPr>
          <a:xfrm>
            <a:off x="465455" y="5303885"/>
            <a:ext cx="1966538" cy="917309"/>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p>
        </p:txBody>
      </p:sp>
    </p:spTree>
    <p:extLst>
      <p:ext uri="{BB962C8B-B14F-4D97-AF65-F5344CB8AC3E}">
        <p14:creationId xmlns:p14="http://schemas.microsoft.com/office/powerpoint/2010/main" val="3134609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1" y="418197"/>
            <a:ext cx="11604129" cy="816719"/>
          </a:xfrm>
          <a:prstGeom prst="rect">
            <a:avLst/>
          </a:prstGeom>
        </p:spPr>
      </p:pic>
      <p:pic>
        <p:nvPicPr>
          <p:cNvPr id="37" name="Imagen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3" name="Rectángulo 2"/>
          <p:cNvSpPr/>
          <p:nvPr/>
        </p:nvSpPr>
        <p:spPr>
          <a:xfrm>
            <a:off x="1234911" y="435322"/>
            <a:ext cx="10124388" cy="769441"/>
          </a:xfrm>
          <a:prstGeom prst="rect">
            <a:avLst/>
          </a:prstGeom>
        </p:spPr>
        <p:txBody>
          <a:bodyPr wrap="square">
            <a:spAutoFit/>
          </a:bodyPr>
          <a:lstStyle/>
          <a:p>
            <a:r>
              <a:rPr lang="es-PE" sz="4400" b="1" dirty="0">
                <a:solidFill>
                  <a:schemeClr val="bg1"/>
                </a:solidFill>
              </a:rPr>
              <a:t>Condición I – Gestión institucional</a:t>
            </a:r>
            <a:endParaRPr lang="es-PE" sz="4400" dirty="0">
              <a:solidFill>
                <a:schemeClr val="bg1"/>
              </a:solidFill>
            </a:endParaRPr>
          </a:p>
        </p:txBody>
      </p:sp>
      <p:sp>
        <p:nvSpPr>
          <p:cNvPr id="2" name="Rectángulo 1"/>
          <p:cNvSpPr/>
          <p:nvPr/>
        </p:nvSpPr>
        <p:spPr>
          <a:xfrm>
            <a:off x="504202" y="1260382"/>
            <a:ext cx="11402048" cy="5163273"/>
          </a:xfrm>
          <a:prstGeom prst="rect">
            <a:avLst/>
          </a:prstGeom>
        </p:spPr>
        <p:txBody>
          <a:bodyPr wrap="square">
            <a:spAutoFit/>
          </a:bodyPr>
          <a:lstStyle/>
          <a:p>
            <a:pPr>
              <a:lnSpc>
                <a:spcPct val="107000"/>
              </a:lnSpc>
              <a:spcAft>
                <a:spcPts val="800"/>
              </a:spcAft>
            </a:pPr>
            <a:r>
              <a:rPr lang="es-PE" sz="2600" b="1" dirty="0">
                <a:latin typeface="Arial" panose="020B0604020202020204" pitchFamily="34" charset="0"/>
                <a:ea typeface="Calibri" panose="020F0502020204030204" pitchFamily="34" charset="0"/>
                <a:cs typeface="Arial" panose="020B0604020202020204" pitchFamily="34" charset="0"/>
              </a:rPr>
              <a:t>MV1. </a:t>
            </a:r>
            <a:r>
              <a:rPr lang="es-PE" sz="2600" dirty="0">
                <a:latin typeface="Arial" panose="020B0604020202020204" pitchFamily="34" charset="0"/>
                <a:ea typeface="Calibri" panose="020F0502020204030204" pitchFamily="34" charset="0"/>
                <a:cs typeface="Arial" panose="020B0604020202020204" pitchFamily="34" charset="0"/>
              </a:rPr>
              <a:t>Proyecto Educativo Institucional (PEI) </a:t>
            </a:r>
            <a:endParaRPr lang="es-PE" sz="26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PE" sz="2600" b="1" dirty="0" smtClean="0">
                <a:latin typeface="Arial" panose="020B0604020202020204" pitchFamily="34" charset="0"/>
                <a:ea typeface="Calibri" panose="020F0502020204030204" pitchFamily="34" charset="0"/>
                <a:cs typeface="Arial" panose="020B0604020202020204" pitchFamily="34" charset="0"/>
              </a:rPr>
              <a:t>MV2</a:t>
            </a:r>
            <a:r>
              <a:rPr lang="es-PE" sz="2600" b="1" dirty="0">
                <a:latin typeface="Arial" panose="020B0604020202020204" pitchFamily="34" charset="0"/>
                <a:ea typeface="Calibri" panose="020F0502020204030204" pitchFamily="34" charset="0"/>
                <a:cs typeface="Arial" panose="020B0604020202020204" pitchFamily="34" charset="0"/>
              </a:rPr>
              <a:t>.</a:t>
            </a:r>
            <a:r>
              <a:rPr lang="es-PE" sz="2600" dirty="0">
                <a:latin typeface="Arial" panose="020B0604020202020204" pitchFamily="34" charset="0"/>
                <a:ea typeface="Calibri" panose="020F0502020204030204" pitchFamily="34" charset="0"/>
                <a:cs typeface="Arial" panose="020B0604020202020204" pitchFamily="34" charset="0"/>
              </a:rPr>
              <a:t> </a:t>
            </a:r>
            <a:r>
              <a:rPr lang="es-PE" sz="2600" dirty="0" smtClean="0">
                <a:latin typeface="Arial" panose="020B0604020202020204" pitchFamily="34" charset="0"/>
                <a:ea typeface="Calibri" panose="020F0502020204030204" pitchFamily="34" charset="0"/>
                <a:cs typeface="Arial" panose="020B0604020202020204" pitchFamily="34" charset="0"/>
              </a:rPr>
              <a:t>Reglamento </a:t>
            </a:r>
            <a:r>
              <a:rPr lang="es-PE" sz="2600" dirty="0">
                <a:latin typeface="Arial" panose="020B0604020202020204" pitchFamily="34" charset="0"/>
                <a:ea typeface="Calibri" panose="020F0502020204030204" pitchFamily="34" charset="0"/>
                <a:cs typeface="Arial" panose="020B0604020202020204" pitchFamily="34" charset="0"/>
              </a:rPr>
              <a:t>Institucional (RI) </a:t>
            </a:r>
            <a:endParaRPr lang="es-PE" sz="26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PE" sz="2600" b="1" dirty="0" smtClean="0">
                <a:latin typeface="Arial" panose="020B0604020202020204" pitchFamily="34" charset="0"/>
                <a:ea typeface="Calibri" panose="020F0502020204030204" pitchFamily="34" charset="0"/>
                <a:cs typeface="Arial" panose="020B0604020202020204" pitchFamily="34" charset="0"/>
              </a:rPr>
              <a:t>MV3</a:t>
            </a:r>
            <a:r>
              <a:rPr lang="es-PE" sz="2600" b="1" dirty="0">
                <a:latin typeface="Arial" panose="020B0604020202020204" pitchFamily="34" charset="0"/>
                <a:ea typeface="Calibri" panose="020F0502020204030204" pitchFamily="34" charset="0"/>
                <a:cs typeface="Arial" panose="020B0604020202020204" pitchFamily="34" charset="0"/>
              </a:rPr>
              <a:t>. </a:t>
            </a:r>
            <a:r>
              <a:rPr lang="es-PE" sz="2600" dirty="0">
                <a:latin typeface="Arial" panose="020B0604020202020204" pitchFamily="34" charset="0"/>
                <a:ea typeface="Calibri" panose="020F0502020204030204" pitchFamily="34" charset="0"/>
                <a:cs typeface="Arial" panose="020B0604020202020204" pitchFamily="34" charset="0"/>
              </a:rPr>
              <a:t>Plan Anual de trabajo (PAT)</a:t>
            </a:r>
          </a:p>
          <a:p>
            <a:pPr>
              <a:lnSpc>
                <a:spcPct val="107000"/>
              </a:lnSpc>
              <a:spcAft>
                <a:spcPts val="800"/>
              </a:spcAft>
            </a:pPr>
            <a:r>
              <a:rPr lang="es-PE" sz="2600" b="1" dirty="0">
                <a:latin typeface="Arial" panose="020B0604020202020204" pitchFamily="34" charset="0"/>
                <a:ea typeface="Calibri" panose="020F0502020204030204" pitchFamily="34" charset="0"/>
                <a:cs typeface="Arial" panose="020B0604020202020204" pitchFamily="34" charset="0"/>
              </a:rPr>
              <a:t>MV5. </a:t>
            </a:r>
            <a:r>
              <a:rPr lang="es-PE" sz="2600" dirty="0">
                <a:latin typeface="Arial" panose="020B0604020202020204" pitchFamily="34" charset="0"/>
                <a:ea typeface="Calibri" panose="020F0502020204030204" pitchFamily="34" charset="0"/>
                <a:cs typeface="Arial" panose="020B0604020202020204" pitchFamily="34" charset="0"/>
              </a:rPr>
              <a:t>Manual de Perfil de Puestos (MPP) </a:t>
            </a:r>
            <a:endParaRPr lang="es-PE" sz="26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PE" sz="2600" b="1" dirty="0" smtClean="0">
                <a:latin typeface="Arial" panose="020B0604020202020204" pitchFamily="34" charset="0"/>
                <a:ea typeface="Calibri" panose="020F0502020204030204" pitchFamily="34" charset="0"/>
                <a:cs typeface="Arial" panose="020B0604020202020204" pitchFamily="34" charset="0"/>
              </a:rPr>
              <a:t>MV6</a:t>
            </a:r>
            <a:r>
              <a:rPr lang="es-PE" sz="2600" b="1" dirty="0">
                <a:latin typeface="Arial" panose="020B0604020202020204" pitchFamily="34" charset="0"/>
                <a:ea typeface="Calibri" panose="020F0502020204030204" pitchFamily="34" charset="0"/>
                <a:cs typeface="Arial" panose="020B0604020202020204" pitchFamily="34" charset="0"/>
              </a:rPr>
              <a:t>. </a:t>
            </a:r>
            <a:r>
              <a:rPr lang="es-PE" sz="2600" dirty="0">
                <a:latin typeface="Arial" panose="020B0604020202020204" pitchFamily="34" charset="0"/>
                <a:ea typeface="Calibri" panose="020F0502020204030204" pitchFamily="34" charset="0"/>
                <a:cs typeface="Arial" panose="020B0604020202020204" pitchFamily="34" charset="0"/>
              </a:rPr>
              <a:t>Documento que acredite el cumplimiento del perfil mínimo del Director General </a:t>
            </a:r>
            <a:endParaRPr lang="es-PE" sz="26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PE" sz="2600" b="1" dirty="0" smtClean="0">
                <a:latin typeface="Arial" panose="020B0604020202020204" pitchFamily="34" charset="0"/>
                <a:ea typeface="Calibri" panose="020F0502020204030204" pitchFamily="34" charset="0"/>
                <a:cs typeface="Arial" panose="020B0604020202020204" pitchFamily="34" charset="0"/>
              </a:rPr>
              <a:t>MV7</a:t>
            </a:r>
            <a:r>
              <a:rPr lang="es-PE" sz="2600" b="1" dirty="0">
                <a:latin typeface="Arial" panose="020B0604020202020204" pitchFamily="34" charset="0"/>
                <a:ea typeface="Calibri" panose="020F0502020204030204" pitchFamily="34" charset="0"/>
                <a:cs typeface="Arial" panose="020B0604020202020204" pitchFamily="34" charset="0"/>
              </a:rPr>
              <a:t>. </a:t>
            </a:r>
            <a:r>
              <a:rPr lang="es-ES" sz="2600" dirty="0">
                <a:latin typeface="Arial" panose="020B0604020202020204" pitchFamily="34" charset="0"/>
                <a:ea typeface="Calibri" panose="020F0502020204030204" pitchFamily="34" charset="0"/>
                <a:cs typeface="Arial" panose="020B0604020202020204" pitchFamily="34" charset="0"/>
              </a:rPr>
              <a:t>Manual de Procesos de Régimen </a:t>
            </a:r>
            <a:r>
              <a:rPr lang="es-ES" sz="2600" dirty="0" smtClean="0">
                <a:latin typeface="Arial" panose="020B0604020202020204" pitchFamily="34" charset="0"/>
                <a:ea typeface="Calibri" panose="020F0502020204030204" pitchFamily="34" charset="0"/>
                <a:cs typeface="Arial" panose="020B0604020202020204" pitchFamily="34" charset="0"/>
              </a:rPr>
              <a:t>Académico</a:t>
            </a:r>
          </a:p>
          <a:p>
            <a:pPr>
              <a:lnSpc>
                <a:spcPct val="107000"/>
              </a:lnSpc>
              <a:spcAft>
                <a:spcPts val="800"/>
              </a:spcAft>
            </a:pPr>
            <a:r>
              <a:rPr lang="es-PE" sz="2600" b="1" dirty="0" smtClean="0">
                <a:latin typeface="Arial" panose="020B0604020202020204" pitchFamily="34" charset="0"/>
                <a:ea typeface="Calibri" panose="020F0502020204030204" pitchFamily="34" charset="0"/>
                <a:cs typeface="Arial" panose="020B0604020202020204" pitchFamily="34" charset="0"/>
              </a:rPr>
              <a:t>MV8</a:t>
            </a:r>
            <a:r>
              <a:rPr lang="es-PE" sz="2600" b="1" dirty="0">
                <a:latin typeface="Arial" panose="020B0604020202020204" pitchFamily="34" charset="0"/>
                <a:ea typeface="Calibri" panose="020F0502020204030204" pitchFamily="34" charset="0"/>
                <a:cs typeface="Arial" panose="020B0604020202020204" pitchFamily="34" charset="0"/>
              </a:rPr>
              <a:t>. </a:t>
            </a:r>
            <a:r>
              <a:rPr lang="es-PE" sz="2600" dirty="0">
                <a:latin typeface="Arial" panose="020B0604020202020204" pitchFamily="34" charset="0"/>
                <a:ea typeface="Calibri" panose="020F0502020204030204" pitchFamily="34" charset="0"/>
                <a:cs typeface="Arial" panose="020B0604020202020204" pitchFamily="34" charset="0"/>
              </a:rPr>
              <a:t>Manual de uso del sistema de registro de información académica.</a:t>
            </a:r>
          </a:p>
          <a:p>
            <a:pPr>
              <a:lnSpc>
                <a:spcPct val="107000"/>
              </a:lnSpc>
              <a:spcAft>
                <a:spcPts val="800"/>
              </a:spcAft>
            </a:pPr>
            <a:r>
              <a:rPr lang="es-PE" sz="2600" b="1" dirty="0">
                <a:latin typeface="Arial" panose="020B0604020202020204" pitchFamily="34" charset="0"/>
                <a:ea typeface="Calibri" panose="020F0502020204030204" pitchFamily="34" charset="0"/>
                <a:cs typeface="Arial" panose="020B0604020202020204" pitchFamily="34" charset="0"/>
              </a:rPr>
              <a:t>MV9. </a:t>
            </a:r>
            <a:r>
              <a:rPr lang="es-ES" sz="2600" dirty="0">
                <a:latin typeface="Arial" panose="020B0604020202020204" pitchFamily="34" charset="0"/>
                <a:ea typeface="Calibri" panose="020F0502020204030204" pitchFamily="34" charset="0"/>
                <a:cs typeface="Arial" panose="020B0604020202020204" pitchFamily="34" charset="0"/>
              </a:rPr>
              <a:t>Bienestar estudiantil y atención básica de emergencias</a:t>
            </a:r>
            <a:endParaRPr lang="es-PE" sz="2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PE" sz="2600" b="1" dirty="0">
                <a:latin typeface="Arial" panose="020B0604020202020204" pitchFamily="34" charset="0"/>
                <a:ea typeface="Calibri" panose="020F0502020204030204" pitchFamily="34" charset="0"/>
                <a:cs typeface="Arial" panose="020B0604020202020204" pitchFamily="34" charset="0"/>
              </a:rPr>
              <a:t>MV10. </a:t>
            </a:r>
            <a:r>
              <a:rPr lang="es-PE" sz="2600" dirty="0">
                <a:latin typeface="Arial" panose="020B0604020202020204" pitchFamily="34" charset="0"/>
                <a:ea typeface="Calibri" panose="020F0502020204030204" pitchFamily="34" charset="0"/>
                <a:cs typeface="Arial" panose="020B0604020202020204" pitchFamily="34" charset="0"/>
              </a:rPr>
              <a:t>Manual de procesos </a:t>
            </a:r>
            <a:r>
              <a:rPr lang="es-PE" sz="2600" dirty="0" smtClean="0">
                <a:latin typeface="Arial" panose="020B0604020202020204" pitchFamily="34" charset="0"/>
                <a:ea typeface="Calibri" panose="020F0502020204030204" pitchFamily="34" charset="0"/>
                <a:cs typeface="Arial" panose="020B0604020202020204" pitchFamily="34" charset="0"/>
              </a:rPr>
              <a:t>de </a:t>
            </a:r>
            <a:r>
              <a:rPr lang="es-PE" sz="2600" dirty="0">
                <a:latin typeface="Arial" panose="020B0604020202020204" pitchFamily="34" charset="0"/>
                <a:ea typeface="Calibri" panose="020F0502020204030204" pitchFamily="34" charset="0"/>
                <a:cs typeface="Arial" panose="020B0604020202020204" pitchFamily="34" charset="0"/>
              </a:rPr>
              <a:t>seguimiento de </a:t>
            </a:r>
            <a:r>
              <a:rPr lang="es-PE" sz="2600" dirty="0" smtClean="0">
                <a:latin typeface="Arial" panose="020B0604020202020204" pitchFamily="34" charset="0"/>
                <a:ea typeface="Calibri" panose="020F0502020204030204" pitchFamily="34" charset="0"/>
                <a:cs typeface="Arial" panose="020B0604020202020204" pitchFamily="34" charset="0"/>
              </a:rPr>
              <a:t>egresados.</a:t>
            </a:r>
            <a:endParaRPr lang="es-PE" sz="2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879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1" y="418197"/>
            <a:ext cx="11604129" cy="816719"/>
          </a:xfrm>
          <a:prstGeom prst="rect">
            <a:avLst/>
          </a:prstGeom>
        </p:spPr>
      </p:pic>
      <p:pic>
        <p:nvPicPr>
          <p:cNvPr id="37" name="Imagen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3" name="Rectángulo 2"/>
          <p:cNvSpPr/>
          <p:nvPr/>
        </p:nvSpPr>
        <p:spPr>
          <a:xfrm>
            <a:off x="961534" y="2590713"/>
            <a:ext cx="10124388" cy="865173"/>
          </a:xfrm>
          <a:prstGeom prst="rect">
            <a:avLst/>
          </a:prstGeom>
        </p:spPr>
        <p:txBody>
          <a:bodyPr wrap="square">
            <a:spAutoFit/>
          </a:bodyPr>
          <a:lstStyle/>
          <a:p>
            <a:pPr algn="just">
              <a:lnSpc>
                <a:spcPct val="107000"/>
              </a:lnSpc>
              <a:spcAft>
                <a:spcPts val="800"/>
              </a:spcAft>
            </a:pPr>
            <a:r>
              <a:rPr lang="es-PE" sz="2400" dirty="0" smtClean="0">
                <a:latin typeface="Calibri" panose="020F0502020204030204" pitchFamily="34" charset="0"/>
                <a:ea typeface="Calibri" panose="020F0502020204030204" pitchFamily="34" charset="0"/>
                <a:cs typeface="Times New Roman" panose="02020603050405020304" pitchFamily="18" charset="0"/>
              </a:rPr>
              <a:t>¿</a:t>
            </a:r>
            <a:r>
              <a:rPr lang="es-PE" sz="2400" dirty="0">
                <a:latin typeface="Calibri" panose="020F0502020204030204" pitchFamily="34" charset="0"/>
                <a:ea typeface="Calibri" panose="020F0502020204030204" pitchFamily="34" charset="0"/>
                <a:cs typeface="Times New Roman" panose="02020603050405020304" pitchFamily="18" charset="0"/>
              </a:rPr>
              <a:t>Qué acciones estratégicas adoptarían para elaborar sus planes de estudios según los LAG?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9795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1" y="539069"/>
            <a:ext cx="11604129" cy="941121"/>
          </a:xfrm>
          <a:prstGeom prst="rect">
            <a:avLst/>
          </a:prstGeom>
        </p:spPr>
      </p:pic>
      <p:sp>
        <p:nvSpPr>
          <p:cNvPr id="36" name="Rectángulo 35"/>
          <p:cNvSpPr/>
          <p:nvPr/>
        </p:nvSpPr>
        <p:spPr>
          <a:xfrm>
            <a:off x="789996" y="741965"/>
            <a:ext cx="11240462" cy="584775"/>
          </a:xfrm>
          <a:prstGeom prst="rect">
            <a:avLst/>
          </a:prstGeom>
        </p:spPr>
        <p:txBody>
          <a:bodyPr wrap="square">
            <a:spAutoFit/>
          </a:bodyPr>
          <a:lstStyle/>
          <a:p>
            <a:pPr algn="ctr"/>
            <a:r>
              <a:rPr lang="es-PE" sz="3200" b="1" dirty="0">
                <a:solidFill>
                  <a:schemeClr val="bg1"/>
                </a:solidFill>
                <a:latin typeface="Arial" panose="020B0604020202020204" pitchFamily="34" charset="0"/>
                <a:cs typeface="Arial" panose="020B0604020202020204" pitchFamily="34" charset="0"/>
              </a:rPr>
              <a:t>Condición III – Infraestructura, equipamiento y recursos</a:t>
            </a:r>
          </a:p>
        </p:txBody>
      </p:sp>
      <p:sp>
        <p:nvSpPr>
          <p:cNvPr id="8" name="Marcador de contenido 2"/>
          <p:cNvSpPr>
            <a:spLocks noGrp="1"/>
          </p:cNvSpPr>
          <p:nvPr>
            <p:ph idx="1"/>
          </p:nvPr>
        </p:nvSpPr>
        <p:spPr>
          <a:xfrm>
            <a:off x="387985" y="3755236"/>
            <a:ext cx="2113648" cy="875630"/>
          </a:xfrm>
          <a:prstGeom prst="roundRect">
            <a:avLst/>
          </a:prstGeom>
          <a:noFill/>
          <a:ln w="19050">
            <a:noFill/>
            <a:prstDash val="solid"/>
          </a:ln>
        </p:spPr>
        <p:txBody>
          <a:bodyPr wrap="square" rtlCol="0">
            <a:spAutoFit/>
          </a:bodyPr>
          <a:lstStyle/>
          <a:p>
            <a:pPr marL="0" indent="0" algn="ctr" fontAlgn="auto">
              <a:lnSpc>
                <a:spcPct val="110000"/>
              </a:lnSpc>
              <a:spcBef>
                <a:spcPts val="0"/>
              </a:spcBef>
              <a:spcAft>
                <a:spcPts val="0"/>
              </a:spcAft>
              <a:buFont typeface="Arial" panose="020B0604020202020204" pitchFamily="34" charset="0"/>
              <a:buNone/>
              <a:defRPr/>
            </a:pPr>
            <a:r>
              <a:rPr lang="es-PE" sz="1400" b="1" dirty="0">
                <a:solidFill>
                  <a:schemeClr val="tx1">
                    <a:lumMod val="65000"/>
                    <a:lumOff val="35000"/>
                  </a:schemeClr>
                </a:solidFill>
              </a:rPr>
              <a:t>Disponibilidad de infraestructura y equipamiento</a:t>
            </a:r>
          </a:p>
        </p:txBody>
      </p:sp>
      <p:sp>
        <p:nvSpPr>
          <p:cNvPr id="9" name="Rectángulo 8"/>
          <p:cNvSpPr/>
          <p:nvPr/>
        </p:nvSpPr>
        <p:spPr>
          <a:xfrm>
            <a:off x="2715732" y="2869364"/>
            <a:ext cx="4276592" cy="752514"/>
          </a:xfrm>
          <a:prstGeom prst="rect">
            <a:avLst/>
          </a:prstGeom>
          <a:noFill/>
          <a:ln w="19050">
            <a:noFill/>
            <a:prstDash val="solid"/>
          </a:ln>
        </p:spPr>
        <p:txBody>
          <a:bodyPr vert="horz" wrap="square" lIns="91440" tIns="45720" rIns="91440" bIns="45720" rtlCol="0">
            <a:spAutoFit/>
          </a:bodyPr>
          <a:lstStyle/>
          <a:p>
            <a:pPr marL="177800" indent="-177800" algn="just">
              <a:lnSpc>
                <a:spcPct val="110000"/>
              </a:lnSpc>
              <a:buFont typeface="Arial" panose="020B0604020202020204" pitchFamily="34" charset="0"/>
              <a:buNone/>
            </a:pPr>
            <a:r>
              <a:rPr lang="es-PE" sz="1300" b="1" dirty="0">
                <a:solidFill>
                  <a:schemeClr val="tx1">
                    <a:lumMod val="65000"/>
                    <a:lumOff val="35000"/>
                  </a:schemeClr>
                </a:solidFill>
                <a:latin typeface="+mj-lt"/>
              </a:rPr>
              <a:t>10.</a:t>
            </a:r>
            <a:r>
              <a:rPr lang="es-PE" sz="1300" dirty="0">
                <a:solidFill>
                  <a:schemeClr val="tx1">
                    <a:lumMod val="65000"/>
                    <a:lumOff val="35000"/>
                  </a:schemeClr>
                </a:solidFill>
                <a:latin typeface="+mj-lt"/>
              </a:rPr>
              <a:t> La institución cuenta con local o locales con disponibilidad por al menos cinco (05) años y que son utilizados únicamente para los fines de la Educación Superior.</a:t>
            </a:r>
          </a:p>
        </p:txBody>
      </p:sp>
      <p:sp>
        <p:nvSpPr>
          <p:cNvPr id="10" name="Rectángulo 9"/>
          <p:cNvSpPr/>
          <p:nvPr/>
        </p:nvSpPr>
        <p:spPr>
          <a:xfrm>
            <a:off x="7223624" y="3857894"/>
            <a:ext cx="4714721" cy="972574"/>
          </a:xfrm>
          <a:prstGeom prst="rect">
            <a:avLst/>
          </a:prstGeom>
          <a:noFill/>
          <a:ln w="19050">
            <a:noFill/>
            <a:prstDash val="solid"/>
          </a:ln>
        </p:spPr>
        <p:txBody>
          <a:bodyPr vert="horz" wrap="square" lIns="91440" tIns="45720" rIns="91440" bIns="45720" rtlCol="0">
            <a:spAutoFit/>
          </a:bodyPr>
          <a:lstStyle/>
          <a:p>
            <a:pPr algn="just">
              <a:lnSpc>
                <a:spcPct val="110000"/>
              </a:lnSpc>
              <a:buFont typeface="Arial" panose="020B0604020202020204" pitchFamily="34" charset="0"/>
              <a:buNone/>
            </a:pPr>
            <a:r>
              <a:rPr lang="es-PE" sz="1300" b="1" dirty="0">
                <a:solidFill>
                  <a:schemeClr val="tx1">
                    <a:lumMod val="65000"/>
                    <a:lumOff val="35000"/>
                  </a:schemeClr>
                </a:solidFill>
                <a:latin typeface="+mj-lt"/>
              </a:rPr>
              <a:t>MV16. </a:t>
            </a:r>
            <a:r>
              <a:rPr lang="es-PE" sz="1300" dirty="0">
                <a:solidFill>
                  <a:schemeClr val="tx1">
                    <a:lumMod val="65000"/>
                    <a:lumOff val="35000"/>
                  </a:schemeClr>
                </a:solidFill>
                <a:latin typeface="+mj-lt"/>
              </a:rPr>
              <a:t>Documento que evidencie la disponibilidad de:</a:t>
            </a:r>
          </a:p>
          <a:p>
            <a:pPr marL="285750" indent="-285750" algn="just">
              <a:lnSpc>
                <a:spcPct val="110000"/>
              </a:lnSpc>
              <a:buFont typeface="Arial" panose="020B0604020202020204" pitchFamily="34" charset="0"/>
              <a:buChar char="•"/>
            </a:pPr>
            <a:r>
              <a:rPr lang="es-PE" sz="1300" dirty="0">
                <a:solidFill>
                  <a:schemeClr val="tx1">
                    <a:lumMod val="65000"/>
                    <a:lumOff val="35000"/>
                  </a:schemeClr>
                </a:solidFill>
                <a:latin typeface="+mj-lt"/>
              </a:rPr>
              <a:t>Infraestructura, equipamiento.</a:t>
            </a:r>
          </a:p>
          <a:p>
            <a:pPr marL="285750" indent="-285750" algn="just">
              <a:lnSpc>
                <a:spcPct val="110000"/>
              </a:lnSpc>
              <a:buFont typeface="Arial" panose="020B0604020202020204" pitchFamily="34" charset="0"/>
              <a:buChar char="•"/>
            </a:pPr>
            <a:r>
              <a:rPr lang="es-PE" sz="1300" dirty="0">
                <a:solidFill>
                  <a:schemeClr val="tx1">
                    <a:lumMod val="65000"/>
                    <a:lumOff val="35000"/>
                  </a:schemeClr>
                </a:solidFill>
                <a:latin typeface="+mj-lt"/>
              </a:rPr>
              <a:t>Recursos y material bibliográfico.</a:t>
            </a:r>
          </a:p>
          <a:p>
            <a:pPr marL="285750" indent="-285750" algn="just">
              <a:lnSpc>
                <a:spcPct val="110000"/>
              </a:lnSpc>
              <a:buFont typeface="Arial" panose="020B0604020202020204" pitchFamily="34" charset="0"/>
              <a:buChar char="•"/>
            </a:pPr>
            <a:r>
              <a:rPr lang="es-PE" sz="1300" dirty="0">
                <a:solidFill>
                  <a:schemeClr val="tx1">
                    <a:lumMod val="65000"/>
                    <a:lumOff val="35000"/>
                  </a:schemeClr>
                </a:solidFill>
                <a:latin typeface="+mj-lt"/>
              </a:rPr>
              <a:t>Servicios básicos como telefonía e internet</a:t>
            </a:r>
            <a:r>
              <a:rPr lang="es-PE" sz="1300" dirty="0"/>
              <a:t>.</a:t>
            </a:r>
            <a:endParaRPr lang="es-PE" sz="1300" dirty="0">
              <a:solidFill>
                <a:schemeClr val="tx1">
                  <a:lumMod val="65000"/>
                  <a:lumOff val="35000"/>
                </a:schemeClr>
              </a:solidFill>
            </a:endParaRPr>
          </a:p>
        </p:txBody>
      </p:sp>
      <p:sp>
        <p:nvSpPr>
          <p:cNvPr id="11" name="Rectángulo 10"/>
          <p:cNvSpPr/>
          <p:nvPr/>
        </p:nvSpPr>
        <p:spPr>
          <a:xfrm>
            <a:off x="2685816" y="3904277"/>
            <a:ext cx="4276592" cy="532453"/>
          </a:xfrm>
          <a:prstGeom prst="rect">
            <a:avLst/>
          </a:prstGeom>
          <a:noFill/>
          <a:ln w="19050">
            <a:noFill/>
            <a:prstDash val="solid"/>
          </a:ln>
        </p:spPr>
        <p:txBody>
          <a:bodyPr vert="horz" wrap="square" lIns="91440" tIns="45720" rIns="91440" bIns="45720" rtlCol="0">
            <a:spAutoFit/>
          </a:bodyPr>
          <a:lstStyle/>
          <a:p>
            <a:pPr marL="177800" indent="-177800" algn="just">
              <a:lnSpc>
                <a:spcPct val="110000"/>
              </a:lnSpc>
            </a:pPr>
            <a:r>
              <a:rPr lang="es-PE" sz="1300" b="1" dirty="0">
                <a:solidFill>
                  <a:schemeClr val="tx1">
                    <a:lumMod val="65000"/>
                    <a:lumOff val="35000"/>
                  </a:schemeClr>
                </a:solidFill>
                <a:latin typeface="+mj-lt"/>
              </a:rPr>
              <a:t>11.</a:t>
            </a:r>
            <a:r>
              <a:rPr lang="es-PE" sz="1300" dirty="0">
                <a:solidFill>
                  <a:schemeClr val="tx1">
                    <a:lumMod val="65000"/>
                    <a:lumOff val="35000"/>
                  </a:schemeClr>
                </a:solidFill>
                <a:latin typeface="+mj-lt"/>
              </a:rPr>
              <a:t> Los ambientes  de los locales, se usan únicamente para los fines de educación superior.</a:t>
            </a:r>
          </a:p>
        </p:txBody>
      </p:sp>
      <p:sp>
        <p:nvSpPr>
          <p:cNvPr id="34" name="Rectángulo redondeado 33"/>
          <p:cNvSpPr/>
          <p:nvPr/>
        </p:nvSpPr>
        <p:spPr>
          <a:xfrm>
            <a:off x="387985" y="2975192"/>
            <a:ext cx="2113648" cy="2867397"/>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 name="Rectángulo redondeado 39"/>
          <p:cNvSpPr/>
          <p:nvPr/>
        </p:nvSpPr>
        <p:spPr>
          <a:xfrm>
            <a:off x="2715732" y="2786416"/>
            <a:ext cx="4276591" cy="944052"/>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1" name="Rectángulo redondeado 40"/>
          <p:cNvSpPr/>
          <p:nvPr/>
        </p:nvSpPr>
        <p:spPr>
          <a:xfrm>
            <a:off x="7136965" y="2652017"/>
            <a:ext cx="4714722" cy="3622955"/>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Rectángulo redondeado 50"/>
          <p:cNvSpPr/>
          <p:nvPr/>
        </p:nvSpPr>
        <p:spPr>
          <a:xfrm flipV="1">
            <a:off x="2676190" y="3857894"/>
            <a:ext cx="4276592" cy="578836"/>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27" name="Rectángulo redondeado 26"/>
          <p:cNvSpPr/>
          <p:nvPr/>
        </p:nvSpPr>
        <p:spPr>
          <a:xfrm>
            <a:off x="2752858" y="2047612"/>
            <a:ext cx="4276591" cy="4765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Indicador</a:t>
            </a:r>
          </a:p>
        </p:txBody>
      </p:sp>
      <p:sp>
        <p:nvSpPr>
          <p:cNvPr id="28" name="Rectángulo redondeado 27"/>
          <p:cNvSpPr/>
          <p:nvPr/>
        </p:nvSpPr>
        <p:spPr>
          <a:xfrm>
            <a:off x="311785" y="2047612"/>
            <a:ext cx="2291081" cy="4765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Componente</a:t>
            </a:r>
          </a:p>
        </p:txBody>
      </p:sp>
      <p:sp>
        <p:nvSpPr>
          <p:cNvPr id="29" name="Rectángulo redondeado 28"/>
          <p:cNvSpPr/>
          <p:nvPr/>
        </p:nvSpPr>
        <p:spPr>
          <a:xfrm>
            <a:off x="7182158" y="2047612"/>
            <a:ext cx="4724092" cy="4765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Medio de verificación</a:t>
            </a:r>
          </a:p>
        </p:txBody>
      </p:sp>
      <p:sp>
        <p:nvSpPr>
          <p:cNvPr id="18" name="Rectángulo 17"/>
          <p:cNvSpPr/>
          <p:nvPr/>
        </p:nvSpPr>
        <p:spPr>
          <a:xfrm>
            <a:off x="2685816" y="4664912"/>
            <a:ext cx="4276590" cy="532453"/>
          </a:xfrm>
          <a:prstGeom prst="rect">
            <a:avLst/>
          </a:prstGeom>
          <a:noFill/>
          <a:ln w="19050">
            <a:noFill/>
            <a:prstDash val="solid"/>
          </a:ln>
        </p:spPr>
        <p:txBody>
          <a:bodyPr vert="horz" wrap="square" lIns="91440" tIns="45720" rIns="91440" bIns="45720" rtlCol="0">
            <a:spAutoFit/>
          </a:bodyPr>
          <a:lstStyle/>
          <a:p>
            <a:pPr marL="177800" indent="-177800" algn="just">
              <a:lnSpc>
                <a:spcPct val="110000"/>
              </a:lnSpc>
              <a:buFont typeface="Arial" panose="020B0604020202020204" pitchFamily="34" charset="0"/>
              <a:buNone/>
            </a:pPr>
            <a:r>
              <a:rPr lang="es-PE" sz="1300" b="1" dirty="0">
                <a:solidFill>
                  <a:schemeClr val="tx1">
                    <a:lumMod val="65000"/>
                    <a:lumOff val="35000"/>
                  </a:schemeClr>
                </a:solidFill>
                <a:latin typeface="+mj-lt"/>
              </a:rPr>
              <a:t>12. </a:t>
            </a:r>
            <a:r>
              <a:rPr lang="es-PE" sz="1300" dirty="0">
                <a:solidFill>
                  <a:schemeClr val="tx1">
                    <a:lumMod val="65000"/>
                    <a:lumOff val="35000"/>
                  </a:schemeClr>
                </a:solidFill>
                <a:latin typeface="+mj-lt"/>
              </a:rPr>
              <a:t>Recursos para el aprendizaje disponibles para sus estudiantes, de acuerdo con su oferta académica.</a:t>
            </a:r>
          </a:p>
        </p:txBody>
      </p:sp>
      <p:sp>
        <p:nvSpPr>
          <p:cNvPr id="21" name="Rectángulo redondeado 20"/>
          <p:cNvSpPr/>
          <p:nvPr/>
        </p:nvSpPr>
        <p:spPr>
          <a:xfrm flipV="1">
            <a:off x="2676191" y="4630866"/>
            <a:ext cx="4276591" cy="600546"/>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Rectángulo 23"/>
          <p:cNvSpPr/>
          <p:nvPr/>
        </p:nvSpPr>
        <p:spPr>
          <a:xfrm>
            <a:off x="2644350" y="5606651"/>
            <a:ext cx="4278515" cy="312393"/>
          </a:xfrm>
          <a:prstGeom prst="rect">
            <a:avLst/>
          </a:prstGeom>
          <a:noFill/>
          <a:ln w="19050">
            <a:noFill/>
            <a:prstDash val="solid"/>
          </a:ln>
        </p:spPr>
        <p:txBody>
          <a:bodyPr vert="horz" wrap="square" lIns="91440" tIns="45720" rIns="91440" bIns="45720" rtlCol="0">
            <a:spAutoFit/>
          </a:bodyPr>
          <a:lstStyle/>
          <a:p>
            <a:pPr marL="177800" indent="-177800" algn="just">
              <a:lnSpc>
                <a:spcPct val="110000"/>
              </a:lnSpc>
              <a:buFont typeface="Arial" panose="020B0604020202020204" pitchFamily="34" charset="0"/>
              <a:buNone/>
            </a:pPr>
            <a:r>
              <a:rPr lang="es-PE" sz="1300" b="1" dirty="0">
                <a:solidFill>
                  <a:schemeClr val="tx1">
                    <a:lumMod val="65000"/>
                    <a:lumOff val="35000"/>
                  </a:schemeClr>
                </a:solidFill>
                <a:latin typeface="+mj-lt"/>
              </a:rPr>
              <a:t>13. </a:t>
            </a:r>
            <a:r>
              <a:rPr lang="es-PE" sz="1300" dirty="0">
                <a:solidFill>
                  <a:schemeClr val="tx1">
                    <a:lumMod val="65000"/>
                    <a:lumOff val="35000"/>
                  </a:schemeClr>
                </a:solidFill>
                <a:latin typeface="+mj-lt"/>
              </a:rPr>
              <a:t>servicios básicos para el desarrollo de sus actividades.</a:t>
            </a:r>
          </a:p>
        </p:txBody>
      </p:sp>
      <p:sp>
        <p:nvSpPr>
          <p:cNvPr id="25" name="Rectángulo redondeado 24"/>
          <p:cNvSpPr/>
          <p:nvPr/>
        </p:nvSpPr>
        <p:spPr>
          <a:xfrm flipV="1">
            <a:off x="2644351" y="5425547"/>
            <a:ext cx="4278514" cy="598246"/>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60747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1" y="539069"/>
            <a:ext cx="11604129" cy="941121"/>
          </a:xfrm>
          <a:prstGeom prst="rect">
            <a:avLst/>
          </a:prstGeom>
        </p:spPr>
      </p:pic>
      <p:sp>
        <p:nvSpPr>
          <p:cNvPr id="36" name="Rectángulo 35"/>
          <p:cNvSpPr/>
          <p:nvPr/>
        </p:nvSpPr>
        <p:spPr>
          <a:xfrm>
            <a:off x="501487" y="674857"/>
            <a:ext cx="11240462" cy="707886"/>
          </a:xfrm>
          <a:prstGeom prst="rect">
            <a:avLst/>
          </a:prstGeom>
        </p:spPr>
        <p:txBody>
          <a:bodyPr wrap="square">
            <a:spAutoFit/>
          </a:bodyPr>
          <a:lstStyle/>
          <a:p>
            <a:pPr algn="ctr"/>
            <a:r>
              <a:rPr lang="es-PE" sz="4000" b="1" dirty="0">
                <a:solidFill>
                  <a:schemeClr val="bg1"/>
                </a:solidFill>
                <a:cs typeface="Arial" panose="020B0604020202020204" pitchFamily="34" charset="0"/>
              </a:rPr>
              <a:t>Condición IV – Personal docente</a:t>
            </a:r>
          </a:p>
        </p:txBody>
      </p:sp>
      <p:sp>
        <p:nvSpPr>
          <p:cNvPr id="18" name="Marcador de contenido 2"/>
          <p:cNvSpPr>
            <a:spLocks noGrp="1"/>
          </p:cNvSpPr>
          <p:nvPr>
            <p:ph idx="1"/>
          </p:nvPr>
        </p:nvSpPr>
        <p:spPr>
          <a:xfrm>
            <a:off x="373002" y="3134776"/>
            <a:ext cx="2116573" cy="589097"/>
          </a:xfrm>
          <a:prstGeom prst="roundRect">
            <a:avLst/>
          </a:prstGeom>
          <a:noFill/>
          <a:ln w="19050">
            <a:noFill/>
            <a:prstDash val="solid"/>
          </a:ln>
        </p:spPr>
        <p:txBody>
          <a:bodyPr wrap="square" rtlCol="0">
            <a:spAutoFit/>
          </a:bodyPr>
          <a:lstStyle/>
          <a:p>
            <a:pPr marL="0" indent="0" algn="ctr">
              <a:lnSpc>
                <a:spcPct val="110000"/>
              </a:lnSpc>
              <a:spcBef>
                <a:spcPts val="0"/>
              </a:spcBef>
              <a:buNone/>
            </a:pPr>
            <a:r>
              <a:rPr lang="es-PE" sz="1300" b="1" dirty="0">
                <a:solidFill>
                  <a:schemeClr val="tx1">
                    <a:lumMod val="65000"/>
                    <a:lumOff val="35000"/>
                  </a:schemeClr>
                </a:solidFill>
                <a:latin typeface="+mj-lt"/>
              </a:rPr>
              <a:t>Idoneidad del personal docente</a:t>
            </a:r>
          </a:p>
        </p:txBody>
      </p:sp>
      <p:sp>
        <p:nvSpPr>
          <p:cNvPr id="6" name="Rectángulo 5"/>
          <p:cNvSpPr/>
          <p:nvPr/>
        </p:nvSpPr>
        <p:spPr>
          <a:xfrm>
            <a:off x="2752859" y="3058583"/>
            <a:ext cx="4276590" cy="532453"/>
          </a:xfrm>
          <a:prstGeom prst="rect">
            <a:avLst/>
          </a:prstGeom>
          <a:noFill/>
          <a:ln w="19050">
            <a:noFill/>
            <a:prstDash val="solid"/>
          </a:ln>
        </p:spPr>
        <p:txBody>
          <a:bodyPr vert="horz" wrap="square" lIns="91440" tIns="45720" rIns="91440" bIns="45720" rtlCol="0">
            <a:spAutoFit/>
          </a:bodyPr>
          <a:lstStyle/>
          <a:p>
            <a:pPr marL="177800" indent="-177800" algn="just">
              <a:lnSpc>
                <a:spcPct val="110000"/>
              </a:lnSpc>
              <a:buFont typeface="Arial" panose="020B0604020202020204" pitchFamily="34" charset="0"/>
              <a:buNone/>
            </a:pPr>
            <a:r>
              <a:rPr lang="es-PE" sz="1300" b="1" dirty="0">
                <a:solidFill>
                  <a:schemeClr val="tx1">
                    <a:lumMod val="65000"/>
                    <a:lumOff val="35000"/>
                  </a:schemeClr>
                </a:solidFill>
                <a:latin typeface="+mj-lt"/>
              </a:rPr>
              <a:t>14.</a:t>
            </a:r>
            <a:r>
              <a:rPr lang="es-PE" sz="1300" dirty="0">
                <a:solidFill>
                  <a:schemeClr val="tx1">
                    <a:lumMod val="65000"/>
                    <a:lumOff val="35000"/>
                  </a:schemeClr>
                </a:solidFill>
                <a:latin typeface="+mj-lt"/>
              </a:rPr>
              <a:t> La institución realiza acciones para la actualización y capacitación de sus docentes.</a:t>
            </a:r>
          </a:p>
        </p:txBody>
      </p:sp>
      <p:sp>
        <p:nvSpPr>
          <p:cNvPr id="7" name="Rectángulo 6"/>
          <p:cNvSpPr/>
          <p:nvPr/>
        </p:nvSpPr>
        <p:spPr>
          <a:xfrm>
            <a:off x="7174601" y="3117730"/>
            <a:ext cx="4731649" cy="532453"/>
          </a:xfrm>
          <a:prstGeom prst="rect">
            <a:avLst/>
          </a:prstGeom>
          <a:noFill/>
          <a:ln w="19050">
            <a:noFill/>
            <a:prstDash val="solid"/>
          </a:ln>
        </p:spPr>
        <p:txBody>
          <a:bodyPr vert="horz" wrap="square" lIns="91440" tIns="45720" rIns="91440" bIns="45720" rtlCol="0">
            <a:spAutoFit/>
          </a:bodyPr>
          <a:lstStyle/>
          <a:p>
            <a:pPr algn="just">
              <a:lnSpc>
                <a:spcPct val="110000"/>
              </a:lnSpc>
              <a:buFont typeface="Arial" panose="020B0604020202020204" pitchFamily="34" charset="0"/>
              <a:buNone/>
            </a:pPr>
            <a:r>
              <a:rPr lang="es-PE" sz="1300" b="1" dirty="0">
                <a:solidFill>
                  <a:schemeClr val="tx1">
                    <a:lumMod val="65000"/>
                    <a:lumOff val="35000"/>
                  </a:schemeClr>
                </a:solidFill>
                <a:latin typeface="+mj-lt"/>
              </a:rPr>
              <a:t>MV17. </a:t>
            </a:r>
            <a:r>
              <a:rPr lang="es-PE" sz="1300" dirty="0">
                <a:solidFill>
                  <a:schemeClr val="tx1">
                    <a:lumMod val="65000"/>
                    <a:lumOff val="35000"/>
                  </a:schemeClr>
                </a:solidFill>
                <a:latin typeface="+mj-lt"/>
              </a:rPr>
              <a:t>Plan de actualización y capacitación de los docentes de la institución.</a:t>
            </a:r>
          </a:p>
        </p:txBody>
      </p:sp>
      <p:sp>
        <p:nvSpPr>
          <p:cNvPr id="25" name="Rectángulo 24"/>
          <p:cNvSpPr/>
          <p:nvPr/>
        </p:nvSpPr>
        <p:spPr>
          <a:xfrm>
            <a:off x="2726597" y="4428833"/>
            <a:ext cx="4302852" cy="1192634"/>
          </a:xfrm>
          <a:prstGeom prst="rect">
            <a:avLst/>
          </a:prstGeom>
          <a:noFill/>
          <a:ln w="19050">
            <a:noFill/>
            <a:prstDash val="solid"/>
          </a:ln>
        </p:spPr>
        <p:txBody>
          <a:bodyPr vert="horz" wrap="square" lIns="91440" tIns="45720" rIns="91440" bIns="45720" rtlCol="0">
            <a:spAutoFit/>
          </a:bodyPr>
          <a:lstStyle/>
          <a:p>
            <a:pPr marL="177800" indent="-177800" algn="just">
              <a:lnSpc>
                <a:spcPct val="110000"/>
              </a:lnSpc>
              <a:buFont typeface="Arial" panose="020B0604020202020204" pitchFamily="34" charset="0"/>
              <a:buNone/>
            </a:pPr>
            <a:r>
              <a:rPr lang="es-PE" sz="1300" b="1" dirty="0">
                <a:solidFill>
                  <a:schemeClr val="tx1">
                    <a:lumMod val="65000"/>
                    <a:lumOff val="35000"/>
                  </a:schemeClr>
                </a:solidFill>
                <a:latin typeface="+mj-lt"/>
              </a:rPr>
              <a:t>15. </a:t>
            </a:r>
            <a:r>
              <a:rPr lang="es-PE" sz="1300" dirty="0">
                <a:solidFill>
                  <a:schemeClr val="tx1">
                    <a:lumMod val="65000"/>
                    <a:lumOff val="35000"/>
                  </a:schemeClr>
                </a:solidFill>
                <a:latin typeface="+mj-lt"/>
              </a:rPr>
              <a:t>La institución cuenta con docentes cuyos perfiles son coherentes con los programas de estudios y con el 20% de docentes con dedicación a tiempo completo para garantizar su disponibilidad en el desarrollo del servicio educativo.</a:t>
            </a:r>
          </a:p>
        </p:txBody>
      </p:sp>
      <p:sp>
        <p:nvSpPr>
          <p:cNvPr id="26" name="Rectángulo 25"/>
          <p:cNvSpPr/>
          <p:nvPr/>
        </p:nvSpPr>
        <p:spPr>
          <a:xfrm>
            <a:off x="7182159" y="4709195"/>
            <a:ext cx="4724092" cy="532453"/>
          </a:xfrm>
          <a:prstGeom prst="rect">
            <a:avLst/>
          </a:prstGeom>
          <a:noFill/>
          <a:ln w="19050">
            <a:noFill/>
            <a:prstDash val="solid"/>
          </a:ln>
        </p:spPr>
        <p:txBody>
          <a:bodyPr vert="horz" wrap="square" lIns="91440" tIns="45720" rIns="91440" bIns="45720" rtlCol="0">
            <a:spAutoFit/>
          </a:bodyPr>
          <a:lstStyle/>
          <a:p>
            <a:pPr algn="just">
              <a:lnSpc>
                <a:spcPct val="110000"/>
              </a:lnSpc>
              <a:buFont typeface="Arial" panose="020B0604020202020204" pitchFamily="34" charset="0"/>
              <a:buNone/>
            </a:pPr>
            <a:r>
              <a:rPr lang="es-PE" sz="1300" b="1" dirty="0">
                <a:solidFill>
                  <a:schemeClr val="tx1">
                    <a:lumMod val="65000"/>
                    <a:lumOff val="35000"/>
                  </a:schemeClr>
                </a:solidFill>
                <a:latin typeface="+mj-lt"/>
              </a:rPr>
              <a:t>MV18. </a:t>
            </a:r>
            <a:r>
              <a:rPr lang="es-PE" sz="1300" dirty="0">
                <a:solidFill>
                  <a:schemeClr val="tx1">
                    <a:lumMod val="65000"/>
                    <a:lumOff val="35000"/>
                  </a:schemeClr>
                </a:solidFill>
                <a:latin typeface="+mj-lt"/>
              </a:rPr>
              <a:t>Documento que contenga la relación de la plana docente de la institución y que acredite sus perfiles, según Formato 12</a:t>
            </a:r>
            <a:r>
              <a:rPr lang="es-PE" sz="1300" b="1" dirty="0">
                <a:solidFill>
                  <a:schemeClr val="tx1">
                    <a:lumMod val="65000"/>
                    <a:lumOff val="35000"/>
                  </a:schemeClr>
                </a:solidFill>
                <a:latin typeface="+mj-lt"/>
              </a:rPr>
              <a:t>.</a:t>
            </a:r>
          </a:p>
        </p:txBody>
      </p:sp>
      <p:sp>
        <p:nvSpPr>
          <p:cNvPr id="23" name="Rectángulo redondeado 22"/>
          <p:cNvSpPr/>
          <p:nvPr/>
        </p:nvSpPr>
        <p:spPr>
          <a:xfrm>
            <a:off x="375927" y="2669385"/>
            <a:ext cx="2113648" cy="1525276"/>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Rectángulo redondeado 26"/>
          <p:cNvSpPr/>
          <p:nvPr/>
        </p:nvSpPr>
        <p:spPr>
          <a:xfrm>
            <a:off x="7182158" y="2812520"/>
            <a:ext cx="4732791" cy="997907"/>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Rectángulo redondeado 27"/>
          <p:cNvSpPr/>
          <p:nvPr/>
        </p:nvSpPr>
        <p:spPr>
          <a:xfrm flipV="1">
            <a:off x="2752859" y="2807416"/>
            <a:ext cx="4276590" cy="1003011"/>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3" name="Rectángulo redondeado 32"/>
          <p:cNvSpPr/>
          <p:nvPr/>
        </p:nvSpPr>
        <p:spPr>
          <a:xfrm flipV="1">
            <a:off x="2726597" y="4375241"/>
            <a:ext cx="4302852" cy="1321328"/>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4" name="Rectángulo redondeado 33"/>
          <p:cNvSpPr/>
          <p:nvPr/>
        </p:nvSpPr>
        <p:spPr>
          <a:xfrm>
            <a:off x="7172428" y="4394291"/>
            <a:ext cx="4742521" cy="1283228"/>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39" name="Rectángulo redondeado 38"/>
          <p:cNvSpPr/>
          <p:nvPr/>
        </p:nvSpPr>
        <p:spPr>
          <a:xfrm>
            <a:off x="2752858" y="1742812"/>
            <a:ext cx="4276591" cy="4765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Indicador</a:t>
            </a:r>
          </a:p>
        </p:txBody>
      </p:sp>
      <p:sp>
        <p:nvSpPr>
          <p:cNvPr id="40" name="Rectángulo redondeado 39"/>
          <p:cNvSpPr/>
          <p:nvPr/>
        </p:nvSpPr>
        <p:spPr>
          <a:xfrm>
            <a:off x="311785" y="1742812"/>
            <a:ext cx="2291081" cy="4765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Componente</a:t>
            </a:r>
          </a:p>
        </p:txBody>
      </p:sp>
      <p:sp>
        <p:nvSpPr>
          <p:cNvPr id="41" name="Rectángulo redondeado 40"/>
          <p:cNvSpPr/>
          <p:nvPr/>
        </p:nvSpPr>
        <p:spPr>
          <a:xfrm>
            <a:off x="7182158" y="1742812"/>
            <a:ext cx="4724092" cy="4765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Medio de verificación</a:t>
            </a:r>
          </a:p>
        </p:txBody>
      </p:sp>
      <p:sp>
        <p:nvSpPr>
          <p:cNvPr id="42" name="Marcador de contenido 2"/>
          <p:cNvSpPr txBox="1">
            <a:spLocks/>
          </p:cNvSpPr>
          <p:nvPr/>
        </p:nvSpPr>
        <p:spPr>
          <a:xfrm>
            <a:off x="382733" y="4730601"/>
            <a:ext cx="2116573" cy="589097"/>
          </a:xfrm>
          <a:prstGeom prst="roundRect">
            <a:avLst/>
          </a:prstGeom>
          <a:noFill/>
          <a:ln w="19050">
            <a:noFill/>
            <a:prstDash val="soli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s-PE" sz="1300" b="1" dirty="0">
                <a:solidFill>
                  <a:schemeClr val="tx1">
                    <a:lumMod val="65000"/>
                    <a:lumOff val="35000"/>
                  </a:schemeClr>
                </a:solidFill>
                <a:latin typeface="+mj-lt"/>
              </a:rPr>
              <a:t>Personal docente suficiente e idóneo</a:t>
            </a:r>
          </a:p>
        </p:txBody>
      </p:sp>
      <p:sp>
        <p:nvSpPr>
          <p:cNvPr id="43" name="Rectángulo redondeado 42"/>
          <p:cNvSpPr/>
          <p:nvPr/>
        </p:nvSpPr>
        <p:spPr>
          <a:xfrm>
            <a:off x="375927" y="4375241"/>
            <a:ext cx="2113648" cy="1302278"/>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2370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1" y="529544"/>
            <a:ext cx="11604129" cy="941121"/>
          </a:xfrm>
          <a:prstGeom prst="rect">
            <a:avLst/>
          </a:prstGeom>
        </p:spPr>
      </p:pic>
      <p:sp>
        <p:nvSpPr>
          <p:cNvPr id="36" name="Rectángulo 35"/>
          <p:cNvSpPr/>
          <p:nvPr/>
        </p:nvSpPr>
        <p:spPr>
          <a:xfrm>
            <a:off x="575003" y="676603"/>
            <a:ext cx="11240462" cy="584775"/>
          </a:xfrm>
          <a:prstGeom prst="rect">
            <a:avLst/>
          </a:prstGeom>
        </p:spPr>
        <p:txBody>
          <a:bodyPr wrap="square">
            <a:spAutoFit/>
          </a:bodyPr>
          <a:lstStyle/>
          <a:p>
            <a:pPr algn="ctr"/>
            <a:r>
              <a:rPr lang="es-PE" sz="3200" b="1" dirty="0">
                <a:solidFill>
                  <a:schemeClr val="bg1"/>
                </a:solidFill>
                <a:latin typeface="Arial" panose="020B0604020202020204" pitchFamily="34" charset="0"/>
                <a:cs typeface="Arial" panose="020B0604020202020204" pitchFamily="34" charset="0"/>
              </a:rPr>
              <a:t>Condición V – Previsión económica y financiera</a:t>
            </a:r>
          </a:p>
        </p:txBody>
      </p:sp>
      <p:sp>
        <p:nvSpPr>
          <p:cNvPr id="18" name="Marcador de contenido 2"/>
          <p:cNvSpPr>
            <a:spLocks noGrp="1"/>
          </p:cNvSpPr>
          <p:nvPr>
            <p:ph idx="1"/>
          </p:nvPr>
        </p:nvSpPr>
        <p:spPr>
          <a:xfrm>
            <a:off x="402613" y="3675698"/>
            <a:ext cx="2109422" cy="589097"/>
          </a:xfrm>
          <a:prstGeom prst="roundRect">
            <a:avLst/>
          </a:prstGeom>
          <a:noFill/>
          <a:ln w="19050">
            <a:noFill/>
            <a:prstDash val="solid"/>
          </a:ln>
        </p:spPr>
        <p:txBody>
          <a:bodyPr wrap="square" rtlCol="0">
            <a:spAutoFit/>
          </a:bodyPr>
          <a:lstStyle/>
          <a:p>
            <a:pPr marL="0" indent="0" algn="ctr">
              <a:lnSpc>
                <a:spcPct val="110000"/>
              </a:lnSpc>
              <a:spcBef>
                <a:spcPts val="0"/>
              </a:spcBef>
              <a:buNone/>
            </a:pPr>
            <a:r>
              <a:rPr lang="es-PE" sz="1300" b="1" dirty="0">
                <a:solidFill>
                  <a:schemeClr val="tx1">
                    <a:lumMod val="65000"/>
                    <a:lumOff val="35000"/>
                  </a:schemeClr>
                </a:solidFill>
                <a:latin typeface="+mj-lt"/>
              </a:rPr>
              <a:t>Previsión económica y financiera</a:t>
            </a:r>
          </a:p>
        </p:txBody>
      </p:sp>
      <p:sp>
        <p:nvSpPr>
          <p:cNvPr id="22" name="Rectángulo 21"/>
          <p:cNvSpPr/>
          <p:nvPr/>
        </p:nvSpPr>
        <p:spPr>
          <a:xfrm>
            <a:off x="2755786" y="3612402"/>
            <a:ext cx="4280003" cy="752514"/>
          </a:xfrm>
          <a:prstGeom prst="rect">
            <a:avLst/>
          </a:prstGeom>
          <a:noFill/>
          <a:ln w="19050">
            <a:noFill/>
            <a:prstDash val="solid"/>
          </a:ln>
        </p:spPr>
        <p:txBody>
          <a:bodyPr vert="horz" wrap="square" lIns="91440" tIns="45720" rIns="91440" bIns="45720" rtlCol="0">
            <a:spAutoFit/>
          </a:bodyPr>
          <a:lstStyle/>
          <a:p>
            <a:pPr marL="271463" indent="-271463" algn="just">
              <a:lnSpc>
                <a:spcPct val="110000"/>
              </a:lnSpc>
            </a:pPr>
            <a:r>
              <a:rPr lang="es-PE" sz="1300" b="1" dirty="0">
                <a:solidFill>
                  <a:schemeClr val="tx1">
                    <a:lumMod val="65000"/>
                    <a:lumOff val="35000"/>
                  </a:schemeClr>
                </a:solidFill>
                <a:latin typeface="+mj-lt"/>
              </a:rPr>
              <a:t>17.</a:t>
            </a:r>
            <a:r>
              <a:rPr lang="es-PE" sz="1300" dirty="0">
                <a:solidFill>
                  <a:schemeClr val="tx1">
                    <a:lumMod val="65000"/>
                    <a:lumOff val="35000"/>
                  </a:schemeClr>
                </a:solidFill>
                <a:latin typeface="+mj-lt"/>
              </a:rPr>
              <a:t> La institución realiza la previsión económica y financiera que garantice la continuidad y el sostenibilidad del PEI y los programas de estudios.</a:t>
            </a:r>
          </a:p>
        </p:txBody>
      </p:sp>
      <p:sp>
        <p:nvSpPr>
          <p:cNvPr id="27" name="Rectángulo redondeado 26"/>
          <p:cNvSpPr/>
          <p:nvPr/>
        </p:nvSpPr>
        <p:spPr>
          <a:xfrm>
            <a:off x="311784" y="2802528"/>
            <a:ext cx="2291081" cy="2335438"/>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Rectángulo redondeado 27"/>
          <p:cNvSpPr/>
          <p:nvPr/>
        </p:nvSpPr>
        <p:spPr>
          <a:xfrm flipV="1">
            <a:off x="2749446" y="2822288"/>
            <a:ext cx="4280003" cy="2315677"/>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1" name="Rectángulo redondeado 30"/>
          <p:cNvSpPr/>
          <p:nvPr/>
        </p:nvSpPr>
        <p:spPr>
          <a:xfrm>
            <a:off x="7176030" y="2822772"/>
            <a:ext cx="4738919" cy="910002"/>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redondeado 32"/>
          <p:cNvSpPr/>
          <p:nvPr/>
        </p:nvSpPr>
        <p:spPr>
          <a:xfrm>
            <a:off x="7176030" y="3988659"/>
            <a:ext cx="4730220" cy="1149307"/>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300" b="1" dirty="0">
                <a:solidFill>
                  <a:schemeClr val="tx1">
                    <a:lumMod val="65000"/>
                    <a:lumOff val="35000"/>
                  </a:schemeClr>
                </a:solidFill>
                <a:latin typeface="+mj-lt"/>
              </a:rPr>
              <a:t>MV20.</a:t>
            </a:r>
            <a:r>
              <a:rPr lang="es-PE" sz="1300" dirty="0">
                <a:solidFill>
                  <a:schemeClr val="tx1">
                    <a:lumMod val="65000"/>
                    <a:lumOff val="35000"/>
                  </a:schemeClr>
                </a:solidFill>
                <a:latin typeface="+mj-lt"/>
              </a:rPr>
              <a:t> Documento que contenga el  crecimiento institucional</a:t>
            </a:r>
          </a:p>
        </p:txBody>
      </p:sp>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25" name="Rectángulo redondeado 24"/>
          <p:cNvSpPr/>
          <p:nvPr/>
        </p:nvSpPr>
        <p:spPr>
          <a:xfrm>
            <a:off x="2752858" y="1742812"/>
            <a:ext cx="4276591" cy="4765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Indicador</a:t>
            </a:r>
          </a:p>
        </p:txBody>
      </p:sp>
      <p:sp>
        <p:nvSpPr>
          <p:cNvPr id="26" name="Rectángulo redondeado 25"/>
          <p:cNvSpPr/>
          <p:nvPr/>
        </p:nvSpPr>
        <p:spPr>
          <a:xfrm>
            <a:off x="311785" y="1742812"/>
            <a:ext cx="2291081" cy="4765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Componente</a:t>
            </a:r>
          </a:p>
        </p:txBody>
      </p:sp>
      <p:sp>
        <p:nvSpPr>
          <p:cNvPr id="30" name="Rectángulo redondeado 29"/>
          <p:cNvSpPr/>
          <p:nvPr/>
        </p:nvSpPr>
        <p:spPr>
          <a:xfrm>
            <a:off x="7182158" y="1742812"/>
            <a:ext cx="4724092" cy="4765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Medio de verificación</a:t>
            </a:r>
          </a:p>
        </p:txBody>
      </p:sp>
      <p:sp>
        <p:nvSpPr>
          <p:cNvPr id="20" name="Rectángulo 19"/>
          <p:cNvSpPr/>
          <p:nvPr/>
        </p:nvSpPr>
        <p:spPr>
          <a:xfrm>
            <a:off x="7182158" y="2908357"/>
            <a:ext cx="4738919" cy="752514"/>
          </a:xfrm>
          <a:prstGeom prst="rect">
            <a:avLst/>
          </a:prstGeom>
          <a:noFill/>
          <a:ln w="19050">
            <a:noFill/>
            <a:prstDash val="solid"/>
          </a:ln>
        </p:spPr>
        <p:txBody>
          <a:bodyPr vert="horz" wrap="square" lIns="91440" tIns="45720" rIns="91440" bIns="45720" rtlCol="0">
            <a:spAutoFit/>
          </a:bodyPr>
          <a:lstStyle/>
          <a:p>
            <a:pPr algn="just">
              <a:lnSpc>
                <a:spcPct val="110000"/>
              </a:lnSpc>
              <a:buFont typeface="Arial" panose="020B0604020202020204" pitchFamily="34" charset="0"/>
              <a:buNone/>
            </a:pPr>
            <a:r>
              <a:rPr lang="es-PE" sz="1300" b="1" dirty="0">
                <a:solidFill>
                  <a:schemeClr val="tx1">
                    <a:lumMod val="65000"/>
                    <a:lumOff val="35000"/>
                  </a:schemeClr>
                </a:solidFill>
                <a:latin typeface="+mj-lt"/>
              </a:rPr>
              <a:t>MV19. </a:t>
            </a:r>
            <a:r>
              <a:rPr lang="es-PE" sz="1300" dirty="0">
                <a:solidFill>
                  <a:schemeClr val="tx1">
                    <a:lumMod val="65000"/>
                    <a:lumOff val="35000"/>
                  </a:schemeClr>
                </a:solidFill>
                <a:latin typeface="+mj-lt"/>
              </a:rPr>
              <a:t>Documento que contenga la previsión económica y financiera para el desarrollo de sus actividades para los próximos cinco (5) años, según Formato 13.</a:t>
            </a:r>
          </a:p>
        </p:txBody>
      </p:sp>
    </p:spTree>
    <p:extLst>
      <p:ext uri="{BB962C8B-B14F-4D97-AF65-F5344CB8AC3E}">
        <p14:creationId xmlns:p14="http://schemas.microsoft.com/office/powerpoint/2010/main" val="174996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p:cNvSpPr/>
          <p:nvPr/>
        </p:nvSpPr>
        <p:spPr>
          <a:xfrm>
            <a:off x="551543" y="1768465"/>
            <a:ext cx="11088914" cy="1754326"/>
          </a:xfrm>
          <a:prstGeom prst="rect">
            <a:avLst/>
          </a:prstGeom>
        </p:spPr>
        <p:txBody>
          <a:bodyPr wrap="square">
            <a:spAutoFit/>
          </a:bodyPr>
          <a:lstStyle/>
          <a:p>
            <a:pPr algn="ctr">
              <a:defRPr/>
            </a:pPr>
            <a:r>
              <a:rPr lang="es-PE" altLang="es-PE" sz="5400" b="1" dirty="0">
                <a:solidFill>
                  <a:schemeClr val="bg1"/>
                </a:solidFill>
                <a:ea typeface="Tahoma" panose="020B0604030504040204" pitchFamily="34" charset="0"/>
                <a:cs typeface="Arial" panose="020B0604020202020204" pitchFamily="34" charset="0"/>
              </a:rPr>
              <a:t>FORMATOS PARA EL </a:t>
            </a:r>
          </a:p>
          <a:p>
            <a:pPr algn="ctr">
              <a:defRPr/>
            </a:pPr>
            <a:r>
              <a:rPr lang="es-PE" altLang="es-PE" sz="5400" b="1" dirty="0">
                <a:solidFill>
                  <a:schemeClr val="bg1"/>
                </a:solidFill>
                <a:ea typeface="Tahoma" panose="020B0604030504040204" pitchFamily="34" charset="0"/>
                <a:cs typeface="Arial" panose="020B0604020202020204" pitchFamily="34" charset="0"/>
              </a:rPr>
              <a:t>LICENCIAMIENTO</a:t>
            </a:r>
          </a:p>
        </p:txBody>
      </p:sp>
    </p:spTree>
    <p:extLst>
      <p:ext uri="{BB962C8B-B14F-4D97-AF65-F5344CB8AC3E}">
        <p14:creationId xmlns:p14="http://schemas.microsoft.com/office/powerpoint/2010/main" val="350093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0"/>
          <p:cNvSpPr/>
          <p:nvPr/>
        </p:nvSpPr>
        <p:spPr>
          <a:xfrm>
            <a:off x="1076073" y="5492149"/>
            <a:ext cx="3062360" cy="560374"/>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00" b="1" dirty="0">
              <a:solidFill>
                <a:schemeClr val="tx1">
                  <a:lumMod val="65000"/>
                  <a:lumOff val="35000"/>
                </a:schemeClr>
              </a:solidFill>
              <a:latin typeface="+mj-lt"/>
            </a:endParaRPr>
          </a:p>
        </p:txBody>
      </p:sp>
      <p:sp>
        <p:nvSpPr>
          <p:cNvPr id="12" name="Rectángulo redondeado 11"/>
          <p:cNvSpPr/>
          <p:nvPr/>
        </p:nvSpPr>
        <p:spPr>
          <a:xfrm>
            <a:off x="7100401" y="5454718"/>
            <a:ext cx="3062360" cy="560374"/>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00" b="1" dirty="0">
              <a:solidFill>
                <a:schemeClr val="tx1">
                  <a:lumMod val="65000"/>
                  <a:lumOff val="35000"/>
                </a:schemeClr>
              </a:solidFill>
              <a:latin typeface="+mj-lt"/>
            </a:endParaRP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5" name="CuadroTexto 4"/>
          <p:cNvSpPr txBox="1"/>
          <p:nvPr/>
        </p:nvSpPr>
        <p:spPr>
          <a:xfrm>
            <a:off x="4927891" y="635662"/>
            <a:ext cx="2223686" cy="646331"/>
          </a:xfrm>
          <a:prstGeom prst="rect">
            <a:avLst/>
          </a:prstGeom>
          <a:noFill/>
        </p:spPr>
        <p:txBody>
          <a:bodyPr wrap="none" rtlCol="0">
            <a:spAutoFit/>
          </a:bodyPr>
          <a:lstStyle/>
          <a:p>
            <a:pPr algn="ctr"/>
            <a:r>
              <a:rPr lang="es-PE" sz="3600" b="1" dirty="0">
                <a:solidFill>
                  <a:schemeClr val="bg1"/>
                </a:solidFill>
              </a:rPr>
              <a:t>SOLICITUD</a:t>
            </a:r>
          </a:p>
        </p:txBody>
      </p:sp>
      <p:graphicFrame>
        <p:nvGraphicFramePr>
          <p:cNvPr id="4" name="Objeto 3"/>
          <p:cNvGraphicFramePr>
            <a:graphicFrameLocks noChangeAspect="1"/>
          </p:cNvGraphicFramePr>
          <p:nvPr>
            <p:extLst>
              <p:ext uri="{D42A27DB-BD31-4B8C-83A1-F6EECF244321}">
                <p14:modId xmlns:p14="http://schemas.microsoft.com/office/powerpoint/2010/main" val="2150692133"/>
              </p:ext>
            </p:extLst>
          </p:nvPr>
        </p:nvGraphicFramePr>
        <p:xfrm>
          <a:off x="462245" y="1535113"/>
          <a:ext cx="10827795" cy="5043806"/>
        </p:xfrm>
        <a:graphic>
          <a:graphicData uri="http://schemas.openxmlformats.org/presentationml/2006/ole">
            <mc:AlternateContent xmlns:mc="http://schemas.openxmlformats.org/markup-compatibility/2006">
              <mc:Choice xmlns:v="urn:schemas-microsoft-com:vml" Requires="v">
                <p:oleObj spid="_x0000_s1053" name="Hoja de cálculo" r:id="rId7" imgW="20754971" imgH="9668042" progId="Excel.Sheet.12">
                  <p:embed/>
                </p:oleObj>
              </mc:Choice>
              <mc:Fallback>
                <p:oleObj name="Hoja de cálculo" r:id="rId7" imgW="20754971" imgH="9668042" progId="Excel.Sheet.12">
                  <p:embed/>
                  <p:pic>
                    <p:nvPicPr>
                      <p:cNvPr id="0" name=""/>
                      <p:cNvPicPr/>
                      <p:nvPr/>
                    </p:nvPicPr>
                    <p:blipFill>
                      <a:blip r:embed="rId8"/>
                      <a:stretch>
                        <a:fillRect/>
                      </a:stretch>
                    </p:blipFill>
                    <p:spPr>
                      <a:xfrm>
                        <a:off x="462245" y="1535113"/>
                        <a:ext cx="10827795" cy="5043806"/>
                      </a:xfrm>
                      <a:prstGeom prst="rect">
                        <a:avLst/>
                      </a:prstGeom>
                    </p:spPr>
                  </p:pic>
                </p:oleObj>
              </mc:Fallback>
            </mc:AlternateContent>
          </a:graphicData>
        </a:graphic>
      </p:graphicFrame>
    </p:spTree>
    <p:extLst>
      <p:ext uri="{BB962C8B-B14F-4D97-AF65-F5344CB8AC3E}">
        <p14:creationId xmlns:p14="http://schemas.microsoft.com/office/powerpoint/2010/main" val="157500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7B8B5D68-4D4F-45CC-80E9-4AD059CE97FE}" type="slidenum">
              <a:rPr lang="es-PE" smtClean="0"/>
              <a:pPr>
                <a:defRPr/>
              </a:pPr>
              <a:t>2</a:t>
            </a:fld>
            <a:endParaRPr lang="es-PE"/>
          </a:p>
        </p:txBody>
      </p:sp>
      <p:pic>
        <p:nvPicPr>
          <p:cNvPr id="17411" name="Imagen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18575" y="0"/>
            <a:ext cx="30146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2" name="Grupo 3"/>
          <p:cNvGrpSpPr>
            <a:grpSpLocks/>
          </p:cNvGrpSpPr>
          <p:nvPr/>
        </p:nvGrpSpPr>
        <p:grpSpPr bwMode="auto">
          <a:xfrm>
            <a:off x="2755900" y="2582863"/>
            <a:ext cx="6680200" cy="1447800"/>
            <a:chOff x="1634400" y="2583379"/>
            <a:chExt cx="6681600" cy="1446550"/>
          </a:xfrm>
        </p:grpSpPr>
        <p:sp>
          <p:nvSpPr>
            <p:cNvPr id="3" name="CuadroTexto 2"/>
            <p:cNvSpPr txBox="1"/>
            <p:nvPr/>
          </p:nvSpPr>
          <p:spPr>
            <a:xfrm>
              <a:off x="5529354" y="2783231"/>
              <a:ext cx="2786646" cy="1170563"/>
            </a:xfrm>
            <a:prstGeom prst="rect">
              <a:avLst/>
            </a:prstGeom>
            <a:noFill/>
          </p:spPr>
          <p:txBody>
            <a:bodyPr>
              <a:spAutoFit/>
            </a:bodyPr>
            <a:lstStyle/>
            <a:p>
              <a:pPr algn="just" fontAlgn="auto">
                <a:spcAft>
                  <a:spcPts val="0"/>
                </a:spcAft>
                <a:defRPr/>
              </a:pPr>
              <a:r>
                <a:rPr lang="es-PE" sz="1400" dirty="0">
                  <a:solidFill>
                    <a:schemeClr val="bg2">
                      <a:lumMod val="25000"/>
                    </a:schemeClr>
                  </a:solidFill>
                </a:rPr>
                <a:t>Es el procedimiento de verificación de las condiciones básicas de calidad para la provisión del servicio educativo de educación superior en condiciones adecuadas.</a:t>
              </a:r>
            </a:p>
          </p:txBody>
        </p:sp>
        <p:sp>
          <p:nvSpPr>
            <p:cNvPr id="5" name="TextBox 11">
              <a:extLst/>
            </p:cNvPr>
            <p:cNvSpPr txBox="1">
              <a:spLocks noChangeArrowheads="1"/>
            </p:cNvSpPr>
            <p:nvPr/>
          </p:nvSpPr>
          <p:spPr bwMode="auto">
            <a:xfrm>
              <a:off x="1634400" y="2583379"/>
              <a:ext cx="380127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s-ES_tradnl" altLang="en-US" sz="4400" b="1">
                  <a:solidFill>
                    <a:schemeClr val="bg2">
                      <a:lumMod val="10000"/>
                    </a:schemeClr>
                  </a:solidFill>
                </a:rPr>
                <a:t>Licenciamiento Institucional </a:t>
              </a:r>
              <a:endParaRPr lang="es-ES_tradnl" altLang="en-US" sz="4400" b="1" dirty="0">
                <a:solidFill>
                  <a:schemeClr val="bg2">
                    <a:lumMod val="10000"/>
                  </a:schemeClr>
                </a:solidFill>
              </a:endParaRPr>
            </a:p>
          </p:txBody>
        </p:sp>
      </p:grpSp>
    </p:spTree>
    <p:extLst>
      <p:ext uri="{BB962C8B-B14F-4D97-AF65-F5344CB8AC3E}">
        <p14:creationId xmlns:p14="http://schemas.microsoft.com/office/powerpoint/2010/main" val="3927020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51" y="321962"/>
            <a:ext cx="11661988" cy="809199"/>
          </a:xfrm>
          <a:prstGeom prst="rect">
            <a:avLst/>
          </a:prstGeom>
        </p:spPr>
      </p:pic>
      <p:sp>
        <p:nvSpPr>
          <p:cNvPr id="5" name="CuadroTexto 4"/>
          <p:cNvSpPr txBox="1"/>
          <p:nvPr/>
        </p:nvSpPr>
        <p:spPr>
          <a:xfrm>
            <a:off x="4875794" y="409414"/>
            <a:ext cx="2327880" cy="646331"/>
          </a:xfrm>
          <a:prstGeom prst="rect">
            <a:avLst/>
          </a:prstGeom>
          <a:noFill/>
        </p:spPr>
        <p:txBody>
          <a:bodyPr wrap="none" rtlCol="0">
            <a:spAutoFit/>
          </a:bodyPr>
          <a:lstStyle/>
          <a:p>
            <a:pPr algn="ctr"/>
            <a:r>
              <a:rPr lang="es-PE" sz="3600" b="1" dirty="0">
                <a:solidFill>
                  <a:schemeClr val="bg1"/>
                </a:solidFill>
              </a:rPr>
              <a:t>SOLICITUD </a:t>
            </a:r>
          </a:p>
        </p:txBody>
      </p:sp>
      <p:pic>
        <p:nvPicPr>
          <p:cNvPr id="2" name="Imagen 1"/>
          <p:cNvPicPr>
            <a:picLocks noChangeAspect="1"/>
          </p:cNvPicPr>
          <p:nvPr/>
        </p:nvPicPr>
        <p:blipFill rotWithShape="1">
          <a:blip r:embed="rId3"/>
          <a:srcRect l="3458" t="19320" r="5572" b="8109"/>
          <a:stretch/>
        </p:blipFill>
        <p:spPr>
          <a:xfrm>
            <a:off x="265851" y="1323833"/>
            <a:ext cx="11613212" cy="5534167"/>
          </a:xfrm>
          <a:prstGeom prst="rect">
            <a:avLst/>
          </a:prstGeom>
        </p:spPr>
      </p:pic>
    </p:spTree>
    <p:extLst>
      <p:ext uri="{BB962C8B-B14F-4D97-AF65-F5344CB8AC3E}">
        <p14:creationId xmlns:p14="http://schemas.microsoft.com/office/powerpoint/2010/main" val="254278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graphicFrame>
        <p:nvGraphicFramePr>
          <p:cNvPr id="6" name="Objeto 5"/>
          <p:cNvGraphicFramePr>
            <a:graphicFrameLocks noChangeAspect="1"/>
          </p:cNvGraphicFramePr>
          <p:nvPr>
            <p:extLst>
              <p:ext uri="{D42A27DB-BD31-4B8C-83A1-F6EECF244321}">
                <p14:modId xmlns:p14="http://schemas.microsoft.com/office/powerpoint/2010/main" val="436746235"/>
              </p:ext>
            </p:extLst>
          </p:nvPr>
        </p:nvGraphicFramePr>
        <p:xfrm>
          <a:off x="765110" y="1576783"/>
          <a:ext cx="10571584" cy="3732335"/>
        </p:xfrm>
        <a:graphic>
          <a:graphicData uri="http://schemas.openxmlformats.org/presentationml/2006/ole">
            <mc:AlternateContent xmlns:mc="http://schemas.openxmlformats.org/markup-compatibility/2006">
              <mc:Choice xmlns:v="urn:schemas-microsoft-com:vml" Requires="v">
                <p:oleObj spid="_x0000_s3099" name="Hoja de cálculo" r:id="rId5" imgW="16583086" imgH="3924351" progId="Excel.Sheet.12">
                  <p:embed/>
                </p:oleObj>
              </mc:Choice>
              <mc:Fallback>
                <p:oleObj name="Hoja de cálculo" r:id="rId5" imgW="16583086" imgH="3924351" progId="Excel.Sheet.12">
                  <p:embed/>
                  <p:pic>
                    <p:nvPicPr>
                      <p:cNvPr id="0" name=""/>
                      <p:cNvPicPr/>
                      <p:nvPr/>
                    </p:nvPicPr>
                    <p:blipFill>
                      <a:blip r:embed="rId6"/>
                      <a:stretch>
                        <a:fillRect/>
                      </a:stretch>
                    </p:blipFill>
                    <p:spPr>
                      <a:xfrm>
                        <a:off x="765110" y="1576783"/>
                        <a:ext cx="10571584" cy="3732335"/>
                      </a:xfrm>
                      <a:prstGeom prst="rect">
                        <a:avLst/>
                      </a:prstGeom>
                    </p:spPr>
                  </p:pic>
                </p:oleObj>
              </mc:Fallback>
            </mc:AlternateContent>
          </a:graphicData>
        </a:graphic>
      </p:graphicFrame>
      <p:sp>
        <p:nvSpPr>
          <p:cNvPr id="7" name="CuadroTexto 6"/>
          <p:cNvSpPr txBox="1"/>
          <p:nvPr/>
        </p:nvSpPr>
        <p:spPr>
          <a:xfrm>
            <a:off x="4799139" y="635662"/>
            <a:ext cx="2481192" cy="646331"/>
          </a:xfrm>
          <a:prstGeom prst="rect">
            <a:avLst/>
          </a:prstGeom>
          <a:noFill/>
        </p:spPr>
        <p:txBody>
          <a:bodyPr wrap="none" rtlCol="0">
            <a:spAutoFit/>
          </a:bodyPr>
          <a:lstStyle/>
          <a:p>
            <a:pPr algn="ctr"/>
            <a:r>
              <a:rPr lang="es-PE" sz="3600" b="1" dirty="0">
                <a:solidFill>
                  <a:schemeClr val="bg1"/>
                </a:solidFill>
              </a:rPr>
              <a:t>FORMATO 2</a:t>
            </a:r>
          </a:p>
        </p:txBody>
      </p:sp>
    </p:spTree>
    <p:extLst>
      <p:ext uri="{BB962C8B-B14F-4D97-AF65-F5344CB8AC3E}">
        <p14:creationId xmlns:p14="http://schemas.microsoft.com/office/powerpoint/2010/main" val="3870136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sp>
        <p:nvSpPr>
          <p:cNvPr id="5" name="CuadroTexto 4"/>
          <p:cNvSpPr txBox="1"/>
          <p:nvPr/>
        </p:nvSpPr>
        <p:spPr>
          <a:xfrm>
            <a:off x="4799139" y="635662"/>
            <a:ext cx="2481192" cy="646331"/>
          </a:xfrm>
          <a:prstGeom prst="rect">
            <a:avLst/>
          </a:prstGeom>
          <a:noFill/>
        </p:spPr>
        <p:txBody>
          <a:bodyPr wrap="none" rtlCol="0">
            <a:spAutoFit/>
          </a:bodyPr>
          <a:lstStyle/>
          <a:p>
            <a:pPr algn="ctr"/>
            <a:r>
              <a:rPr lang="es-PE" sz="3600" b="1" dirty="0">
                <a:solidFill>
                  <a:schemeClr val="bg1"/>
                </a:solidFill>
              </a:rPr>
              <a:t>FORMATO 4</a:t>
            </a:r>
          </a:p>
        </p:txBody>
      </p:sp>
      <p:graphicFrame>
        <p:nvGraphicFramePr>
          <p:cNvPr id="7" name="Objeto 6"/>
          <p:cNvGraphicFramePr>
            <a:graphicFrameLocks noChangeAspect="1"/>
          </p:cNvGraphicFramePr>
          <p:nvPr>
            <p:extLst>
              <p:ext uri="{D42A27DB-BD31-4B8C-83A1-F6EECF244321}">
                <p14:modId xmlns:p14="http://schemas.microsoft.com/office/powerpoint/2010/main" val="2679334090"/>
              </p:ext>
            </p:extLst>
          </p:nvPr>
        </p:nvGraphicFramePr>
        <p:xfrm>
          <a:off x="804863" y="1960563"/>
          <a:ext cx="10582275" cy="2933700"/>
        </p:xfrm>
        <a:graphic>
          <a:graphicData uri="http://schemas.openxmlformats.org/presentationml/2006/ole">
            <mc:AlternateContent xmlns:mc="http://schemas.openxmlformats.org/markup-compatibility/2006">
              <mc:Choice xmlns:v="urn:schemas-microsoft-com:vml" Requires="v">
                <p:oleObj spid="_x0000_s4123" name="Hoja de cálculo" r:id="rId5" imgW="10582402" imgH="2933533" progId="Excel.Sheet.12">
                  <p:embed/>
                </p:oleObj>
              </mc:Choice>
              <mc:Fallback>
                <p:oleObj name="Hoja de cálculo" r:id="rId5" imgW="10582402" imgH="2933533" progId="Excel.Sheet.12">
                  <p:embed/>
                  <p:pic>
                    <p:nvPicPr>
                      <p:cNvPr id="0" name=""/>
                      <p:cNvPicPr/>
                      <p:nvPr/>
                    </p:nvPicPr>
                    <p:blipFill>
                      <a:blip r:embed="rId6"/>
                      <a:stretch>
                        <a:fillRect/>
                      </a:stretch>
                    </p:blipFill>
                    <p:spPr>
                      <a:xfrm>
                        <a:off x="804863" y="1960563"/>
                        <a:ext cx="10582275" cy="2933700"/>
                      </a:xfrm>
                      <a:prstGeom prst="rect">
                        <a:avLst/>
                      </a:prstGeom>
                    </p:spPr>
                  </p:pic>
                </p:oleObj>
              </mc:Fallback>
            </mc:AlternateContent>
          </a:graphicData>
        </a:graphic>
      </p:graphicFrame>
    </p:spTree>
    <p:extLst>
      <p:ext uri="{BB962C8B-B14F-4D97-AF65-F5344CB8AC3E}">
        <p14:creationId xmlns:p14="http://schemas.microsoft.com/office/powerpoint/2010/main" val="3819685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sp>
        <p:nvSpPr>
          <p:cNvPr id="7" name="CuadroTexto 6"/>
          <p:cNvSpPr txBox="1"/>
          <p:nvPr/>
        </p:nvSpPr>
        <p:spPr>
          <a:xfrm>
            <a:off x="4799139" y="635662"/>
            <a:ext cx="2481192" cy="646331"/>
          </a:xfrm>
          <a:prstGeom prst="rect">
            <a:avLst/>
          </a:prstGeom>
          <a:noFill/>
        </p:spPr>
        <p:txBody>
          <a:bodyPr wrap="none" rtlCol="0">
            <a:spAutoFit/>
          </a:bodyPr>
          <a:lstStyle/>
          <a:p>
            <a:pPr algn="ctr"/>
            <a:r>
              <a:rPr lang="es-PE" sz="3600" b="1" dirty="0">
                <a:solidFill>
                  <a:schemeClr val="bg1"/>
                </a:solidFill>
              </a:rPr>
              <a:t>FORMATO 5</a:t>
            </a:r>
          </a:p>
        </p:txBody>
      </p:sp>
      <p:pic>
        <p:nvPicPr>
          <p:cNvPr id="2" name="Imagen 1"/>
          <p:cNvPicPr>
            <a:picLocks noChangeAspect="1"/>
          </p:cNvPicPr>
          <p:nvPr/>
        </p:nvPicPr>
        <p:blipFill rotWithShape="1">
          <a:blip r:embed="rId4"/>
          <a:srcRect l="1886" t="21345" r="23246" b="14249"/>
          <a:stretch/>
        </p:blipFill>
        <p:spPr>
          <a:xfrm>
            <a:off x="552449" y="1432769"/>
            <a:ext cx="11375389" cy="5320456"/>
          </a:xfrm>
          <a:prstGeom prst="rect">
            <a:avLst/>
          </a:prstGeom>
        </p:spPr>
      </p:pic>
    </p:spTree>
    <p:extLst>
      <p:ext uri="{BB962C8B-B14F-4D97-AF65-F5344CB8AC3E}">
        <p14:creationId xmlns:p14="http://schemas.microsoft.com/office/powerpoint/2010/main" val="821644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sp>
        <p:nvSpPr>
          <p:cNvPr id="7" name="CuadroTexto 6"/>
          <p:cNvSpPr txBox="1"/>
          <p:nvPr/>
        </p:nvSpPr>
        <p:spPr>
          <a:xfrm>
            <a:off x="4859251" y="635662"/>
            <a:ext cx="2360967" cy="646331"/>
          </a:xfrm>
          <a:prstGeom prst="rect">
            <a:avLst/>
          </a:prstGeom>
          <a:noFill/>
        </p:spPr>
        <p:txBody>
          <a:bodyPr wrap="none" rtlCol="0">
            <a:spAutoFit/>
          </a:bodyPr>
          <a:lstStyle/>
          <a:p>
            <a:pPr algn="ctr"/>
            <a:r>
              <a:rPr lang="es-PE" sz="3600" b="1" dirty="0">
                <a:solidFill>
                  <a:schemeClr val="bg1"/>
                </a:solidFill>
              </a:rPr>
              <a:t>FORMATOS</a:t>
            </a:r>
          </a:p>
        </p:txBody>
      </p:sp>
      <p:sp>
        <p:nvSpPr>
          <p:cNvPr id="18" name="Marcador de contenido 2"/>
          <p:cNvSpPr>
            <a:spLocks noGrp="1"/>
          </p:cNvSpPr>
          <p:nvPr>
            <p:ph idx="1"/>
          </p:nvPr>
        </p:nvSpPr>
        <p:spPr>
          <a:xfrm>
            <a:off x="2698844" y="2168369"/>
            <a:ext cx="1975004" cy="422385"/>
          </a:xfrm>
          <a:prstGeom prst="roundRect">
            <a:avLst/>
          </a:prstGeom>
          <a:noFill/>
          <a:ln w="19050">
            <a:noFill/>
            <a:prstDash val="solid"/>
          </a:ln>
        </p:spPr>
        <p:txBody>
          <a:bodyPr wrap="square" rtlCol="0">
            <a:spAutoFit/>
          </a:bodyPr>
          <a:lstStyle/>
          <a:p>
            <a:pPr marL="0" indent="0" algn="ctr" fontAlgn="auto">
              <a:lnSpc>
                <a:spcPct val="110000"/>
              </a:lnSpc>
              <a:spcBef>
                <a:spcPts val="0"/>
              </a:spcBef>
              <a:spcAft>
                <a:spcPts val="0"/>
              </a:spcAft>
              <a:buFont typeface="Arial" panose="020B0604020202020204" pitchFamily="34" charset="0"/>
              <a:buNone/>
              <a:defRPr/>
            </a:pPr>
            <a:r>
              <a:rPr lang="pt-BR" sz="1800" dirty="0"/>
              <a:t>FORMATO 6A</a:t>
            </a:r>
            <a:endParaRPr lang="es-PE" sz="1800" dirty="0"/>
          </a:p>
        </p:txBody>
      </p:sp>
      <p:sp>
        <p:nvSpPr>
          <p:cNvPr id="23" name="Rectángulo redondeado 22"/>
          <p:cNvSpPr/>
          <p:nvPr/>
        </p:nvSpPr>
        <p:spPr>
          <a:xfrm>
            <a:off x="4868266" y="1727326"/>
            <a:ext cx="4276590" cy="1235453"/>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redondeado 25"/>
          <p:cNvSpPr/>
          <p:nvPr/>
        </p:nvSpPr>
        <p:spPr>
          <a:xfrm flipV="1">
            <a:off x="4949869" y="3359440"/>
            <a:ext cx="4268411" cy="774017"/>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7" name="Rectángulo redondeado 26"/>
          <p:cNvSpPr/>
          <p:nvPr/>
        </p:nvSpPr>
        <p:spPr>
          <a:xfrm>
            <a:off x="2616956" y="1745175"/>
            <a:ext cx="1966538" cy="1217605"/>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Rectángulo redondeado 27"/>
          <p:cNvSpPr/>
          <p:nvPr/>
        </p:nvSpPr>
        <p:spPr>
          <a:xfrm>
            <a:off x="2663061" y="3349992"/>
            <a:ext cx="1966538" cy="655110"/>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redondeado 31"/>
          <p:cNvSpPr/>
          <p:nvPr/>
        </p:nvSpPr>
        <p:spPr>
          <a:xfrm flipV="1">
            <a:off x="4949559" y="4712838"/>
            <a:ext cx="4268411" cy="774017"/>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3" name="Rectángulo redondeado 32"/>
          <p:cNvSpPr/>
          <p:nvPr/>
        </p:nvSpPr>
        <p:spPr>
          <a:xfrm>
            <a:off x="2580863" y="4757981"/>
            <a:ext cx="1966538" cy="917309"/>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5269485" y="2115079"/>
            <a:ext cx="3628557" cy="369332"/>
          </a:xfrm>
          <a:prstGeom prst="rect">
            <a:avLst/>
          </a:prstGeom>
        </p:spPr>
        <p:txBody>
          <a:bodyPr wrap="none">
            <a:spAutoFit/>
          </a:bodyPr>
          <a:lstStyle/>
          <a:p>
            <a:r>
              <a:rPr lang="pt-BR" dirty="0"/>
              <a:t>PROGRAMA DE ESTUDIOS IES O EEST</a:t>
            </a:r>
            <a:endParaRPr lang="es-PE" dirty="0"/>
          </a:p>
        </p:txBody>
      </p:sp>
      <p:sp>
        <p:nvSpPr>
          <p:cNvPr id="5" name="Rectángulo 4"/>
          <p:cNvSpPr/>
          <p:nvPr/>
        </p:nvSpPr>
        <p:spPr>
          <a:xfrm>
            <a:off x="2818254" y="3476401"/>
            <a:ext cx="1491755" cy="369332"/>
          </a:xfrm>
          <a:prstGeom prst="rect">
            <a:avLst/>
          </a:prstGeom>
        </p:spPr>
        <p:txBody>
          <a:bodyPr wrap="none">
            <a:spAutoFit/>
          </a:bodyPr>
          <a:lstStyle/>
          <a:p>
            <a:r>
              <a:rPr lang="es-PE" dirty="0"/>
              <a:t>FORMATO 7A </a:t>
            </a:r>
          </a:p>
        </p:txBody>
      </p:sp>
      <p:sp>
        <p:nvSpPr>
          <p:cNvPr id="34" name="Rectángulo 33"/>
          <p:cNvSpPr/>
          <p:nvPr/>
        </p:nvSpPr>
        <p:spPr>
          <a:xfrm>
            <a:off x="5147610" y="3561782"/>
            <a:ext cx="2934008" cy="369332"/>
          </a:xfrm>
          <a:prstGeom prst="rect">
            <a:avLst/>
          </a:prstGeom>
        </p:spPr>
        <p:txBody>
          <a:bodyPr wrap="none">
            <a:spAutoFit/>
          </a:bodyPr>
          <a:lstStyle/>
          <a:p>
            <a:r>
              <a:rPr lang="es-PE" dirty="0"/>
              <a:t>PERFIL DE EGRESO IES O EEST</a:t>
            </a:r>
          </a:p>
        </p:txBody>
      </p:sp>
      <p:sp>
        <p:nvSpPr>
          <p:cNvPr id="35" name="Rectángulo 34"/>
          <p:cNvSpPr/>
          <p:nvPr/>
        </p:nvSpPr>
        <p:spPr>
          <a:xfrm>
            <a:off x="2818254" y="4977377"/>
            <a:ext cx="1491755" cy="369332"/>
          </a:xfrm>
          <a:prstGeom prst="rect">
            <a:avLst/>
          </a:prstGeom>
        </p:spPr>
        <p:txBody>
          <a:bodyPr wrap="none">
            <a:spAutoFit/>
          </a:bodyPr>
          <a:lstStyle/>
          <a:p>
            <a:r>
              <a:rPr lang="es-PE" dirty="0"/>
              <a:t>FORMATO 8A </a:t>
            </a:r>
          </a:p>
        </p:txBody>
      </p:sp>
      <p:sp>
        <p:nvSpPr>
          <p:cNvPr id="36" name="Rectángulo 35"/>
          <p:cNvSpPr/>
          <p:nvPr/>
        </p:nvSpPr>
        <p:spPr>
          <a:xfrm>
            <a:off x="5224946" y="4915180"/>
            <a:ext cx="3486532" cy="369332"/>
          </a:xfrm>
          <a:prstGeom prst="rect">
            <a:avLst/>
          </a:prstGeom>
        </p:spPr>
        <p:txBody>
          <a:bodyPr wrap="none">
            <a:spAutoFit/>
          </a:bodyPr>
          <a:lstStyle/>
          <a:p>
            <a:r>
              <a:rPr lang="es-PE" dirty="0"/>
              <a:t>ITINERARIO FORMATIVO IES O EEST</a:t>
            </a:r>
          </a:p>
        </p:txBody>
      </p:sp>
    </p:spTree>
    <p:extLst>
      <p:ext uri="{BB962C8B-B14F-4D97-AF65-F5344CB8AC3E}">
        <p14:creationId xmlns:p14="http://schemas.microsoft.com/office/powerpoint/2010/main" val="3532155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171132"/>
            <a:ext cx="11661988" cy="743211"/>
          </a:xfrm>
          <a:prstGeom prst="rect">
            <a:avLst/>
          </a:prstGeom>
        </p:spPr>
      </p:pic>
      <p:sp>
        <p:nvSpPr>
          <p:cNvPr id="7" name="CuadroTexto 6"/>
          <p:cNvSpPr txBox="1"/>
          <p:nvPr/>
        </p:nvSpPr>
        <p:spPr>
          <a:xfrm>
            <a:off x="3463872" y="268012"/>
            <a:ext cx="5151731" cy="646331"/>
          </a:xfrm>
          <a:prstGeom prst="rect">
            <a:avLst/>
          </a:prstGeom>
          <a:noFill/>
        </p:spPr>
        <p:txBody>
          <a:bodyPr wrap="none" rtlCol="0">
            <a:spAutoFit/>
          </a:bodyPr>
          <a:lstStyle/>
          <a:p>
            <a:pPr algn="ctr"/>
            <a:r>
              <a:rPr lang="es-PE" sz="3600" b="1" dirty="0">
                <a:solidFill>
                  <a:schemeClr val="bg1"/>
                </a:solidFill>
              </a:rPr>
              <a:t>PROGRAMA DE ESTUDIOS</a:t>
            </a:r>
          </a:p>
        </p:txBody>
      </p:sp>
      <p:pic>
        <p:nvPicPr>
          <p:cNvPr id="8" name="Imagen 7"/>
          <p:cNvPicPr>
            <a:picLocks noChangeAspect="1"/>
          </p:cNvPicPr>
          <p:nvPr/>
        </p:nvPicPr>
        <p:blipFill rotWithShape="1">
          <a:blip r:embed="rId4"/>
          <a:srcRect l="2537" t="21632" r="29154" b="12089"/>
          <a:stretch/>
        </p:blipFill>
        <p:spPr>
          <a:xfrm>
            <a:off x="270681" y="1460310"/>
            <a:ext cx="5843516" cy="4885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a:picLocks noChangeAspect="1"/>
          </p:cNvPicPr>
          <p:nvPr/>
        </p:nvPicPr>
        <p:blipFill rotWithShape="1">
          <a:blip r:embed="rId5"/>
          <a:srcRect l="2562" t="20647" r="37588" b="8242"/>
          <a:stretch/>
        </p:blipFill>
        <p:spPr>
          <a:xfrm>
            <a:off x="6305266" y="1460310"/>
            <a:ext cx="5622573" cy="4885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9281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171132"/>
            <a:ext cx="11661988" cy="743211"/>
          </a:xfrm>
          <a:prstGeom prst="rect">
            <a:avLst/>
          </a:prstGeom>
        </p:spPr>
      </p:pic>
      <p:sp>
        <p:nvSpPr>
          <p:cNvPr id="7" name="CuadroTexto 6"/>
          <p:cNvSpPr txBox="1"/>
          <p:nvPr/>
        </p:nvSpPr>
        <p:spPr>
          <a:xfrm>
            <a:off x="4193723" y="268012"/>
            <a:ext cx="3692037" cy="646331"/>
          </a:xfrm>
          <a:prstGeom prst="rect">
            <a:avLst/>
          </a:prstGeom>
          <a:noFill/>
        </p:spPr>
        <p:txBody>
          <a:bodyPr wrap="none" rtlCol="0">
            <a:spAutoFit/>
          </a:bodyPr>
          <a:lstStyle/>
          <a:p>
            <a:pPr algn="ctr"/>
            <a:r>
              <a:rPr lang="es-PE" sz="3600" b="1" dirty="0">
                <a:solidFill>
                  <a:schemeClr val="bg1"/>
                </a:solidFill>
              </a:rPr>
              <a:t>PERFIL DE EGRESO</a:t>
            </a:r>
          </a:p>
        </p:txBody>
      </p:sp>
      <p:pic>
        <p:nvPicPr>
          <p:cNvPr id="2" name="Imagen 1"/>
          <p:cNvPicPr>
            <a:picLocks noChangeAspect="1"/>
          </p:cNvPicPr>
          <p:nvPr/>
        </p:nvPicPr>
        <p:blipFill rotWithShape="1">
          <a:blip r:embed="rId4"/>
          <a:srcRect l="2239" t="23698" r="33931" b="16203"/>
          <a:stretch/>
        </p:blipFill>
        <p:spPr>
          <a:xfrm>
            <a:off x="377589" y="1446661"/>
            <a:ext cx="6937612" cy="4599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rotWithShape="1">
          <a:blip r:embed="rId5"/>
          <a:srcRect l="15921" t="23168" r="49005" b="25622"/>
          <a:stretch/>
        </p:blipFill>
        <p:spPr>
          <a:xfrm>
            <a:off x="7560859" y="1446662"/>
            <a:ext cx="4366980" cy="4599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83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171132"/>
            <a:ext cx="11661988" cy="743211"/>
          </a:xfrm>
          <a:prstGeom prst="rect">
            <a:avLst/>
          </a:prstGeom>
        </p:spPr>
      </p:pic>
      <p:sp>
        <p:nvSpPr>
          <p:cNvPr id="7" name="CuadroTexto 6"/>
          <p:cNvSpPr txBox="1"/>
          <p:nvPr/>
        </p:nvSpPr>
        <p:spPr>
          <a:xfrm>
            <a:off x="3596030" y="268012"/>
            <a:ext cx="4887428" cy="646331"/>
          </a:xfrm>
          <a:prstGeom prst="rect">
            <a:avLst/>
          </a:prstGeom>
          <a:noFill/>
        </p:spPr>
        <p:txBody>
          <a:bodyPr wrap="none" rtlCol="0">
            <a:spAutoFit/>
          </a:bodyPr>
          <a:lstStyle/>
          <a:p>
            <a:pPr algn="ctr"/>
            <a:r>
              <a:rPr lang="es-PE" sz="3600" b="1" dirty="0">
                <a:solidFill>
                  <a:schemeClr val="bg1"/>
                </a:solidFill>
              </a:rPr>
              <a:t>ITINERARIO FORMATIVO</a:t>
            </a:r>
          </a:p>
        </p:txBody>
      </p:sp>
      <p:pic>
        <p:nvPicPr>
          <p:cNvPr id="3" name="Imagen 2"/>
          <p:cNvPicPr>
            <a:picLocks noChangeAspect="1"/>
          </p:cNvPicPr>
          <p:nvPr/>
        </p:nvPicPr>
        <p:blipFill rotWithShape="1">
          <a:blip r:embed="rId4"/>
          <a:srcRect l="4427" t="21309" r="23333" b="21937"/>
          <a:stretch/>
        </p:blipFill>
        <p:spPr>
          <a:xfrm>
            <a:off x="265852" y="1011223"/>
            <a:ext cx="11661988" cy="5486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684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171132"/>
            <a:ext cx="11661988" cy="743211"/>
          </a:xfrm>
          <a:prstGeom prst="rect">
            <a:avLst/>
          </a:prstGeom>
        </p:spPr>
      </p:pic>
      <p:sp>
        <p:nvSpPr>
          <p:cNvPr id="7" name="CuadroTexto 6"/>
          <p:cNvSpPr txBox="1"/>
          <p:nvPr/>
        </p:nvSpPr>
        <p:spPr>
          <a:xfrm>
            <a:off x="3596030" y="268012"/>
            <a:ext cx="4887428" cy="646331"/>
          </a:xfrm>
          <a:prstGeom prst="rect">
            <a:avLst/>
          </a:prstGeom>
          <a:noFill/>
        </p:spPr>
        <p:txBody>
          <a:bodyPr wrap="none" rtlCol="0">
            <a:spAutoFit/>
          </a:bodyPr>
          <a:lstStyle/>
          <a:p>
            <a:pPr algn="ctr"/>
            <a:r>
              <a:rPr lang="es-PE" sz="3600" b="1" dirty="0">
                <a:solidFill>
                  <a:schemeClr val="bg1"/>
                </a:solidFill>
              </a:rPr>
              <a:t>ITINERARIO FORMATIVO</a:t>
            </a:r>
          </a:p>
        </p:txBody>
      </p:sp>
      <p:pic>
        <p:nvPicPr>
          <p:cNvPr id="2" name="Imagen 1"/>
          <p:cNvPicPr>
            <a:picLocks noChangeAspect="1"/>
          </p:cNvPicPr>
          <p:nvPr/>
        </p:nvPicPr>
        <p:blipFill rotWithShape="1">
          <a:blip r:embed="rId4"/>
          <a:srcRect l="3980" t="19586" r="5572" b="9171"/>
          <a:stretch/>
        </p:blipFill>
        <p:spPr>
          <a:xfrm>
            <a:off x="368490" y="1011223"/>
            <a:ext cx="11559349" cy="5607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1038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sp>
        <p:nvSpPr>
          <p:cNvPr id="7" name="CuadroTexto 6"/>
          <p:cNvSpPr txBox="1"/>
          <p:nvPr/>
        </p:nvSpPr>
        <p:spPr>
          <a:xfrm>
            <a:off x="4859251" y="635662"/>
            <a:ext cx="2360967" cy="646331"/>
          </a:xfrm>
          <a:prstGeom prst="rect">
            <a:avLst/>
          </a:prstGeom>
          <a:noFill/>
        </p:spPr>
        <p:txBody>
          <a:bodyPr wrap="none" rtlCol="0">
            <a:spAutoFit/>
          </a:bodyPr>
          <a:lstStyle/>
          <a:p>
            <a:pPr algn="ctr"/>
            <a:r>
              <a:rPr lang="es-PE" sz="3600" b="1" dirty="0">
                <a:solidFill>
                  <a:schemeClr val="bg1"/>
                </a:solidFill>
              </a:rPr>
              <a:t>FORMATOS</a:t>
            </a:r>
          </a:p>
        </p:txBody>
      </p:sp>
      <p:pic>
        <p:nvPicPr>
          <p:cNvPr id="2" name="Imagen 1"/>
          <p:cNvPicPr>
            <a:picLocks noChangeAspect="1"/>
          </p:cNvPicPr>
          <p:nvPr/>
        </p:nvPicPr>
        <p:blipFill rotWithShape="1">
          <a:blip r:embed="rId4"/>
          <a:srcRect l="4801" t="20912" r="21094" b="9834"/>
          <a:stretch/>
        </p:blipFill>
        <p:spPr>
          <a:xfrm>
            <a:off x="265851" y="1576783"/>
            <a:ext cx="11661988" cy="5001438"/>
          </a:xfrm>
          <a:prstGeom prst="rect">
            <a:avLst/>
          </a:prstGeom>
        </p:spPr>
      </p:pic>
    </p:spTree>
    <p:extLst>
      <p:ext uri="{BB962C8B-B14F-4D97-AF65-F5344CB8AC3E}">
        <p14:creationId xmlns:p14="http://schemas.microsoft.com/office/powerpoint/2010/main" val="141833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5" y="680952"/>
            <a:ext cx="11661988" cy="713938"/>
          </a:xfrm>
          <a:prstGeom prst="rect">
            <a:avLst/>
          </a:prstGeom>
        </p:spPr>
      </p:pic>
      <p:sp>
        <p:nvSpPr>
          <p:cNvPr id="5" name="CuadroTexto 4"/>
          <p:cNvSpPr txBox="1"/>
          <p:nvPr/>
        </p:nvSpPr>
        <p:spPr>
          <a:xfrm>
            <a:off x="3524465" y="738214"/>
            <a:ext cx="5075620" cy="646331"/>
          </a:xfrm>
          <a:prstGeom prst="rect">
            <a:avLst/>
          </a:prstGeom>
          <a:noFill/>
        </p:spPr>
        <p:txBody>
          <a:bodyPr wrap="none" rtlCol="0">
            <a:spAutoFit/>
          </a:bodyPr>
          <a:lstStyle/>
          <a:p>
            <a:pPr algn="ctr"/>
            <a:r>
              <a:rPr lang="es-PE" sz="3600" b="1" dirty="0">
                <a:solidFill>
                  <a:schemeClr val="bg1"/>
                </a:solidFill>
              </a:rPr>
              <a:t>Licenciamiento IES y EEST</a:t>
            </a:r>
          </a:p>
        </p:txBody>
      </p:sp>
      <p:sp>
        <p:nvSpPr>
          <p:cNvPr id="18" name="Rectángulo redondeado 17"/>
          <p:cNvSpPr/>
          <p:nvPr/>
        </p:nvSpPr>
        <p:spPr>
          <a:xfrm>
            <a:off x="1864911" y="1635099"/>
            <a:ext cx="2491256" cy="4927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CONCEPTOS</a:t>
            </a:r>
          </a:p>
        </p:txBody>
      </p:sp>
      <p:sp>
        <p:nvSpPr>
          <p:cNvPr id="16" name="Rectángulo redondeado 15"/>
          <p:cNvSpPr/>
          <p:nvPr/>
        </p:nvSpPr>
        <p:spPr>
          <a:xfrm>
            <a:off x="909203" y="2316780"/>
            <a:ext cx="4402672" cy="2067418"/>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b="1" dirty="0">
                <a:solidFill>
                  <a:schemeClr val="tx1">
                    <a:lumMod val="65000"/>
                    <a:lumOff val="35000"/>
                  </a:schemeClr>
                </a:solidFill>
              </a:rPr>
              <a:t>LICENCIAMIENTO:</a:t>
            </a:r>
          </a:p>
          <a:p>
            <a:endParaRPr lang="es-PE" sz="1200" b="1" dirty="0">
              <a:solidFill>
                <a:schemeClr val="tx1">
                  <a:lumMod val="65000"/>
                  <a:lumOff val="35000"/>
                </a:schemeClr>
              </a:solidFill>
            </a:endParaRPr>
          </a:p>
          <a:p>
            <a:pPr marL="171450" indent="-171450">
              <a:buFontTx/>
              <a:buChar char="-"/>
            </a:pPr>
            <a:r>
              <a:rPr lang="es-PE" sz="1200" dirty="0">
                <a:solidFill>
                  <a:schemeClr val="bg2">
                    <a:lumMod val="25000"/>
                  </a:schemeClr>
                </a:solidFill>
              </a:rPr>
              <a:t>Es el procedimiento de verificación de las condiciones básicas de calidad para la provisión del servicio educativo de educación superior en condiciones adecuadas.</a:t>
            </a:r>
          </a:p>
          <a:p>
            <a:pPr marL="171450" indent="-171450">
              <a:buFontTx/>
              <a:buChar char="-"/>
            </a:pPr>
            <a:r>
              <a:rPr lang="es-PE" sz="1200" dirty="0">
                <a:solidFill>
                  <a:schemeClr val="tx1">
                    <a:lumMod val="65000"/>
                    <a:lumOff val="35000"/>
                  </a:schemeClr>
                </a:solidFill>
              </a:rPr>
              <a:t>Autorización de funcionamiento.</a:t>
            </a:r>
          </a:p>
          <a:p>
            <a:pPr marL="171450" indent="-171450">
              <a:buFontTx/>
              <a:buChar char="-"/>
            </a:pPr>
            <a:r>
              <a:rPr lang="es-PE" sz="1200" dirty="0">
                <a:solidFill>
                  <a:schemeClr val="tx1">
                    <a:lumMod val="65000"/>
                    <a:lumOff val="35000"/>
                  </a:schemeClr>
                </a:solidFill>
              </a:rPr>
              <a:t>Aplicable a IES y EEST, sus programas de estudio y filiales.</a:t>
            </a:r>
          </a:p>
        </p:txBody>
      </p:sp>
      <p:sp>
        <p:nvSpPr>
          <p:cNvPr id="21" name="Rectángulo redondeado 20"/>
          <p:cNvSpPr/>
          <p:nvPr/>
        </p:nvSpPr>
        <p:spPr>
          <a:xfrm>
            <a:off x="909203" y="4587398"/>
            <a:ext cx="4402672" cy="939697"/>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lumMod val="65000"/>
                    <a:lumOff val="35000"/>
                  </a:schemeClr>
                </a:solidFill>
              </a:rPr>
              <a:t>   </a:t>
            </a:r>
          </a:p>
          <a:p>
            <a:r>
              <a:rPr lang="es-PE" sz="1200" dirty="0">
                <a:solidFill>
                  <a:schemeClr val="tx1">
                    <a:lumMod val="65000"/>
                    <a:lumOff val="35000"/>
                  </a:schemeClr>
                </a:solidFill>
              </a:rPr>
              <a:t>Ampliación del servicio educativo:</a:t>
            </a:r>
          </a:p>
          <a:p>
            <a:pPr marL="171450" indent="-171450">
              <a:buFontTx/>
              <a:buChar char="-"/>
            </a:pPr>
            <a:r>
              <a:rPr lang="es-PE" sz="1200" dirty="0">
                <a:solidFill>
                  <a:schemeClr val="tx1">
                    <a:lumMod val="65000"/>
                    <a:lumOff val="35000"/>
                  </a:schemeClr>
                </a:solidFill>
              </a:rPr>
              <a:t>Licenciamiento de programas de estudio.</a:t>
            </a:r>
          </a:p>
          <a:p>
            <a:pPr marL="171450" indent="-171450">
              <a:buFontTx/>
              <a:buChar char="-"/>
            </a:pPr>
            <a:r>
              <a:rPr lang="es-PE" sz="1200" dirty="0">
                <a:solidFill>
                  <a:schemeClr val="tx1">
                    <a:lumMod val="65000"/>
                    <a:lumOff val="35000"/>
                  </a:schemeClr>
                </a:solidFill>
              </a:rPr>
              <a:t>Licenciamiento de filiales.</a:t>
            </a:r>
          </a:p>
          <a:p>
            <a:pPr marL="171450" indent="-171450">
              <a:buFontTx/>
              <a:buChar char="-"/>
            </a:pPr>
            <a:r>
              <a:rPr lang="es-PE" sz="1200" dirty="0">
                <a:solidFill>
                  <a:schemeClr val="tx1">
                    <a:lumMod val="65000"/>
                    <a:lumOff val="35000"/>
                  </a:schemeClr>
                </a:solidFill>
              </a:rPr>
              <a:t>Licenciamiento de locales.</a:t>
            </a:r>
          </a:p>
          <a:p>
            <a:pPr marL="285750" indent="-285750">
              <a:buFontTx/>
              <a:buChar char="-"/>
            </a:pPr>
            <a:endParaRPr lang="es-PE" sz="1200" dirty="0">
              <a:solidFill>
                <a:schemeClr val="tx1">
                  <a:lumMod val="65000"/>
                  <a:lumOff val="35000"/>
                </a:schemeClr>
              </a:solidFill>
            </a:endParaRPr>
          </a:p>
        </p:txBody>
      </p:sp>
      <p:sp>
        <p:nvSpPr>
          <p:cNvPr id="9" name="Rectángulo redondeado 8"/>
          <p:cNvSpPr/>
          <p:nvPr/>
        </p:nvSpPr>
        <p:spPr>
          <a:xfrm>
            <a:off x="6713983" y="4331803"/>
            <a:ext cx="4402677" cy="1191339"/>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b="1" u="sng" dirty="0">
                <a:solidFill>
                  <a:schemeClr val="tx1">
                    <a:lumMod val="65000"/>
                    <a:lumOff val="35000"/>
                  </a:schemeClr>
                </a:solidFill>
              </a:rPr>
              <a:t>Acto administrativo:</a:t>
            </a:r>
          </a:p>
          <a:p>
            <a:pPr marL="171450" indent="-171450">
              <a:buFontTx/>
              <a:buChar char="-"/>
            </a:pPr>
            <a:r>
              <a:rPr lang="es-PE" sz="1200" dirty="0">
                <a:solidFill>
                  <a:schemeClr val="tx1">
                    <a:lumMod val="65000"/>
                    <a:lumOff val="35000"/>
                  </a:schemeClr>
                </a:solidFill>
              </a:rPr>
              <a:t>Resolución Ministerial. Licenciamiento de IES y EEST, publicas y privadas.</a:t>
            </a:r>
          </a:p>
          <a:p>
            <a:pPr marL="171450" indent="-171450">
              <a:buFontTx/>
              <a:buChar char="-"/>
            </a:pPr>
            <a:r>
              <a:rPr lang="es-PE" sz="1200" dirty="0">
                <a:solidFill>
                  <a:schemeClr val="tx1">
                    <a:lumMod val="65000"/>
                    <a:lumOff val="35000"/>
                  </a:schemeClr>
                </a:solidFill>
              </a:rPr>
              <a:t>Resolución Viceministerial desestimación</a:t>
            </a:r>
          </a:p>
          <a:p>
            <a:pPr marL="171450" indent="-171450">
              <a:buFontTx/>
              <a:buChar char="-"/>
            </a:pPr>
            <a:r>
              <a:rPr lang="es-PE" sz="1200" dirty="0">
                <a:solidFill>
                  <a:schemeClr val="tx1">
                    <a:lumMod val="65000"/>
                    <a:lumOff val="35000"/>
                  </a:schemeClr>
                </a:solidFill>
              </a:rPr>
              <a:t>Resolución Ministerial. Ampliación del servicio educativo.</a:t>
            </a:r>
            <a:endParaRPr lang="es-PE" sz="1400" dirty="0">
              <a:solidFill>
                <a:schemeClr val="tx1">
                  <a:lumMod val="65000"/>
                  <a:lumOff val="35000"/>
                </a:schemeClr>
              </a:solidFill>
            </a:endParaRPr>
          </a:p>
        </p:txBody>
      </p:sp>
      <p:sp>
        <p:nvSpPr>
          <p:cNvPr id="10" name="Rectángulo redondeado 9"/>
          <p:cNvSpPr/>
          <p:nvPr/>
        </p:nvSpPr>
        <p:spPr>
          <a:xfrm>
            <a:off x="6713983" y="2316780"/>
            <a:ext cx="4402677" cy="1482444"/>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200" b="1" u="sng" dirty="0">
              <a:solidFill>
                <a:schemeClr val="tx1">
                  <a:lumMod val="65000"/>
                  <a:lumOff val="35000"/>
                </a:schemeClr>
              </a:solidFill>
            </a:endParaRPr>
          </a:p>
          <a:p>
            <a:r>
              <a:rPr lang="es-PE" sz="1200" b="1" u="sng" dirty="0">
                <a:solidFill>
                  <a:schemeClr val="tx1">
                    <a:lumMod val="65000"/>
                    <a:lumOff val="35000"/>
                  </a:schemeClr>
                </a:solidFill>
              </a:rPr>
              <a:t>Características:</a:t>
            </a:r>
          </a:p>
          <a:p>
            <a:pPr marL="285750" indent="-285750">
              <a:buFontTx/>
              <a:buChar char="-"/>
            </a:pPr>
            <a:r>
              <a:rPr lang="es-PE" sz="1200" dirty="0">
                <a:solidFill>
                  <a:schemeClr val="tx1">
                    <a:lumMod val="65000"/>
                    <a:lumOff val="35000"/>
                  </a:schemeClr>
                </a:solidFill>
              </a:rPr>
              <a:t>Aplicables a IES y EEST públicos y privados.</a:t>
            </a:r>
          </a:p>
          <a:p>
            <a:pPr marL="285750" indent="-285750">
              <a:buFontTx/>
              <a:buChar char="-"/>
            </a:pPr>
            <a:r>
              <a:rPr lang="es-PE" sz="1200" dirty="0">
                <a:solidFill>
                  <a:schemeClr val="tx1">
                    <a:lumMod val="65000"/>
                    <a:lumOff val="35000"/>
                  </a:schemeClr>
                </a:solidFill>
              </a:rPr>
              <a:t>Procedimiento administrativo se realiza en </a:t>
            </a:r>
            <a:r>
              <a:rPr lang="es-PE" sz="1200" b="1" u="sng" dirty="0">
                <a:solidFill>
                  <a:schemeClr val="tx1">
                    <a:lumMod val="65000"/>
                    <a:lumOff val="35000"/>
                  </a:schemeClr>
                </a:solidFill>
              </a:rPr>
              <a:t>90 días hábiles</a:t>
            </a:r>
            <a:r>
              <a:rPr lang="es-PE" sz="1200" dirty="0">
                <a:solidFill>
                  <a:schemeClr val="tx1">
                    <a:lumMod val="65000"/>
                    <a:lumOff val="35000"/>
                  </a:schemeClr>
                </a:solidFill>
              </a:rPr>
              <a:t>.</a:t>
            </a:r>
          </a:p>
          <a:p>
            <a:pPr marL="285750" indent="-285750">
              <a:buFontTx/>
              <a:buChar char="-"/>
            </a:pPr>
            <a:r>
              <a:rPr lang="es-PE" sz="1200" dirty="0">
                <a:solidFill>
                  <a:schemeClr val="tx1">
                    <a:lumMod val="65000"/>
                    <a:lumOff val="35000"/>
                  </a:schemeClr>
                </a:solidFill>
              </a:rPr>
              <a:t>Verificación del cumplimiento de las CBC.</a:t>
            </a:r>
          </a:p>
          <a:p>
            <a:pPr marL="285750" indent="-285750">
              <a:buFontTx/>
              <a:buChar char="-"/>
            </a:pPr>
            <a:r>
              <a:rPr lang="es-PE" sz="1200" dirty="0">
                <a:solidFill>
                  <a:schemeClr val="tx1">
                    <a:lumMod val="65000"/>
                    <a:lumOff val="35000"/>
                  </a:schemeClr>
                </a:solidFill>
              </a:rPr>
              <a:t>Se otorga por 5 años.</a:t>
            </a:r>
          </a:p>
          <a:p>
            <a:pPr marL="285750" indent="-285750">
              <a:buFontTx/>
              <a:buChar char="-"/>
            </a:pPr>
            <a:r>
              <a:rPr lang="es-PE" sz="1200" dirty="0">
                <a:solidFill>
                  <a:schemeClr val="tx1">
                    <a:lumMod val="65000"/>
                    <a:lumOff val="35000"/>
                  </a:schemeClr>
                </a:solidFill>
              </a:rPr>
              <a:t>Sujeto a silencio positivo para privados.</a:t>
            </a:r>
            <a:br>
              <a:rPr lang="es-PE" sz="1200" dirty="0">
                <a:solidFill>
                  <a:schemeClr val="tx1">
                    <a:lumMod val="65000"/>
                    <a:lumOff val="35000"/>
                  </a:schemeClr>
                </a:solidFill>
              </a:rPr>
            </a:br>
            <a:endParaRPr lang="es-PE" sz="1400" dirty="0">
              <a:solidFill>
                <a:schemeClr val="tx1">
                  <a:lumMod val="65000"/>
                  <a:lumOff val="35000"/>
                </a:schemeClr>
              </a:solidFill>
            </a:endParaRPr>
          </a:p>
        </p:txBody>
      </p:sp>
      <p:sp>
        <p:nvSpPr>
          <p:cNvPr id="11" name="Rectángulo redondeado 10"/>
          <p:cNvSpPr/>
          <p:nvPr/>
        </p:nvSpPr>
        <p:spPr>
          <a:xfrm>
            <a:off x="7669693" y="1615208"/>
            <a:ext cx="2491256" cy="532579"/>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PROCEDIMIENTO</a:t>
            </a:r>
          </a:p>
        </p:txBody>
      </p:sp>
    </p:spTree>
    <p:extLst>
      <p:ext uri="{BB962C8B-B14F-4D97-AF65-F5344CB8AC3E}">
        <p14:creationId xmlns:p14="http://schemas.microsoft.com/office/powerpoint/2010/main" val="2558582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sp>
        <p:nvSpPr>
          <p:cNvPr id="7" name="CuadroTexto 6"/>
          <p:cNvSpPr txBox="1"/>
          <p:nvPr/>
        </p:nvSpPr>
        <p:spPr>
          <a:xfrm>
            <a:off x="4859251" y="635662"/>
            <a:ext cx="2360967" cy="646331"/>
          </a:xfrm>
          <a:prstGeom prst="rect">
            <a:avLst/>
          </a:prstGeom>
          <a:noFill/>
        </p:spPr>
        <p:txBody>
          <a:bodyPr wrap="none" rtlCol="0">
            <a:spAutoFit/>
          </a:bodyPr>
          <a:lstStyle/>
          <a:p>
            <a:pPr algn="ctr"/>
            <a:r>
              <a:rPr lang="es-PE" sz="3600" b="1" dirty="0">
                <a:solidFill>
                  <a:schemeClr val="bg1"/>
                </a:solidFill>
              </a:rPr>
              <a:t>FORMATOS</a:t>
            </a:r>
          </a:p>
        </p:txBody>
      </p:sp>
      <p:pic>
        <p:nvPicPr>
          <p:cNvPr id="3" name="Imagen 2"/>
          <p:cNvPicPr>
            <a:picLocks noChangeAspect="1"/>
          </p:cNvPicPr>
          <p:nvPr/>
        </p:nvPicPr>
        <p:blipFill rotWithShape="1">
          <a:blip r:embed="rId4"/>
          <a:srcRect l="4651" t="22637" r="12288" b="15406"/>
          <a:stretch/>
        </p:blipFill>
        <p:spPr>
          <a:xfrm>
            <a:off x="265851" y="1513759"/>
            <a:ext cx="11661988" cy="5344241"/>
          </a:xfrm>
          <a:prstGeom prst="rect">
            <a:avLst/>
          </a:prstGeom>
        </p:spPr>
      </p:pic>
    </p:spTree>
    <p:extLst>
      <p:ext uri="{BB962C8B-B14F-4D97-AF65-F5344CB8AC3E}">
        <p14:creationId xmlns:p14="http://schemas.microsoft.com/office/powerpoint/2010/main" val="2329573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51" y="208844"/>
            <a:ext cx="11661988" cy="714923"/>
          </a:xfrm>
          <a:prstGeom prst="rect">
            <a:avLst/>
          </a:prstGeom>
        </p:spPr>
      </p:pic>
      <p:sp>
        <p:nvSpPr>
          <p:cNvPr id="6" name="CuadroTexto 5"/>
          <p:cNvSpPr txBox="1"/>
          <p:nvPr/>
        </p:nvSpPr>
        <p:spPr>
          <a:xfrm>
            <a:off x="2291278" y="277436"/>
            <a:ext cx="7496925" cy="646331"/>
          </a:xfrm>
          <a:prstGeom prst="rect">
            <a:avLst/>
          </a:prstGeom>
          <a:noFill/>
        </p:spPr>
        <p:txBody>
          <a:bodyPr wrap="none" rtlCol="0">
            <a:spAutoFit/>
          </a:bodyPr>
          <a:lstStyle/>
          <a:p>
            <a:pPr algn="ctr"/>
            <a:r>
              <a:rPr lang="es-PE" sz="3600" b="1" dirty="0">
                <a:solidFill>
                  <a:schemeClr val="bg1"/>
                </a:solidFill>
              </a:rPr>
              <a:t>INFRAESTRUCTURA Y EQUIPAMIENTO </a:t>
            </a:r>
          </a:p>
        </p:txBody>
      </p:sp>
      <p:pic>
        <p:nvPicPr>
          <p:cNvPr id="7" name="Imagen 8">
            <a:extLst>
              <a:ext uri="{FF2B5EF4-FFF2-40B4-BE49-F238E27FC236}">
                <a16:creationId xmlns="" xmlns:a16="http://schemas.microsoft.com/office/drawing/2014/main" id="{349EDC31-0433-EB40-B93F-C32945193D1A}"/>
              </a:ext>
            </a:extLst>
          </p:cNvPr>
          <p:cNvPicPr>
            <a:picLocks noChangeAspect="1"/>
          </p:cNvPicPr>
          <p:nvPr/>
        </p:nvPicPr>
        <p:blipFill rotWithShape="1">
          <a:blip r:embed="rId3">
            <a:grayscl/>
          </a:blip>
          <a:srcRect l="19863" t="6607"/>
          <a:stretch/>
        </p:blipFill>
        <p:spPr>
          <a:xfrm>
            <a:off x="2716380" y="4722618"/>
            <a:ext cx="3116956" cy="2052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n 2"/>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6172260" y="4686705"/>
            <a:ext cx="3312189" cy="2032693"/>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9" name="Imagen 13">
            <a:extLst>
              <a:ext uri="{FF2B5EF4-FFF2-40B4-BE49-F238E27FC236}">
                <a16:creationId xmlns="" xmlns:a16="http://schemas.microsoft.com/office/drawing/2014/main" id="{7E1EFBA1-47F0-6247-9F9E-9FAF69B001B8}"/>
              </a:ext>
            </a:extLst>
          </p:cNvPr>
          <p:cNvPicPr>
            <a:picLocks noChangeAspect="1"/>
          </p:cNvPicPr>
          <p:nvPr/>
        </p:nvPicPr>
        <p:blipFill>
          <a:blip r:embed="rId5">
            <a:grayscl/>
          </a:blip>
          <a:stretch>
            <a:fillRect/>
          </a:stretch>
        </p:blipFill>
        <p:spPr>
          <a:xfrm>
            <a:off x="265851" y="4538422"/>
            <a:ext cx="2111605" cy="22762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CuadroTexto 10"/>
          <p:cNvSpPr txBox="1"/>
          <p:nvPr/>
        </p:nvSpPr>
        <p:spPr bwMode="auto">
          <a:xfrm>
            <a:off x="782425" y="1897295"/>
            <a:ext cx="7899662" cy="1231106"/>
          </a:xfrm>
          <a:prstGeom prst="rect">
            <a:avLst/>
          </a:prstGeom>
          <a:noFill/>
        </p:spPr>
        <p:txBody>
          <a:bodyPr wrap="square">
            <a:spAutoFit/>
          </a:bodyPr>
          <a:lstStyle/>
          <a:p>
            <a:pPr marL="285750" indent="-285750" algn="just" fontAlgn="auto">
              <a:spcAft>
                <a:spcPts val="600"/>
              </a:spcAft>
              <a:buFont typeface="Arial" panose="020B0604020202020204" pitchFamily="34" charset="0"/>
              <a:buChar char="•"/>
              <a:defRPr/>
            </a:pPr>
            <a:r>
              <a:rPr lang="es-PE" sz="1600" dirty="0">
                <a:solidFill>
                  <a:schemeClr val="bg2">
                    <a:lumMod val="25000"/>
                  </a:schemeClr>
                </a:solidFill>
              </a:rPr>
              <a:t>Organizar ambientes y equipamiento teniendo en cuenta la optimización de los mismos. </a:t>
            </a:r>
          </a:p>
          <a:p>
            <a:pPr marL="285750" indent="-285750" algn="just" fontAlgn="auto">
              <a:spcAft>
                <a:spcPts val="600"/>
              </a:spcAft>
              <a:buFont typeface="Arial" panose="020B0604020202020204" pitchFamily="34" charset="0"/>
              <a:buChar char="•"/>
              <a:defRPr/>
            </a:pPr>
            <a:r>
              <a:rPr lang="es-PE" sz="1600" dirty="0">
                <a:solidFill>
                  <a:schemeClr val="bg2">
                    <a:lumMod val="25000"/>
                  </a:schemeClr>
                </a:solidFill>
              </a:rPr>
              <a:t>Mantenimiento de ambientes (conformar comisión para dar de baja a equipos sin uso).</a:t>
            </a:r>
          </a:p>
          <a:p>
            <a:pPr marL="285750" indent="-285750" algn="just" fontAlgn="auto">
              <a:spcAft>
                <a:spcPts val="600"/>
              </a:spcAft>
              <a:buFont typeface="Arial" panose="020B0604020202020204" pitchFamily="34" charset="0"/>
              <a:buChar char="•"/>
              <a:defRPr/>
            </a:pPr>
            <a:r>
              <a:rPr lang="es-PE" sz="1600" dirty="0">
                <a:solidFill>
                  <a:schemeClr val="bg2">
                    <a:lumMod val="25000"/>
                  </a:schemeClr>
                </a:solidFill>
              </a:rPr>
              <a:t>Accesibilidad en la infraestructura (ambientes de aprendizaje, servicios de bienestar estudiantil, servicios higiénicos, etc.)</a:t>
            </a:r>
          </a:p>
        </p:txBody>
      </p:sp>
      <p:pic>
        <p:nvPicPr>
          <p:cNvPr id="2" name="Imagen 1"/>
          <p:cNvPicPr>
            <a:picLocks noChangeAspect="1"/>
          </p:cNvPicPr>
          <p:nvPr/>
        </p:nvPicPr>
        <p:blipFill rotWithShape="1">
          <a:blip r:embed="rId6">
            <a:extLst>
              <a:ext uri="{28A0092B-C50C-407E-A947-70E740481C1C}">
                <a14:useLocalDpi xmlns:a14="http://schemas.microsoft.com/office/drawing/2010/main" val="0"/>
              </a:ext>
            </a:extLst>
          </a:blip>
          <a:srcRect l="4674" r="19587" b="15422"/>
          <a:stretch/>
        </p:blipFill>
        <p:spPr>
          <a:xfrm rot="5400000">
            <a:off x="9687261" y="4544828"/>
            <a:ext cx="2256429" cy="22247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146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785" t="19055" r="8184" b="16202"/>
          <a:stretch/>
        </p:blipFill>
        <p:spPr>
          <a:xfrm>
            <a:off x="259307" y="245661"/>
            <a:ext cx="11764372" cy="6387152"/>
          </a:xfrm>
          <a:prstGeom prst="rect">
            <a:avLst/>
          </a:prstGeom>
        </p:spPr>
      </p:pic>
    </p:spTree>
    <p:extLst>
      <p:ext uri="{BB962C8B-B14F-4D97-AF65-F5344CB8AC3E}">
        <p14:creationId xmlns:p14="http://schemas.microsoft.com/office/powerpoint/2010/main" val="3638250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010" t="21973" r="8258" b="21907"/>
          <a:stretch/>
        </p:blipFill>
        <p:spPr>
          <a:xfrm>
            <a:off x="382137" y="545910"/>
            <a:ext cx="11464120" cy="6018663"/>
          </a:xfrm>
          <a:prstGeom prst="rect">
            <a:avLst/>
          </a:prstGeom>
        </p:spPr>
      </p:pic>
    </p:spTree>
    <p:extLst>
      <p:ext uri="{BB962C8B-B14F-4D97-AF65-F5344CB8AC3E}">
        <p14:creationId xmlns:p14="http://schemas.microsoft.com/office/powerpoint/2010/main" val="1284640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443" t="21841" r="9975" b="9171"/>
          <a:stretch/>
        </p:blipFill>
        <p:spPr>
          <a:xfrm>
            <a:off x="341193" y="354841"/>
            <a:ext cx="11586949" cy="6291619"/>
          </a:xfrm>
          <a:prstGeom prst="rect">
            <a:avLst/>
          </a:prstGeom>
        </p:spPr>
      </p:pic>
    </p:spTree>
    <p:extLst>
      <p:ext uri="{BB962C8B-B14F-4D97-AF65-F5344CB8AC3E}">
        <p14:creationId xmlns:p14="http://schemas.microsoft.com/office/powerpoint/2010/main" val="2568714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sp>
        <p:nvSpPr>
          <p:cNvPr id="7" name="CuadroTexto 6"/>
          <p:cNvSpPr txBox="1"/>
          <p:nvPr/>
        </p:nvSpPr>
        <p:spPr>
          <a:xfrm>
            <a:off x="4859251" y="635662"/>
            <a:ext cx="2360967" cy="646331"/>
          </a:xfrm>
          <a:prstGeom prst="rect">
            <a:avLst/>
          </a:prstGeom>
          <a:noFill/>
        </p:spPr>
        <p:txBody>
          <a:bodyPr wrap="none" rtlCol="0">
            <a:spAutoFit/>
          </a:bodyPr>
          <a:lstStyle/>
          <a:p>
            <a:pPr algn="ctr"/>
            <a:r>
              <a:rPr lang="es-PE" sz="3600" b="1" dirty="0">
                <a:solidFill>
                  <a:schemeClr val="bg1"/>
                </a:solidFill>
              </a:rPr>
              <a:t>FORMATOS</a:t>
            </a:r>
          </a:p>
        </p:txBody>
      </p:sp>
      <p:pic>
        <p:nvPicPr>
          <p:cNvPr id="3" name="Imagen 2"/>
          <p:cNvPicPr>
            <a:picLocks noChangeAspect="1"/>
          </p:cNvPicPr>
          <p:nvPr/>
        </p:nvPicPr>
        <p:blipFill rotWithShape="1">
          <a:blip r:embed="rId4"/>
          <a:srcRect l="7264" t="21309" r="14975" b="10233"/>
          <a:stretch/>
        </p:blipFill>
        <p:spPr>
          <a:xfrm>
            <a:off x="265851" y="1576783"/>
            <a:ext cx="11661988" cy="5281218"/>
          </a:xfrm>
          <a:prstGeom prst="rect">
            <a:avLst/>
          </a:prstGeom>
        </p:spPr>
      </p:pic>
    </p:spTree>
    <p:extLst>
      <p:ext uri="{BB962C8B-B14F-4D97-AF65-F5344CB8AC3E}">
        <p14:creationId xmlns:p14="http://schemas.microsoft.com/office/powerpoint/2010/main" val="1052617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sp>
        <p:nvSpPr>
          <p:cNvPr id="7" name="CuadroTexto 6"/>
          <p:cNvSpPr txBox="1"/>
          <p:nvPr/>
        </p:nvSpPr>
        <p:spPr>
          <a:xfrm>
            <a:off x="3983130" y="635662"/>
            <a:ext cx="4113242" cy="646331"/>
          </a:xfrm>
          <a:prstGeom prst="rect">
            <a:avLst/>
          </a:prstGeom>
          <a:noFill/>
        </p:spPr>
        <p:txBody>
          <a:bodyPr wrap="none" rtlCol="0">
            <a:spAutoFit/>
          </a:bodyPr>
          <a:lstStyle/>
          <a:p>
            <a:pPr algn="ctr"/>
            <a:r>
              <a:rPr lang="es-PE" sz="3600" b="1" dirty="0">
                <a:solidFill>
                  <a:schemeClr val="bg1"/>
                </a:solidFill>
              </a:rPr>
              <a:t>Previsión Económica</a:t>
            </a:r>
          </a:p>
        </p:txBody>
      </p:sp>
      <p:sp>
        <p:nvSpPr>
          <p:cNvPr id="4" name="Rectángulo 3"/>
          <p:cNvSpPr/>
          <p:nvPr/>
        </p:nvSpPr>
        <p:spPr>
          <a:xfrm>
            <a:off x="859808" y="1867430"/>
            <a:ext cx="10563367" cy="4062651"/>
          </a:xfrm>
          <a:prstGeom prst="rect">
            <a:avLst/>
          </a:prstGeom>
        </p:spPr>
        <p:txBody>
          <a:bodyPr wrap="square">
            <a:spAutoFit/>
          </a:bodyPr>
          <a:lstStyle/>
          <a:p>
            <a:pPr marL="342900" indent="-342900" algn="just">
              <a:buFont typeface="Symbol" panose="05050102010706020507" pitchFamily="18" charset="2"/>
              <a:buChar char=""/>
            </a:pPr>
            <a:r>
              <a:rPr lang="es-ES" dirty="0"/>
              <a:t>Oficio suscrito por el titular del Pliego (GORE) sobre disponibilidad presupuestal que garantice los recursos para atender todos aquellos aspectos necesarios para el funcionamiento de la institución, durante los próximos tres (3) años, adjuntando un informe de la Oficina de Presupuesto o la que haga sus veces del Pliego (GORE).</a:t>
            </a:r>
          </a:p>
          <a:p>
            <a:pPr algn="just"/>
            <a:endParaRPr lang="es-PE" sz="2400" dirty="0"/>
          </a:p>
          <a:p>
            <a:pPr marL="342900" indent="-342900" algn="just">
              <a:buFont typeface="Symbol" panose="05050102010706020507" pitchFamily="18" charset="2"/>
              <a:buChar char=""/>
            </a:pPr>
            <a:r>
              <a:rPr lang="es-ES" dirty="0"/>
              <a:t>Los aspectos necesarios para el funcionamiento de la institución se encuentran vinculados a la disponibilidad y operatividad de la infraestructura física, equipamiento y recursos para el aprendizaje adecuado, y su mantenimiento; así como a la disponibilidad de plazas directivas, docentes, jerárquicas, y del personal administrativo y de servicios.</a:t>
            </a:r>
            <a:endParaRPr lang="es-PE"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endParaRPr lang="es-ES" dirty="0"/>
          </a:p>
          <a:p>
            <a:pPr marL="342900" lvl="0" indent="-342900" algn="just">
              <a:spcAft>
                <a:spcPts val="0"/>
              </a:spcAft>
              <a:buFont typeface="Symbol" panose="05050102010706020507" pitchFamily="18" charset="2"/>
              <a:buChar char=""/>
            </a:pPr>
            <a:r>
              <a:rPr lang="es-ES" dirty="0"/>
              <a:t>Para el licenciamiento de un IEST público como IES, debe adjuntar la Certificación del crédito presupuestario y previsión presupuestaria que garanticen la disponibilidad de recursos para atender todos aquellos aspectos necesario para el funcionamiento, operación y mantenimiento de la institución, durante los próximos tres (3) años, emitidos por la Oficina de Presupuesto o la que haga sus veces. </a:t>
            </a:r>
            <a:endParaRPr lang="es-P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591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sp>
        <p:nvSpPr>
          <p:cNvPr id="7" name="CuadroTexto 6"/>
          <p:cNvSpPr txBox="1"/>
          <p:nvPr/>
        </p:nvSpPr>
        <p:spPr>
          <a:xfrm>
            <a:off x="2734968" y="635662"/>
            <a:ext cx="6609566" cy="646331"/>
          </a:xfrm>
          <a:prstGeom prst="rect">
            <a:avLst/>
          </a:prstGeom>
          <a:noFill/>
        </p:spPr>
        <p:txBody>
          <a:bodyPr wrap="none" rtlCol="0">
            <a:spAutoFit/>
          </a:bodyPr>
          <a:lstStyle/>
          <a:p>
            <a:pPr algn="ctr"/>
            <a:r>
              <a:rPr lang="es-PE" sz="3600" b="1" dirty="0">
                <a:solidFill>
                  <a:schemeClr val="bg1"/>
                </a:solidFill>
              </a:rPr>
              <a:t>Plan de Crecimiento Institucional </a:t>
            </a:r>
          </a:p>
        </p:txBody>
      </p:sp>
      <p:pic>
        <p:nvPicPr>
          <p:cNvPr id="3" name="Imagen 2"/>
          <p:cNvPicPr>
            <a:picLocks noChangeAspect="1"/>
          </p:cNvPicPr>
          <p:nvPr/>
        </p:nvPicPr>
        <p:blipFill rotWithShape="1">
          <a:blip r:embed="rId4"/>
          <a:srcRect l="1667" t="19851" r="7810" b="22305"/>
          <a:stretch/>
        </p:blipFill>
        <p:spPr>
          <a:xfrm>
            <a:off x="265851" y="1555516"/>
            <a:ext cx="11661989" cy="5281217"/>
          </a:xfrm>
          <a:prstGeom prst="rect">
            <a:avLst/>
          </a:prstGeom>
        </p:spPr>
      </p:pic>
    </p:spTree>
    <p:extLst>
      <p:ext uri="{BB962C8B-B14F-4D97-AF65-F5344CB8AC3E}">
        <p14:creationId xmlns:p14="http://schemas.microsoft.com/office/powerpoint/2010/main" val="1506698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sp>
        <p:nvSpPr>
          <p:cNvPr id="7" name="CuadroTexto 6"/>
          <p:cNvSpPr txBox="1"/>
          <p:nvPr/>
        </p:nvSpPr>
        <p:spPr>
          <a:xfrm>
            <a:off x="4242163" y="635662"/>
            <a:ext cx="3595151" cy="646331"/>
          </a:xfrm>
          <a:prstGeom prst="rect">
            <a:avLst/>
          </a:prstGeom>
          <a:noFill/>
        </p:spPr>
        <p:txBody>
          <a:bodyPr wrap="none" rtlCol="0">
            <a:spAutoFit/>
          </a:bodyPr>
          <a:lstStyle/>
          <a:p>
            <a:pPr algn="ctr"/>
            <a:r>
              <a:rPr lang="es-PE" sz="3600" b="1" dirty="0">
                <a:solidFill>
                  <a:schemeClr val="bg1"/>
                </a:solidFill>
              </a:rPr>
              <a:t>SUSTENTADO EN </a:t>
            </a:r>
          </a:p>
        </p:txBody>
      </p:sp>
      <p:pic>
        <p:nvPicPr>
          <p:cNvPr id="2" name="Imagen 1"/>
          <p:cNvPicPr>
            <a:picLocks noChangeAspect="1"/>
          </p:cNvPicPr>
          <p:nvPr/>
        </p:nvPicPr>
        <p:blipFill rotWithShape="1">
          <a:blip r:embed="rId4"/>
          <a:srcRect l="39578" t="17065" r="19377" b="7048"/>
          <a:stretch/>
        </p:blipFill>
        <p:spPr>
          <a:xfrm>
            <a:off x="331045" y="1576783"/>
            <a:ext cx="5403005" cy="5042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p:cNvPicPr>
            <a:picLocks noChangeAspect="1"/>
          </p:cNvPicPr>
          <p:nvPr/>
        </p:nvPicPr>
        <p:blipFill rotWithShape="1">
          <a:blip r:embed="rId5"/>
          <a:srcRect l="33509" t="26959" r="13333" b="8791"/>
          <a:stretch/>
        </p:blipFill>
        <p:spPr>
          <a:xfrm>
            <a:off x="5919537" y="1576783"/>
            <a:ext cx="5894090" cy="50426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6215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299144"/>
            <a:ext cx="11661988" cy="941121"/>
          </a:xfrm>
          <a:prstGeom prst="rect">
            <a:avLst/>
          </a:prstGeom>
        </p:spPr>
      </p:pic>
      <p:sp>
        <p:nvSpPr>
          <p:cNvPr id="7" name="CuadroTexto 6"/>
          <p:cNvSpPr txBox="1"/>
          <p:nvPr/>
        </p:nvSpPr>
        <p:spPr>
          <a:xfrm>
            <a:off x="4242163" y="523368"/>
            <a:ext cx="3595151" cy="646331"/>
          </a:xfrm>
          <a:prstGeom prst="rect">
            <a:avLst/>
          </a:prstGeom>
          <a:noFill/>
        </p:spPr>
        <p:txBody>
          <a:bodyPr wrap="none" rtlCol="0">
            <a:spAutoFit/>
          </a:bodyPr>
          <a:lstStyle/>
          <a:p>
            <a:pPr algn="ctr"/>
            <a:r>
              <a:rPr lang="es-PE" sz="3600" b="1" dirty="0">
                <a:solidFill>
                  <a:schemeClr val="bg1"/>
                </a:solidFill>
              </a:rPr>
              <a:t>SUSTENTADO EN </a:t>
            </a:r>
          </a:p>
        </p:txBody>
      </p:sp>
      <p:pic>
        <p:nvPicPr>
          <p:cNvPr id="2" name="Imagen 1"/>
          <p:cNvPicPr>
            <a:picLocks noChangeAspect="1"/>
          </p:cNvPicPr>
          <p:nvPr/>
        </p:nvPicPr>
        <p:blipFill rotWithShape="1">
          <a:blip r:embed="rId4"/>
          <a:srcRect l="33773" t="17291" r="13421" b="14249"/>
          <a:stretch/>
        </p:blipFill>
        <p:spPr>
          <a:xfrm>
            <a:off x="265851" y="1442426"/>
            <a:ext cx="6071589" cy="5134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rotWithShape="1">
          <a:blip r:embed="rId5"/>
          <a:srcRect l="34649" t="15575" r="15175" b="7232"/>
          <a:stretch/>
        </p:blipFill>
        <p:spPr>
          <a:xfrm>
            <a:off x="6564356" y="1442426"/>
            <a:ext cx="5363483" cy="5134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914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áfico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89075"/>
            <a:ext cx="88693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a:extLst/>
          </p:cNvPr>
          <p:cNvSpPr txBox="1">
            <a:spLocks/>
          </p:cNvSpPr>
          <p:nvPr/>
        </p:nvSpPr>
        <p:spPr>
          <a:xfrm>
            <a:off x="444500" y="935038"/>
            <a:ext cx="4225925" cy="420687"/>
          </a:xfrm>
          <a:prstGeom prst="rect">
            <a:avLst/>
          </a:prstGeom>
          <a:noFill/>
          <a:ln>
            <a:no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s-PE" sz="2000" b="1" dirty="0">
                <a:latin typeface="+mn-lt"/>
                <a:ea typeface="+mn-ea"/>
                <a:cs typeface="Arial" panose="020B0604020202020204" pitchFamily="34" charset="0"/>
              </a:rPr>
              <a:t>Características del Licenciamiento</a:t>
            </a:r>
          </a:p>
        </p:txBody>
      </p:sp>
      <p:sp>
        <p:nvSpPr>
          <p:cNvPr id="4" name="Rectángulo 3">
            <a:extLst/>
          </p:cNvPr>
          <p:cNvSpPr/>
          <p:nvPr/>
        </p:nvSpPr>
        <p:spPr>
          <a:xfrm>
            <a:off x="2060575" y="4083050"/>
            <a:ext cx="1719263" cy="1223963"/>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1555" tIns="81555" rIns="81555" bIns="81555" spcCol="1270" anchor="ctr"/>
          <a:lstStyle/>
          <a:p>
            <a:pPr algn="ctr" defTabSz="533400" eaLnBrk="1" fontAlgn="auto" hangingPunct="1">
              <a:lnSpc>
                <a:spcPct val="90000"/>
              </a:lnSpc>
              <a:spcAft>
                <a:spcPct val="35000"/>
              </a:spcAft>
              <a:defRPr/>
            </a:pPr>
            <a:r>
              <a:rPr lang="es-PE" sz="1600" b="1" dirty="0"/>
              <a:t>Cumplimiento de las Condiciones Básicas de Calidad (CBC)</a:t>
            </a:r>
          </a:p>
        </p:txBody>
      </p:sp>
      <p:sp>
        <p:nvSpPr>
          <p:cNvPr id="5" name="Rectángulo 4">
            <a:extLst/>
          </p:cNvPr>
          <p:cNvSpPr/>
          <p:nvPr/>
        </p:nvSpPr>
        <p:spPr>
          <a:xfrm>
            <a:off x="4268788" y="2149475"/>
            <a:ext cx="1292225" cy="1222375"/>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1555" tIns="81555" rIns="81555" bIns="81555" spcCol="1270" anchor="ctr"/>
          <a:lstStyle/>
          <a:p>
            <a:pPr algn="ctr" defTabSz="533400" eaLnBrk="1" fontAlgn="auto" hangingPunct="1">
              <a:lnSpc>
                <a:spcPct val="90000"/>
              </a:lnSpc>
              <a:spcAft>
                <a:spcPct val="35000"/>
              </a:spcAft>
              <a:defRPr/>
            </a:pPr>
            <a:r>
              <a:rPr lang="es-PE" sz="1600" b="1" dirty="0"/>
              <a:t>Evaluación integral de las CBC</a:t>
            </a:r>
          </a:p>
        </p:txBody>
      </p:sp>
      <p:sp>
        <p:nvSpPr>
          <p:cNvPr id="18438" name="Rectángulo 5"/>
          <p:cNvSpPr>
            <a:spLocks noChangeArrowheads="1"/>
          </p:cNvSpPr>
          <p:nvPr/>
        </p:nvSpPr>
        <p:spPr bwMode="auto">
          <a:xfrm>
            <a:off x="8296275" y="4243388"/>
            <a:ext cx="19145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3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33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33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33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33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spcAft>
                <a:spcPct val="35000"/>
              </a:spcAft>
              <a:buFontTx/>
              <a:buNone/>
            </a:pPr>
            <a:r>
              <a:rPr lang="es-PE" altLang="es-PE" sz="1400" b="1">
                <a:solidFill>
                  <a:schemeClr val="bg1"/>
                </a:solidFill>
              </a:rPr>
              <a:t>Primer nivel hacia el aseguramiento de la calidad</a:t>
            </a:r>
          </a:p>
        </p:txBody>
      </p:sp>
      <p:sp>
        <p:nvSpPr>
          <p:cNvPr id="18439" name="Rectángulo 6"/>
          <p:cNvSpPr>
            <a:spLocks noChangeArrowheads="1"/>
          </p:cNvSpPr>
          <p:nvPr/>
        </p:nvSpPr>
        <p:spPr bwMode="auto">
          <a:xfrm>
            <a:off x="6746875" y="2382838"/>
            <a:ext cx="16684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3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33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33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33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33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spcAft>
                <a:spcPct val="35000"/>
              </a:spcAft>
              <a:buFontTx/>
              <a:buNone/>
            </a:pPr>
            <a:r>
              <a:rPr lang="es-PE" altLang="es-PE" sz="1600" b="1">
                <a:solidFill>
                  <a:schemeClr val="bg1"/>
                </a:solidFill>
              </a:rPr>
              <a:t>Servicio Educativo de calidad</a:t>
            </a:r>
          </a:p>
        </p:txBody>
      </p:sp>
      <p:sp>
        <p:nvSpPr>
          <p:cNvPr id="8" name="Rectángulo 7">
            <a:extLst/>
          </p:cNvPr>
          <p:cNvSpPr/>
          <p:nvPr/>
        </p:nvSpPr>
        <p:spPr>
          <a:xfrm>
            <a:off x="5456238" y="4457700"/>
            <a:ext cx="1633537" cy="1231900"/>
          </a:xfrm>
          <a:prstGeom prst="rect">
            <a:avLst/>
          </a:prstGeom>
        </p:spPr>
        <p:txBody>
          <a:bodyPr wrap="none">
            <a:spAutoFit/>
          </a:bodyPr>
          <a:lstStyle/>
          <a:p>
            <a:pPr algn="ctr" eaLnBrk="1" fontAlgn="auto" hangingPunct="1">
              <a:spcBef>
                <a:spcPts val="0"/>
              </a:spcBef>
              <a:spcAft>
                <a:spcPts val="0"/>
              </a:spcAft>
              <a:defRPr/>
            </a:pPr>
            <a:r>
              <a:rPr lang="es-PE" sz="5400" b="1" dirty="0">
                <a:solidFill>
                  <a:schemeClr val="accent6">
                    <a:lumMod val="50000"/>
                  </a:schemeClr>
                </a:solidFill>
                <a:latin typeface="+mn-lt"/>
              </a:rPr>
              <a:t>90 </a:t>
            </a:r>
          </a:p>
          <a:p>
            <a:pPr algn="ctr" eaLnBrk="1" fontAlgn="auto" hangingPunct="1">
              <a:spcBef>
                <a:spcPts val="0"/>
              </a:spcBef>
              <a:spcAft>
                <a:spcPts val="0"/>
              </a:spcAft>
              <a:defRPr/>
            </a:pPr>
            <a:r>
              <a:rPr lang="es-PE" sz="2000" b="1" dirty="0">
                <a:solidFill>
                  <a:schemeClr val="accent6">
                    <a:lumMod val="50000"/>
                  </a:schemeClr>
                </a:solidFill>
                <a:latin typeface="+mn-lt"/>
              </a:rPr>
              <a:t>DÍAS HABILES</a:t>
            </a:r>
            <a:endParaRPr lang="es-PE" sz="2000" dirty="0">
              <a:solidFill>
                <a:schemeClr val="accent6">
                  <a:lumMod val="50000"/>
                </a:schemeClr>
              </a:solidFill>
              <a:latin typeface="+mn-lt"/>
            </a:endParaRPr>
          </a:p>
        </p:txBody>
      </p:sp>
      <p:sp>
        <p:nvSpPr>
          <p:cNvPr id="9" name="Arco 8">
            <a:extLst/>
          </p:cNvPr>
          <p:cNvSpPr/>
          <p:nvPr/>
        </p:nvSpPr>
        <p:spPr>
          <a:xfrm>
            <a:off x="1265238" y="1146175"/>
            <a:ext cx="9677400" cy="9677400"/>
          </a:xfrm>
          <a:prstGeom prst="arc">
            <a:avLst>
              <a:gd name="adj1" fmla="val 10939779"/>
              <a:gd name="adj2" fmla="val 21426906"/>
            </a:avLst>
          </a:prstGeom>
          <a:ln w="76200">
            <a:solidFill>
              <a:schemeClr val="accent1">
                <a:alpha val="28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PE"/>
          </a:p>
        </p:txBody>
      </p:sp>
      <p:pic>
        <p:nvPicPr>
          <p:cNvPr id="18442" name="Imagen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8575" y="0"/>
            <a:ext cx="30146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899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51" y="491648"/>
            <a:ext cx="11661988" cy="941121"/>
          </a:xfrm>
          <a:prstGeom prst="rect">
            <a:avLst/>
          </a:prstGeom>
        </p:spPr>
      </p:pic>
      <p:sp>
        <p:nvSpPr>
          <p:cNvPr id="7" name="CuadroTexto 6"/>
          <p:cNvSpPr txBox="1"/>
          <p:nvPr/>
        </p:nvSpPr>
        <p:spPr>
          <a:xfrm>
            <a:off x="4242163" y="635662"/>
            <a:ext cx="3595151" cy="646331"/>
          </a:xfrm>
          <a:prstGeom prst="rect">
            <a:avLst/>
          </a:prstGeom>
          <a:noFill/>
        </p:spPr>
        <p:txBody>
          <a:bodyPr wrap="none" rtlCol="0">
            <a:spAutoFit/>
          </a:bodyPr>
          <a:lstStyle/>
          <a:p>
            <a:pPr algn="ctr"/>
            <a:r>
              <a:rPr lang="es-PE" sz="3600" b="1" dirty="0">
                <a:solidFill>
                  <a:schemeClr val="bg1"/>
                </a:solidFill>
              </a:rPr>
              <a:t>SUSTENTADO EN </a:t>
            </a:r>
          </a:p>
        </p:txBody>
      </p:sp>
      <p:pic>
        <p:nvPicPr>
          <p:cNvPr id="2" name="Imagen 1"/>
          <p:cNvPicPr>
            <a:picLocks noChangeAspect="1"/>
          </p:cNvPicPr>
          <p:nvPr/>
        </p:nvPicPr>
        <p:blipFill rotWithShape="1">
          <a:blip r:embed="rId4"/>
          <a:srcRect l="36842" t="15419" r="16228" b="7076"/>
          <a:stretch/>
        </p:blipFill>
        <p:spPr>
          <a:xfrm>
            <a:off x="265851" y="1576782"/>
            <a:ext cx="5958486" cy="5128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rotWithShape="1">
          <a:blip r:embed="rId5"/>
          <a:srcRect l="36754" t="23373" r="16403" b="13001"/>
          <a:stretch/>
        </p:blipFill>
        <p:spPr>
          <a:xfrm>
            <a:off x="6401508" y="1576782"/>
            <a:ext cx="5389440" cy="5128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7745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Imagen 1"/>
          <p:cNvPicPr>
            <a:picLocks noChangeAspect="1"/>
          </p:cNvPicPr>
          <p:nvPr/>
        </p:nvPicPr>
        <p:blipFill>
          <a:blip r:embed="rId2">
            <a:extLst>
              <a:ext uri="{28A0092B-C50C-407E-A947-70E740481C1C}">
                <a14:useLocalDpi xmlns:a14="http://schemas.microsoft.com/office/drawing/2010/main" val="0"/>
              </a:ext>
            </a:extLst>
          </a:blip>
          <a:srcRect l="28691" t="24973" r="30714" b="26349"/>
          <a:stretch>
            <a:fillRect/>
          </a:stretch>
        </p:blipFill>
        <p:spPr bwMode="auto">
          <a:xfrm>
            <a:off x="3324225" y="1944688"/>
            <a:ext cx="4948238"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99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p:cNvPr>
          <p:cNvPicPr>
            <a:picLocks noChangeAspect="1"/>
          </p:cNvPicPr>
          <p:nvPr/>
        </p:nvPicPr>
        <p:blipFill>
          <a:blip r:embed="rId2"/>
          <a:stretch>
            <a:fillRect/>
          </a:stretch>
        </p:blipFill>
        <p:spPr>
          <a:xfrm>
            <a:off x="2055813" y="1501775"/>
            <a:ext cx="7783512" cy="4392613"/>
          </a:xfrm>
          <a:prstGeom prst="rect">
            <a:avLst/>
          </a:prstGeom>
          <a:effectLst>
            <a:outerShdw blurRad="50800" dist="38100" dir="2700000" algn="tl" rotWithShape="0">
              <a:prstClr val="black">
                <a:alpha val="40000"/>
              </a:prstClr>
            </a:outerShdw>
          </a:effectLst>
        </p:spPr>
      </p:pic>
      <p:sp>
        <p:nvSpPr>
          <p:cNvPr id="4" name="Rectángulo 3">
            <a:extLst/>
          </p:cNvPr>
          <p:cNvSpPr/>
          <p:nvPr/>
        </p:nvSpPr>
        <p:spPr>
          <a:xfrm>
            <a:off x="4105275" y="1665288"/>
            <a:ext cx="1727200" cy="1293812"/>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9721" tIns="129721" rIns="129721" bIns="129721" spcCol="1270" anchor="ctr"/>
          <a:lstStyle/>
          <a:p>
            <a:pPr algn="ctr" defTabSz="1066800" eaLnBrk="1" fontAlgn="auto" hangingPunct="1">
              <a:lnSpc>
                <a:spcPct val="90000"/>
              </a:lnSpc>
              <a:spcAft>
                <a:spcPct val="35000"/>
              </a:spcAft>
              <a:defRPr/>
            </a:pPr>
            <a:r>
              <a:rPr lang="es-PE" sz="2000" dirty="0"/>
              <a:t>Evaluación documentaria</a:t>
            </a:r>
          </a:p>
        </p:txBody>
      </p:sp>
      <p:sp>
        <p:nvSpPr>
          <p:cNvPr id="5" name="Rectángulo 4">
            <a:extLst/>
          </p:cNvPr>
          <p:cNvSpPr/>
          <p:nvPr/>
        </p:nvSpPr>
        <p:spPr>
          <a:xfrm>
            <a:off x="6092825" y="1714500"/>
            <a:ext cx="1727200" cy="1293813"/>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9721" tIns="129721" rIns="129721" bIns="129721" spcCol="1270" anchor="ctr"/>
          <a:lstStyle/>
          <a:p>
            <a:pPr algn="ctr" defTabSz="1066800" eaLnBrk="1" fontAlgn="auto" hangingPunct="1">
              <a:lnSpc>
                <a:spcPct val="90000"/>
              </a:lnSpc>
              <a:spcAft>
                <a:spcPct val="35000"/>
              </a:spcAft>
              <a:defRPr/>
            </a:pPr>
            <a:r>
              <a:rPr lang="es-PE" sz="2000" dirty="0"/>
              <a:t>Evaluación </a:t>
            </a:r>
          </a:p>
          <a:p>
            <a:pPr algn="ctr" defTabSz="1066800" eaLnBrk="1" fontAlgn="auto" hangingPunct="1">
              <a:lnSpc>
                <a:spcPct val="90000"/>
              </a:lnSpc>
              <a:spcAft>
                <a:spcPct val="35000"/>
              </a:spcAft>
              <a:defRPr/>
            </a:pPr>
            <a:r>
              <a:rPr lang="es-PE" sz="2000" dirty="0"/>
              <a:t>in situ</a:t>
            </a:r>
          </a:p>
        </p:txBody>
      </p:sp>
      <p:sp>
        <p:nvSpPr>
          <p:cNvPr id="6" name="Rectángulo 5">
            <a:extLst/>
          </p:cNvPr>
          <p:cNvSpPr/>
          <p:nvPr/>
        </p:nvSpPr>
        <p:spPr>
          <a:xfrm>
            <a:off x="8156575" y="1738313"/>
            <a:ext cx="1727200" cy="1295400"/>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9721" tIns="129721" rIns="129721" bIns="129721" spcCol="1270" anchor="ctr"/>
          <a:lstStyle/>
          <a:p>
            <a:pPr algn="ctr" defTabSz="1066800" eaLnBrk="1" fontAlgn="auto" hangingPunct="1">
              <a:lnSpc>
                <a:spcPct val="90000"/>
              </a:lnSpc>
              <a:spcAft>
                <a:spcPct val="35000"/>
              </a:spcAft>
              <a:defRPr/>
            </a:pPr>
            <a:r>
              <a:rPr lang="es-PE" sz="2000" dirty="0"/>
              <a:t>Emisión de la resolución</a:t>
            </a:r>
          </a:p>
        </p:txBody>
      </p:sp>
      <p:sp>
        <p:nvSpPr>
          <p:cNvPr id="7" name="Rectángulo 6">
            <a:extLst/>
          </p:cNvPr>
          <p:cNvSpPr/>
          <p:nvPr/>
        </p:nvSpPr>
        <p:spPr>
          <a:xfrm>
            <a:off x="2155825" y="1736725"/>
            <a:ext cx="1790700" cy="1219200"/>
          </a:xfrm>
          <a:prstGeom prst="rect">
            <a:avLst/>
          </a:prstGeom>
          <a:noFill/>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1" fontAlgn="auto" hangingPunct="1">
              <a:lnSpc>
                <a:spcPct val="90000"/>
              </a:lnSpc>
              <a:spcAft>
                <a:spcPct val="35000"/>
              </a:spcAft>
              <a:defRPr/>
            </a:pPr>
            <a:r>
              <a:rPr lang="es-PE" sz="2000" dirty="0"/>
              <a:t>Solicitud de licenciamiento</a:t>
            </a:r>
          </a:p>
        </p:txBody>
      </p:sp>
      <p:sp>
        <p:nvSpPr>
          <p:cNvPr id="8" name="Forma libre: forma 7">
            <a:extLst/>
          </p:cNvPr>
          <p:cNvSpPr/>
          <p:nvPr/>
        </p:nvSpPr>
        <p:spPr>
          <a:xfrm>
            <a:off x="2295525" y="3744913"/>
            <a:ext cx="1790700" cy="857250"/>
          </a:xfrm>
          <a:custGeom>
            <a:avLst/>
            <a:gdLst>
              <a:gd name="connsiteX0" fmla="*/ 0 w 2174051"/>
              <a:gd name="connsiteY0" fmla="*/ 142743 h 856440"/>
              <a:gd name="connsiteX1" fmla="*/ 142743 w 2174051"/>
              <a:gd name="connsiteY1" fmla="*/ 0 h 856440"/>
              <a:gd name="connsiteX2" fmla="*/ 2031308 w 2174051"/>
              <a:gd name="connsiteY2" fmla="*/ 0 h 856440"/>
              <a:gd name="connsiteX3" fmla="*/ 2174051 w 2174051"/>
              <a:gd name="connsiteY3" fmla="*/ 142743 h 856440"/>
              <a:gd name="connsiteX4" fmla="*/ 2174051 w 2174051"/>
              <a:gd name="connsiteY4" fmla="*/ 713697 h 856440"/>
              <a:gd name="connsiteX5" fmla="*/ 2031308 w 2174051"/>
              <a:gd name="connsiteY5" fmla="*/ 856440 h 856440"/>
              <a:gd name="connsiteX6" fmla="*/ 142743 w 2174051"/>
              <a:gd name="connsiteY6" fmla="*/ 856440 h 856440"/>
              <a:gd name="connsiteX7" fmla="*/ 0 w 2174051"/>
              <a:gd name="connsiteY7" fmla="*/ 713697 h 856440"/>
              <a:gd name="connsiteX8" fmla="*/ 0 w 2174051"/>
              <a:gd name="connsiteY8" fmla="*/ 142743 h 85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051" h="856440">
                <a:moveTo>
                  <a:pt x="0" y="142743"/>
                </a:moveTo>
                <a:cubicBezTo>
                  <a:pt x="0" y="63908"/>
                  <a:pt x="63908" y="0"/>
                  <a:pt x="142743" y="0"/>
                </a:cubicBezTo>
                <a:lnTo>
                  <a:pt x="2031308" y="0"/>
                </a:lnTo>
                <a:cubicBezTo>
                  <a:pt x="2110143" y="0"/>
                  <a:pt x="2174051" y="63908"/>
                  <a:pt x="2174051" y="142743"/>
                </a:cubicBezTo>
                <a:lnTo>
                  <a:pt x="2174051" y="713697"/>
                </a:lnTo>
                <a:cubicBezTo>
                  <a:pt x="2174051" y="792532"/>
                  <a:pt x="2110143" y="856440"/>
                  <a:pt x="2031308" y="856440"/>
                </a:cubicBezTo>
                <a:lnTo>
                  <a:pt x="142743" y="856440"/>
                </a:lnTo>
                <a:cubicBezTo>
                  <a:pt x="63908" y="856440"/>
                  <a:pt x="0" y="792532"/>
                  <a:pt x="0" y="713697"/>
                </a:cubicBezTo>
                <a:lnTo>
                  <a:pt x="0" y="142743"/>
                </a:lnTo>
                <a:close/>
              </a:path>
            </a:pathLst>
          </a:custGeom>
          <a:noFill/>
          <a:ln>
            <a:noFill/>
            <a:prstDash val="lgDash"/>
          </a:ln>
        </p:spPr>
        <p:style>
          <a:lnRef idx="2">
            <a:scrgbClr r="0" g="0" b="0"/>
          </a:lnRef>
          <a:fillRef idx="1">
            <a:scrgbClr r="0" g="0" b="0"/>
          </a:fillRef>
          <a:effectRef idx="0">
            <a:schemeClr val="accent1">
              <a:alpha val="90000"/>
              <a:hueOff val="0"/>
              <a:satOff val="0"/>
              <a:lumOff val="0"/>
              <a:alphaOff val="0"/>
            </a:schemeClr>
          </a:effectRef>
          <a:fontRef idx="minor">
            <a:schemeClr val="lt1"/>
          </a:fontRef>
        </p:style>
        <p:txBody>
          <a:bodyPr lIns="87528" tIns="87528" rIns="87528" bIns="87528" spcCol="1270" anchor="ctr"/>
          <a:lstStyle/>
          <a:p>
            <a:pPr marL="171450" indent="-171450" defTabSz="533400" eaLnBrk="1" fontAlgn="auto" hangingPunct="1">
              <a:lnSpc>
                <a:spcPct val="90000"/>
              </a:lnSpc>
              <a:spcAft>
                <a:spcPct val="35000"/>
              </a:spcAft>
              <a:buFont typeface="Wingdings" panose="05000000000000000000" pitchFamily="2" charset="2"/>
              <a:buChar char="§"/>
              <a:defRPr/>
            </a:pPr>
            <a:r>
              <a:rPr lang="es-PE" sz="1200" dirty="0">
                <a:solidFill>
                  <a:schemeClr val="bg2">
                    <a:lumMod val="10000"/>
                  </a:schemeClr>
                </a:solidFill>
              </a:rPr>
              <a:t>Presentación de solicitud con documentación </a:t>
            </a:r>
            <a:r>
              <a:rPr lang="es-PE" sz="1200" dirty="0" err="1">
                <a:solidFill>
                  <a:schemeClr val="bg2">
                    <a:lumMod val="10000"/>
                  </a:schemeClr>
                </a:solidFill>
              </a:rPr>
              <a:t>sustentatoria</a:t>
            </a:r>
            <a:r>
              <a:rPr lang="es-PE" sz="1200" dirty="0">
                <a:solidFill>
                  <a:schemeClr val="bg2">
                    <a:lumMod val="10000"/>
                  </a:schemeClr>
                </a:solidFill>
              </a:rPr>
              <a:t>.</a:t>
            </a:r>
          </a:p>
          <a:p>
            <a:pPr marL="171450" indent="-171450" defTabSz="533400" eaLnBrk="1" fontAlgn="auto" hangingPunct="1">
              <a:lnSpc>
                <a:spcPct val="90000"/>
              </a:lnSpc>
              <a:spcAft>
                <a:spcPct val="35000"/>
              </a:spcAft>
              <a:buFont typeface="Wingdings" panose="05000000000000000000" pitchFamily="2" charset="2"/>
              <a:buChar char="§"/>
              <a:defRPr/>
            </a:pPr>
            <a:endParaRPr lang="es-PE" sz="1400" dirty="0">
              <a:solidFill>
                <a:schemeClr val="bg2">
                  <a:lumMod val="25000"/>
                </a:schemeClr>
              </a:solidFill>
            </a:endParaRPr>
          </a:p>
        </p:txBody>
      </p:sp>
      <p:sp>
        <p:nvSpPr>
          <p:cNvPr id="11" name="Forma libre: forma 10">
            <a:extLst/>
          </p:cNvPr>
          <p:cNvSpPr/>
          <p:nvPr/>
        </p:nvSpPr>
        <p:spPr>
          <a:xfrm>
            <a:off x="6211888" y="3789363"/>
            <a:ext cx="1706562" cy="250825"/>
          </a:xfrm>
          <a:custGeom>
            <a:avLst/>
            <a:gdLst>
              <a:gd name="connsiteX0" fmla="*/ 0 w 2434739"/>
              <a:gd name="connsiteY0" fmla="*/ 35978 h 215865"/>
              <a:gd name="connsiteX1" fmla="*/ 35978 w 2434739"/>
              <a:gd name="connsiteY1" fmla="*/ 0 h 215865"/>
              <a:gd name="connsiteX2" fmla="*/ 2398761 w 2434739"/>
              <a:gd name="connsiteY2" fmla="*/ 0 h 215865"/>
              <a:gd name="connsiteX3" fmla="*/ 2434739 w 2434739"/>
              <a:gd name="connsiteY3" fmla="*/ 35978 h 215865"/>
              <a:gd name="connsiteX4" fmla="*/ 2434739 w 2434739"/>
              <a:gd name="connsiteY4" fmla="*/ 179887 h 215865"/>
              <a:gd name="connsiteX5" fmla="*/ 2398761 w 2434739"/>
              <a:gd name="connsiteY5" fmla="*/ 215865 h 215865"/>
              <a:gd name="connsiteX6" fmla="*/ 35978 w 2434739"/>
              <a:gd name="connsiteY6" fmla="*/ 215865 h 215865"/>
              <a:gd name="connsiteX7" fmla="*/ 0 w 2434739"/>
              <a:gd name="connsiteY7" fmla="*/ 179887 h 215865"/>
              <a:gd name="connsiteX8" fmla="*/ 0 w 2434739"/>
              <a:gd name="connsiteY8" fmla="*/ 35978 h 21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739" h="215865">
                <a:moveTo>
                  <a:pt x="0" y="35978"/>
                </a:moveTo>
                <a:cubicBezTo>
                  <a:pt x="0" y="16108"/>
                  <a:pt x="16108" y="0"/>
                  <a:pt x="35978" y="0"/>
                </a:cubicBezTo>
                <a:lnTo>
                  <a:pt x="2398761" y="0"/>
                </a:lnTo>
                <a:cubicBezTo>
                  <a:pt x="2418631" y="0"/>
                  <a:pt x="2434739" y="16108"/>
                  <a:pt x="2434739" y="35978"/>
                </a:cubicBezTo>
                <a:lnTo>
                  <a:pt x="2434739" y="179887"/>
                </a:lnTo>
                <a:cubicBezTo>
                  <a:pt x="2434739" y="199757"/>
                  <a:pt x="2418631" y="215865"/>
                  <a:pt x="2398761" y="215865"/>
                </a:cubicBezTo>
                <a:lnTo>
                  <a:pt x="35978" y="215865"/>
                </a:lnTo>
                <a:cubicBezTo>
                  <a:pt x="16108" y="215865"/>
                  <a:pt x="0" y="199757"/>
                  <a:pt x="0" y="179887"/>
                </a:cubicBezTo>
                <a:lnTo>
                  <a:pt x="0" y="35978"/>
                </a:lnTo>
                <a:close/>
              </a:path>
            </a:pathLst>
          </a:custGeom>
          <a:noFill/>
          <a:ln>
            <a:noFill/>
            <a:prstDash val="dash"/>
          </a:ln>
        </p:spPr>
        <p:style>
          <a:lnRef idx="2">
            <a:scrgbClr r="0" g="0" b="0"/>
          </a:lnRef>
          <a:fillRef idx="1">
            <a:scrgbClr r="0" g="0" b="0"/>
          </a:fillRef>
          <a:effectRef idx="0">
            <a:schemeClr val="accent1">
              <a:alpha val="90000"/>
              <a:hueOff val="0"/>
              <a:satOff val="0"/>
              <a:lumOff val="0"/>
              <a:alphaOff val="-13333"/>
            </a:schemeClr>
          </a:effectRef>
          <a:fontRef idx="minor">
            <a:schemeClr val="lt1"/>
          </a:fontRef>
        </p:style>
        <p:txBody>
          <a:bodyPr lIns="44828" tIns="44828" rIns="44828" bIns="44828" spcCol="1270" anchor="ctr"/>
          <a:lstStyle/>
          <a:p>
            <a:pPr marL="171450" indent="-171450" defTabSz="400050" eaLnBrk="1" fontAlgn="auto" hangingPunct="1">
              <a:lnSpc>
                <a:spcPct val="90000"/>
              </a:lnSpc>
              <a:spcAft>
                <a:spcPct val="35000"/>
              </a:spcAft>
              <a:buFont typeface="Wingdings" panose="05000000000000000000" pitchFamily="2" charset="2"/>
              <a:buChar char="§"/>
              <a:defRPr/>
            </a:pPr>
            <a:r>
              <a:rPr lang="es-PE" sz="1100" dirty="0">
                <a:solidFill>
                  <a:schemeClr val="bg2">
                    <a:lumMod val="10000"/>
                  </a:schemeClr>
                </a:solidFill>
              </a:rPr>
              <a:t>Revisión del levantamiento de observaciones</a:t>
            </a:r>
            <a:r>
              <a:rPr lang="es-PE" sz="1050" dirty="0">
                <a:solidFill>
                  <a:schemeClr val="bg2">
                    <a:lumMod val="10000"/>
                  </a:schemeClr>
                </a:solidFill>
              </a:rPr>
              <a:t>.</a:t>
            </a:r>
          </a:p>
        </p:txBody>
      </p:sp>
      <p:sp>
        <p:nvSpPr>
          <p:cNvPr id="13" name="Forma libre: forma 12">
            <a:extLst/>
          </p:cNvPr>
          <p:cNvSpPr/>
          <p:nvPr/>
        </p:nvSpPr>
        <p:spPr>
          <a:xfrm>
            <a:off x="6186488" y="4308475"/>
            <a:ext cx="2178050" cy="215900"/>
          </a:xfrm>
          <a:custGeom>
            <a:avLst/>
            <a:gdLst>
              <a:gd name="connsiteX0" fmla="*/ 0 w 2434739"/>
              <a:gd name="connsiteY0" fmla="*/ 35978 h 215865"/>
              <a:gd name="connsiteX1" fmla="*/ 35978 w 2434739"/>
              <a:gd name="connsiteY1" fmla="*/ 0 h 215865"/>
              <a:gd name="connsiteX2" fmla="*/ 2398761 w 2434739"/>
              <a:gd name="connsiteY2" fmla="*/ 0 h 215865"/>
              <a:gd name="connsiteX3" fmla="*/ 2434739 w 2434739"/>
              <a:gd name="connsiteY3" fmla="*/ 35978 h 215865"/>
              <a:gd name="connsiteX4" fmla="*/ 2434739 w 2434739"/>
              <a:gd name="connsiteY4" fmla="*/ 179887 h 215865"/>
              <a:gd name="connsiteX5" fmla="*/ 2398761 w 2434739"/>
              <a:gd name="connsiteY5" fmla="*/ 215865 h 215865"/>
              <a:gd name="connsiteX6" fmla="*/ 35978 w 2434739"/>
              <a:gd name="connsiteY6" fmla="*/ 215865 h 215865"/>
              <a:gd name="connsiteX7" fmla="*/ 0 w 2434739"/>
              <a:gd name="connsiteY7" fmla="*/ 179887 h 215865"/>
              <a:gd name="connsiteX8" fmla="*/ 0 w 2434739"/>
              <a:gd name="connsiteY8" fmla="*/ 35978 h 21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739" h="215865">
                <a:moveTo>
                  <a:pt x="0" y="35978"/>
                </a:moveTo>
                <a:cubicBezTo>
                  <a:pt x="0" y="16108"/>
                  <a:pt x="16108" y="0"/>
                  <a:pt x="35978" y="0"/>
                </a:cubicBezTo>
                <a:lnTo>
                  <a:pt x="2398761" y="0"/>
                </a:lnTo>
                <a:cubicBezTo>
                  <a:pt x="2418631" y="0"/>
                  <a:pt x="2434739" y="16108"/>
                  <a:pt x="2434739" y="35978"/>
                </a:cubicBezTo>
                <a:lnTo>
                  <a:pt x="2434739" y="179887"/>
                </a:lnTo>
                <a:cubicBezTo>
                  <a:pt x="2434739" y="199757"/>
                  <a:pt x="2418631" y="215865"/>
                  <a:pt x="2398761" y="215865"/>
                </a:cubicBezTo>
                <a:lnTo>
                  <a:pt x="35978" y="215865"/>
                </a:lnTo>
                <a:cubicBezTo>
                  <a:pt x="16108" y="215865"/>
                  <a:pt x="0" y="199757"/>
                  <a:pt x="0" y="179887"/>
                </a:cubicBezTo>
                <a:lnTo>
                  <a:pt x="0" y="35978"/>
                </a:lnTo>
                <a:close/>
              </a:path>
            </a:pathLst>
          </a:custGeom>
          <a:noFill/>
          <a:ln>
            <a:noFill/>
            <a:prstDash val="dash"/>
          </a:ln>
        </p:spPr>
        <p:style>
          <a:lnRef idx="2">
            <a:scrgbClr r="0" g="0" b="0"/>
          </a:lnRef>
          <a:fillRef idx="1">
            <a:scrgbClr r="0" g="0" b="0"/>
          </a:fillRef>
          <a:effectRef idx="0">
            <a:schemeClr val="accent1">
              <a:alpha val="90000"/>
              <a:hueOff val="0"/>
              <a:satOff val="0"/>
              <a:lumOff val="0"/>
              <a:alphaOff val="-40000"/>
            </a:schemeClr>
          </a:effectRef>
          <a:fontRef idx="minor">
            <a:schemeClr val="lt1"/>
          </a:fontRef>
        </p:style>
        <p:txBody>
          <a:bodyPr lIns="44828" tIns="44828" rIns="44828" bIns="44828" spcCol="1270" anchor="ctr"/>
          <a:lstStyle/>
          <a:p>
            <a:pPr marL="171450" indent="-171450" defTabSz="400050" eaLnBrk="1" fontAlgn="auto" hangingPunct="1">
              <a:lnSpc>
                <a:spcPct val="90000"/>
              </a:lnSpc>
              <a:spcAft>
                <a:spcPct val="35000"/>
              </a:spcAft>
              <a:buFont typeface="Wingdings" panose="05000000000000000000" pitchFamily="2" charset="2"/>
              <a:buChar char="§"/>
              <a:defRPr/>
            </a:pPr>
            <a:r>
              <a:rPr lang="es-PE" sz="1100" dirty="0">
                <a:solidFill>
                  <a:schemeClr val="bg2">
                    <a:lumMod val="10000"/>
                  </a:schemeClr>
                </a:solidFill>
              </a:rPr>
              <a:t>Visita in situ (acta).</a:t>
            </a:r>
          </a:p>
        </p:txBody>
      </p:sp>
      <p:sp>
        <p:nvSpPr>
          <p:cNvPr id="14" name="Forma libre: forma 13">
            <a:extLst/>
          </p:cNvPr>
          <p:cNvSpPr/>
          <p:nvPr/>
        </p:nvSpPr>
        <p:spPr>
          <a:xfrm>
            <a:off x="8147050" y="3735388"/>
            <a:ext cx="1543050" cy="439737"/>
          </a:xfrm>
          <a:custGeom>
            <a:avLst/>
            <a:gdLst>
              <a:gd name="connsiteX0" fmla="*/ 0 w 2738200"/>
              <a:gd name="connsiteY0" fmla="*/ 73321 h 439920"/>
              <a:gd name="connsiteX1" fmla="*/ 73321 w 2738200"/>
              <a:gd name="connsiteY1" fmla="*/ 0 h 439920"/>
              <a:gd name="connsiteX2" fmla="*/ 2664879 w 2738200"/>
              <a:gd name="connsiteY2" fmla="*/ 0 h 439920"/>
              <a:gd name="connsiteX3" fmla="*/ 2738200 w 2738200"/>
              <a:gd name="connsiteY3" fmla="*/ 73321 h 439920"/>
              <a:gd name="connsiteX4" fmla="*/ 2738200 w 2738200"/>
              <a:gd name="connsiteY4" fmla="*/ 366599 h 439920"/>
              <a:gd name="connsiteX5" fmla="*/ 2664879 w 2738200"/>
              <a:gd name="connsiteY5" fmla="*/ 439920 h 439920"/>
              <a:gd name="connsiteX6" fmla="*/ 73321 w 2738200"/>
              <a:gd name="connsiteY6" fmla="*/ 439920 h 439920"/>
              <a:gd name="connsiteX7" fmla="*/ 0 w 2738200"/>
              <a:gd name="connsiteY7" fmla="*/ 366599 h 439920"/>
              <a:gd name="connsiteX8" fmla="*/ 0 w 2738200"/>
              <a:gd name="connsiteY8" fmla="*/ 73321 h 43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200" h="439920">
                <a:moveTo>
                  <a:pt x="0" y="73321"/>
                </a:moveTo>
                <a:cubicBezTo>
                  <a:pt x="0" y="32827"/>
                  <a:pt x="32827" y="0"/>
                  <a:pt x="73321" y="0"/>
                </a:cubicBezTo>
                <a:lnTo>
                  <a:pt x="2664879" y="0"/>
                </a:lnTo>
                <a:cubicBezTo>
                  <a:pt x="2705373" y="0"/>
                  <a:pt x="2738200" y="32827"/>
                  <a:pt x="2738200" y="73321"/>
                </a:cubicBezTo>
                <a:lnTo>
                  <a:pt x="2738200" y="366599"/>
                </a:lnTo>
                <a:cubicBezTo>
                  <a:pt x="2738200" y="407093"/>
                  <a:pt x="2705373" y="439920"/>
                  <a:pt x="2664879" y="439920"/>
                </a:cubicBezTo>
                <a:lnTo>
                  <a:pt x="73321" y="439920"/>
                </a:lnTo>
                <a:cubicBezTo>
                  <a:pt x="32827" y="439920"/>
                  <a:pt x="0" y="407093"/>
                  <a:pt x="0" y="366599"/>
                </a:cubicBezTo>
                <a:lnTo>
                  <a:pt x="0" y="73321"/>
                </a:lnTo>
                <a:close/>
              </a:path>
            </a:pathLst>
          </a:custGeom>
          <a:noFill/>
          <a:ln>
            <a:noFill/>
            <a:prstDash val="lgDash"/>
          </a:ln>
        </p:spPr>
        <p:style>
          <a:lnRef idx="2">
            <a:scrgbClr r="0" g="0" b="0"/>
          </a:lnRef>
          <a:fillRef idx="1">
            <a:scrgbClr r="0" g="0" b="0"/>
          </a:fillRef>
          <a:effectRef idx="0">
            <a:schemeClr val="accent1">
              <a:alpha val="90000"/>
              <a:hueOff val="0"/>
              <a:satOff val="0"/>
              <a:lumOff val="0"/>
              <a:alphaOff val="0"/>
            </a:schemeClr>
          </a:effectRef>
          <a:fontRef idx="minor">
            <a:schemeClr val="lt1"/>
          </a:fontRef>
        </p:style>
        <p:txBody>
          <a:bodyPr lIns="51955" tIns="51955" rIns="51955" bIns="51955" spcCol="1270" anchor="ctr"/>
          <a:lstStyle/>
          <a:p>
            <a:pPr marL="171450" indent="-171450" defTabSz="355600" eaLnBrk="1" fontAlgn="auto" hangingPunct="1">
              <a:lnSpc>
                <a:spcPct val="90000"/>
              </a:lnSpc>
              <a:spcAft>
                <a:spcPct val="35000"/>
              </a:spcAft>
              <a:buFont typeface="Wingdings" panose="05000000000000000000" pitchFamily="2" charset="2"/>
              <a:buChar char="§"/>
              <a:defRPr/>
            </a:pPr>
            <a:r>
              <a:rPr lang="es-PE" sz="1000" dirty="0">
                <a:solidFill>
                  <a:schemeClr val="bg2">
                    <a:lumMod val="25000"/>
                  </a:schemeClr>
                </a:solidFill>
              </a:rPr>
              <a:t>Evaluación técnica del levantamiento de observaciones y visita de verificación</a:t>
            </a:r>
          </a:p>
        </p:txBody>
      </p:sp>
      <p:sp>
        <p:nvSpPr>
          <p:cNvPr id="15" name="Forma libre: forma 14">
            <a:extLst/>
          </p:cNvPr>
          <p:cNvSpPr/>
          <p:nvPr/>
        </p:nvSpPr>
        <p:spPr>
          <a:xfrm>
            <a:off x="8159750" y="4352925"/>
            <a:ext cx="1357313" cy="441325"/>
          </a:xfrm>
          <a:custGeom>
            <a:avLst/>
            <a:gdLst>
              <a:gd name="connsiteX0" fmla="*/ 0 w 2738200"/>
              <a:gd name="connsiteY0" fmla="*/ 73321 h 439920"/>
              <a:gd name="connsiteX1" fmla="*/ 73321 w 2738200"/>
              <a:gd name="connsiteY1" fmla="*/ 0 h 439920"/>
              <a:gd name="connsiteX2" fmla="*/ 2664879 w 2738200"/>
              <a:gd name="connsiteY2" fmla="*/ 0 h 439920"/>
              <a:gd name="connsiteX3" fmla="*/ 2738200 w 2738200"/>
              <a:gd name="connsiteY3" fmla="*/ 73321 h 439920"/>
              <a:gd name="connsiteX4" fmla="*/ 2738200 w 2738200"/>
              <a:gd name="connsiteY4" fmla="*/ 366599 h 439920"/>
              <a:gd name="connsiteX5" fmla="*/ 2664879 w 2738200"/>
              <a:gd name="connsiteY5" fmla="*/ 439920 h 439920"/>
              <a:gd name="connsiteX6" fmla="*/ 73321 w 2738200"/>
              <a:gd name="connsiteY6" fmla="*/ 439920 h 439920"/>
              <a:gd name="connsiteX7" fmla="*/ 0 w 2738200"/>
              <a:gd name="connsiteY7" fmla="*/ 366599 h 439920"/>
              <a:gd name="connsiteX8" fmla="*/ 0 w 2738200"/>
              <a:gd name="connsiteY8" fmla="*/ 73321 h 43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200" h="439920">
                <a:moveTo>
                  <a:pt x="0" y="73321"/>
                </a:moveTo>
                <a:cubicBezTo>
                  <a:pt x="0" y="32827"/>
                  <a:pt x="32827" y="0"/>
                  <a:pt x="73321" y="0"/>
                </a:cubicBezTo>
                <a:lnTo>
                  <a:pt x="2664879" y="0"/>
                </a:lnTo>
                <a:cubicBezTo>
                  <a:pt x="2705373" y="0"/>
                  <a:pt x="2738200" y="32827"/>
                  <a:pt x="2738200" y="73321"/>
                </a:cubicBezTo>
                <a:lnTo>
                  <a:pt x="2738200" y="366599"/>
                </a:lnTo>
                <a:cubicBezTo>
                  <a:pt x="2738200" y="407093"/>
                  <a:pt x="2705373" y="439920"/>
                  <a:pt x="2664879" y="439920"/>
                </a:cubicBezTo>
                <a:lnTo>
                  <a:pt x="73321" y="439920"/>
                </a:lnTo>
                <a:cubicBezTo>
                  <a:pt x="32827" y="439920"/>
                  <a:pt x="0" y="407093"/>
                  <a:pt x="0" y="366599"/>
                </a:cubicBezTo>
                <a:lnTo>
                  <a:pt x="0" y="73321"/>
                </a:lnTo>
                <a:close/>
              </a:path>
            </a:pathLst>
          </a:custGeom>
          <a:noFill/>
          <a:ln>
            <a:noFill/>
            <a:prstDash val="lgDash"/>
          </a:ln>
        </p:spPr>
        <p:style>
          <a:lnRef idx="2">
            <a:scrgbClr r="0" g="0" b="0"/>
          </a:lnRef>
          <a:fillRef idx="1">
            <a:scrgbClr r="0" g="0" b="0"/>
          </a:fillRef>
          <a:effectRef idx="0">
            <a:schemeClr val="accent1">
              <a:alpha val="90000"/>
              <a:hueOff val="0"/>
              <a:satOff val="0"/>
              <a:lumOff val="0"/>
              <a:alphaOff val="-13333"/>
            </a:schemeClr>
          </a:effectRef>
          <a:fontRef idx="minor">
            <a:schemeClr val="lt1"/>
          </a:fontRef>
        </p:style>
        <p:txBody>
          <a:bodyPr lIns="51955" tIns="51955" rIns="51955" bIns="51955" spcCol="1270" anchor="ctr"/>
          <a:lstStyle/>
          <a:p>
            <a:pPr marL="171450" indent="-171450" defTabSz="355600" eaLnBrk="1" fontAlgn="auto" hangingPunct="1">
              <a:lnSpc>
                <a:spcPct val="90000"/>
              </a:lnSpc>
              <a:spcAft>
                <a:spcPct val="35000"/>
              </a:spcAft>
              <a:buFont typeface="Wingdings" panose="05000000000000000000" pitchFamily="2" charset="2"/>
              <a:buChar char="§"/>
              <a:defRPr/>
            </a:pPr>
            <a:r>
              <a:rPr lang="es-PE" sz="1000" dirty="0">
                <a:solidFill>
                  <a:schemeClr val="bg2">
                    <a:lumMod val="25000"/>
                  </a:schemeClr>
                </a:solidFill>
              </a:rPr>
              <a:t>Elaboración de informe final.</a:t>
            </a:r>
          </a:p>
        </p:txBody>
      </p:sp>
      <p:sp>
        <p:nvSpPr>
          <p:cNvPr id="16" name="Forma libre: forma 15">
            <a:extLst/>
          </p:cNvPr>
          <p:cNvSpPr/>
          <p:nvPr/>
        </p:nvSpPr>
        <p:spPr>
          <a:xfrm>
            <a:off x="8147050" y="4845050"/>
            <a:ext cx="1435100" cy="439738"/>
          </a:xfrm>
          <a:custGeom>
            <a:avLst/>
            <a:gdLst>
              <a:gd name="connsiteX0" fmla="*/ 0 w 2738200"/>
              <a:gd name="connsiteY0" fmla="*/ 73321 h 439920"/>
              <a:gd name="connsiteX1" fmla="*/ 73321 w 2738200"/>
              <a:gd name="connsiteY1" fmla="*/ 0 h 439920"/>
              <a:gd name="connsiteX2" fmla="*/ 2664879 w 2738200"/>
              <a:gd name="connsiteY2" fmla="*/ 0 h 439920"/>
              <a:gd name="connsiteX3" fmla="*/ 2738200 w 2738200"/>
              <a:gd name="connsiteY3" fmla="*/ 73321 h 439920"/>
              <a:gd name="connsiteX4" fmla="*/ 2738200 w 2738200"/>
              <a:gd name="connsiteY4" fmla="*/ 366599 h 439920"/>
              <a:gd name="connsiteX5" fmla="*/ 2664879 w 2738200"/>
              <a:gd name="connsiteY5" fmla="*/ 439920 h 439920"/>
              <a:gd name="connsiteX6" fmla="*/ 73321 w 2738200"/>
              <a:gd name="connsiteY6" fmla="*/ 439920 h 439920"/>
              <a:gd name="connsiteX7" fmla="*/ 0 w 2738200"/>
              <a:gd name="connsiteY7" fmla="*/ 366599 h 439920"/>
              <a:gd name="connsiteX8" fmla="*/ 0 w 2738200"/>
              <a:gd name="connsiteY8" fmla="*/ 73321 h 43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200" h="439920">
                <a:moveTo>
                  <a:pt x="0" y="73321"/>
                </a:moveTo>
                <a:cubicBezTo>
                  <a:pt x="0" y="32827"/>
                  <a:pt x="32827" y="0"/>
                  <a:pt x="73321" y="0"/>
                </a:cubicBezTo>
                <a:lnTo>
                  <a:pt x="2664879" y="0"/>
                </a:lnTo>
                <a:cubicBezTo>
                  <a:pt x="2705373" y="0"/>
                  <a:pt x="2738200" y="32827"/>
                  <a:pt x="2738200" y="73321"/>
                </a:cubicBezTo>
                <a:lnTo>
                  <a:pt x="2738200" y="366599"/>
                </a:lnTo>
                <a:cubicBezTo>
                  <a:pt x="2738200" y="407093"/>
                  <a:pt x="2705373" y="439920"/>
                  <a:pt x="2664879" y="439920"/>
                </a:cubicBezTo>
                <a:lnTo>
                  <a:pt x="73321" y="439920"/>
                </a:lnTo>
                <a:cubicBezTo>
                  <a:pt x="32827" y="439920"/>
                  <a:pt x="0" y="407093"/>
                  <a:pt x="0" y="366599"/>
                </a:cubicBezTo>
                <a:lnTo>
                  <a:pt x="0" y="73321"/>
                </a:lnTo>
                <a:close/>
              </a:path>
            </a:pathLst>
          </a:custGeom>
          <a:noFill/>
          <a:ln>
            <a:noFill/>
            <a:prstDash val="lgDash"/>
          </a:ln>
        </p:spPr>
        <p:style>
          <a:lnRef idx="2">
            <a:scrgbClr r="0" g="0" b="0"/>
          </a:lnRef>
          <a:fillRef idx="1">
            <a:scrgbClr r="0" g="0" b="0"/>
          </a:fillRef>
          <a:effectRef idx="0">
            <a:schemeClr val="accent1">
              <a:alpha val="90000"/>
              <a:hueOff val="0"/>
              <a:satOff val="0"/>
              <a:lumOff val="0"/>
              <a:alphaOff val="-26667"/>
            </a:schemeClr>
          </a:effectRef>
          <a:fontRef idx="minor">
            <a:schemeClr val="lt1"/>
          </a:fontRef>
        </p:style>
        <p:txBody>
          <a:bodyPr lIns="51955" tIns="51955" rIns="51955" bIns="51955" spcCol="1270" anchor="ctr"/>
          <a:lstStyle/>
          <a:p>
            <a:pPr marL="171450" indent="-171450" defTabSz="355600" eaLnBrk="1" fontAlgn="auto" hangingPunct="1">
              <a:lnSpc>
                <a:spcPct val="90000"/>
              </a:lnSpc>
              <a:spcAft>
                <a:spcPct val="35000"/>
              </a:spcAft>
              <a:buFont typeface="Wingdings" panose="05000000000000000000" pitchFamily="2" charset="2"/>
              <a:buChar char="§"/>
              <a:defRPr/>
            </a:pPr>
            <a:r>
              <a:rPr lang="es-PE" sz="1000" dirty="0">
                <a:solidFill>
                  <a:schemeClr val="bg2">
                    <a:lumMod val="25000"/>
                  </a:schemeClr>
                </a:solidFill>
              </a:rPr>
              <a:t>Evaluación legal por parte de OGAJ.</a:t>
            </a:r>
          </a:p>
        </p:txBody>
      </p:sp>
      <p:sp>
        <p:nvSpPr>
          <p:cNvPr id="17" name="Forma libre: forma 16">
            <a:extLst/>
          </p:cNvPr>
          <p:cNvSpPr/>
          <p:nvPr/>
        </p:nvSpPr>
        <p:spPr>
          <a:xfrm>
            <a:off x="8186738" y="5318125"/>
            <a:ext cx="1628775" cy="439738"/>
          </a:xfrm>
          <a:custGeom>
            <a:avLst/>
            <a:gdLst>
              <a:gd name="connsiteX0" fmla="*/ 0 w 2738200"/>
              <a:gd name="connsiteY0" fmla="*/ 73321 h 439920"/>
              <a:gd name="connsiteX1" fmla="*/ 73321 w 2738200"/>
              <a:gd name="connsiteY1" fmla="*/ 0 h 439920"/>
              <a:gd name="connsiteX2" fmla="*/ 2664879 w 2738200"/>
              <a:gd name="connsiteY2" fmla="*/ 0 h 439920"/>
              <a:gd name="connsiteX3" fmla="*/ 2738200 w 2738200"/>
              <a:gd name="connsiteY3" fmla="*/ 73321 h 439920"/>
              <a:gd name="connsiteX4" fmla="*/ 2738200 w 2738200"/>
              <a:gd name="connsiteY4" fmla="*/ 366599 h 439920"/>
              <a:gd name="connsiteX5" fmla="*/ 2664879 w 2738200"/>
              <a:gd name="connsiteY5" fmla="*/ 439920 h 439920"/>
              <a:gd name="connsiteX6" fmla="*/ 73321 w 2738200"/>
              <a:gd name="connsiteY6" fmla="*/ 439920 h 439920"/>
              <a:gd name="connsiteX7" fmla="*/ 0 w 2738200"/>
              <a:gd name="connsiteY7" fmla="*/ 366599 h 439920"/>
              <a:gd name="connsiteX8" fmla="*/ 0 w 2738200"/>
              <a:gd name="connsiteY8" fmla="*/ 73321 h 43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200" h="439920">
                <a:moveTo>
                  <a:pt x="0" y="73321"/>
                </a:moveTo>
                <a:cubicBezTo>
                  <a:pt x="0" y="32827"/>
                  <a:pt x="32827" y="0"/>
                  <a:pt x="73321" y="0"/>
                </a:cubicBezTo>
                <a:lnTo>
                  <a:pt x="2664879" y="0"/>
                </a:lnTo>
                <a:cubicBezTo>
                  <a:pt x="2705373" y="0"/>
                  <a:pt x="2738200" y="32827"/>
                  <a:pt x="2738200" y="73321"/>
                </a:cubicBezTo>
                <a:lnTo>
                  <a:pt x="2738200" y="366599"/>
                </a:lnTo>
                <a:cubicBezTo>
                  <a:pt x="2738200" y="407093"/>
                  <a:pt x="2705373" y="439920"/>
                  <a:pt x="2664879" y="439920"/>
                </a:cubicBezTo>
                <a:lnTo>
                  <a:pt x="73321" y="439920"/>
                </a:lnTo>
                <a:cubicBezTo>
                  <a:pt x="32827" y="439920"/>
                  <a:pt x="0" y="407093"/>
                  <a:pt x="0" y="366599"/>
                </a:cubicBezTo>
                <a:lnTo>
                  <a:pt x="0" y="73321"/>
                </a:lnTo>
                <a:close/>
              </a:path>
            </a:pathLst>
          </a:custGeom>
          <a:noFill/>
          <a:ln>
            <a:noFill/>
            <a:prstDash val="lgDash"/>
          </a:ln>
        </p:spPr>
        <p:style>
          <a:lnRef idx="2">
            <a:scrgbClr r="0" g="0" b="0"/>
          </a:lnRef>
          <a:fillRef idx="1">
            <a:scrgbClr r="0" g="0" b="0"/>
          </a:fillRef>
          <a:effectRef idx="0">
            <a:schemeClr val="accent1">
              <a:alpha val="90000"/>
              <a:hueOff val="0"/>
              <a:satOff val="0"/>
              <a:lumOff val="0"/>
              <a:alphaOff val="-40000"/>
            </a:schemeClr>
          </a:effectRef>
          <a:fontRef idx="minor">
            <a:schemeClr val="lt1"/>
          </a:fontRef>
        </p:style>
        <p:txBody>
          <a:bodyPr lIns="51955" tIns="51955" rIns="51955" bIns="51955" spcCol="1270" anchor="ctr"/>
          <a:lstStyle/>
          <a:p>
            <a:pPr marL="171450" indent="-171450" defTabSz="355600" eaLnBrk="1" fontAlgn="auto" hangingPunct="1">
              <a:lnSpc>
                <a:spcPct val="90000"/>
              </a:lnSpc>
              <a:spcAft>
                <a:spcPct val="35000"/>
              </a:spcAft>
              <a:buFont typeface="Wingdings" panose="05000000000000000000" pitchFamily="2" charset="2"/>
              <a:buChar char="§"/>
              <a:defRPr/>
            </a:pPr>
            <a:r>
              <a:rPr lang="es-PE" sz="1000" dirty="0">
                <a:solidFill>
                  <a:schemeClr val="bg2">
                    <a:lumMod val="25000"/>
                  </a:schemeClr>
                </a:solidFill>
              </a:rPr>
              <a:t>Emisión y notificación de la resolución (RM o RVM).</a:t>
            </a:r>
          </a:p>
        </p:txBody>
      </p:sp>
      <p:sp>
        <p:nvSpPr>
          <p:cNvPr id="19" name="Forma libre: forma 18">
            <a:extLst/>
          </p:cNvPr>
          <p:cNvSpPr/>
          <p:nvPr/>
        </p:nvSpPr>
        <p:spPr>
          <a:xfrm>
            <a:off x="4086225" y="3956050"/>
            <a:ext cx="1746250" cy="444500"/>
          </a:xfrm>
          <a:custGeom>
            <a:avLst/>
            <a:gdLst>
              <a:gd name="connsiteX0" fmla="*/ 0 w 2775722"/>
              <a:gd name="connsiteY0" fmla="*/ 73955 h 443722"/>
              <a:gd name="connsiteX1" fmla="*/ 73955 w 2775722"/>
              <a:gd name="connsiteY1" fmla="*/ 0 h 443722"/>
              <a:gd name="connsiteX2" fmla="*/ 2701767 w 2775722"/>
              <a:gd name="connsiteY2" fmla="*/ 0 h 443722"/>
              <a:gd name="connsiteX3" fmla="*/ 2775722 w 2775722"/>
              <a:gd name="connsiteY3" fmla="*/ 73955 h 443722"/>
              <a:gd name="connsiteX4" fmla="*/ 2775722 w 2775722"/>
              <a:gd name="connsiteY4" fmla="*/ 369767 h 443722"/>
              <a:gd name="connsiteX5" fmla="*/ 2701767 w 2775722"/>
              <a:gd name="connsiteY5" fmla="*/ 443722 h 443722"/>
              <a:gd name="connsiteX6" fmla="*/ 73955 w 2775722"/>
              <a:gd name="connsiteY6" fmla="*/ 443722 h 443722"/>
              <a:gd name="connsiteX7" fmla="*/ 0 w 2775722"/>
              <a:gd name="connsiteY7" fmla="*/ 369767 h 443722"/>
              <a:gd name="connsiteX8" fmla="*/ 0 w 2775722"/>
              <a:gd name="connsiteY8" fmla="*/ 73955 h 4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5722" h="443722">
                <a:moveTo>
                  <a:pt x="0" y="73955"/>
                </a:moveTo>
                <a:cubicBezTo>
                  <a:pt x="0" y="33111"/>
                  <a:pt x="33111" y="0"/>
                  <a:pt x="73955" y="0"/>
                </a:cubicBezTo>
                <a:lnTo>
                  <a:pt x="2701767" y="0"/>
                </a:lnTo>
                <a:cubicBezTo>
                  <a:pt x="2742611" y="0"/>
                  <a:pt x="2775722" y="33111"/>
                  <a:pt x="2775722" y="73955"/>
                </a:cubicBezTo>
                <a:lnTo>
                  <a:pt x="2775722" y="369767"/>
                </a:lnTo>
                <a:cubicBezTo>
                  <a:pt x="2775722" y="410611"/>
                  <a:pt x="2742611" y="443722"/>
                  <a:pt x="2701767" y="443722"/>
                </a:cubicBezTo>
                <a:lnTo>
                  <a:pt x="73955" y="443722"/>
                </a:lnTo>
                <a:cubicBezTo>
                  <a:pt x="33111" y="443722"/>
                  <a:pt x="0" y="410611"/>
                  <a:pt x="0" y="369767"/>
                </a:cubicBezTo>
                <a:lnTo>
                  <a:pt x="0" y="73955"/>
                </a:lnTo>
                <a:close/>
              </a:path>
            </a:pathLst>
          </a:custGeom>
          <a:noFill/>
          <a:ln>
            <a:noFill/>
            <a:prstDash val="lgDash"/>
          </a:ln>
        </p:spPr>
        <p:style>
          <a:lnRef idx="2">
            <a:scrgbClr r="0" g="0" b="0"/>
          </a:lnRef>
          <a:fillRef idx="1">
            <a:scrgbClr r="0" g="0" b="0"/>
          </a:fillRef>
          <a:effectRef idx="0">
            <a:schemeClr val="accent1">
              <a:alpha val="90000"/>
              <a:hueOff val="0"/>
              <a:satOff val="0"/>
              <a:lumOff val="0"/>
              <a:alphaOff val="-10000"/>
            </a:schemeClr>
          </a:effectRef>
          <a:fontRef idx="minor">
            <a:schemeClr val="lt1"/>
          </a:fontRef>
        </p:style>
        <p:txBody>
          <a:bodyPr lIns="52141" tIns="52141" rIns="52141" bIns="52141" spcCol="1270" anchor="ctr"/>
          <a:lstStyle/>
          <a:p>
            <a:pPr marL="171450" indent="-171450" defTabSz="355600" eaLnBrk="1" fontAlgn="auto" hangingPunct="1">
              <a:lnSpc>
                <a:spcPct val="90000"/>
              </a:lnSpc>
              <a:spcAft>
                <a:spcPct val="35000"/>
              </a:spcAft>
              <a:buFont typeface="Wingdings" panose="05000000000000000000" pitchFamily="2" charset="2"/>
              <a:buChar char="§"/>
              <a:defRPr/>
            </a:pPr>
            <a:endParaRPr lang="es-PE" sz="1200" dirty="0">
              <a:solidFill>
                <a:schemeClr val="bg2">
                  <a:lumMod val="25000"/>
                </a:schemeClr>
              </a:solidFill>
            </a:endParaRPr>
          </a:p>
        </p:txBody>
      </p:sp>
      <p:sp>
        <p:nvSpPr>
          <p:cNvPr id="20" name="Forma libre: forma 19">
            <a:extLst/>
          </p:cNvPr>
          <p:cNvSpPr/>
          <p:nvPr/>
        </p:nvSpPr>
        <p:spPr>
          <a:xfrm>
            <a:off x="4135438" y="3395663"/>
            <a:ext cx="1746250" cy="1722437"/>
          </a:xfrm>
          <a:custGeom>
            <a:avLst/>
            <a:gdLst>
              <a:gd name="connsiteX0" fmla="*/ 0 w 2775722"/>
              <a:gd name="connsiteY0" fmla="*/ 73955 h 443722"/>
              <a:gd name="connsiteX1" fmla="*/ 73955 w 2775722"/>
              <a:gd name="connsiteY1" fmla="*/ 0 h 443722"/>
              <a:gd name="connsiteX2" fmla="*/ 2701767 w 2775722"/>
              <a:gd name="connsiteY2" fmla="*/ 0 h 443722"/>
              <a:gd name="connsiteX3" fmla="*/ 2775722 w 2775722"/>
              <a:gd name="connsiteY3" fmla="*/ 73955 h 443722"/>
              <a:gd name="connsiteX4" fmla="*/ 2775722 w 2775722"/>
              <a:gd name="connsiteY4" fmla="*/ 369767 h 443722"/>
              <a:gd name="connsiteX5" fmla="*/ 2701767 w 2775722"/>
              <a:gd name="connsiteY5" fmla="*/ 443722 h 443722"/>
              <a:gd name="connsiteX6" fmla="*/ 73955 w 2775722"/>
              <a:gd name="connsiteY6" fmla="*/ 443722 h 443722"/>
              <a:gd name="connsiteX7" fmla="*/ 0 w 2775722"/>
              <a:gd name="connsiteY7" fmla="*/ 369767 h 443722"/>
              <a:gd name="connsiteX8" fmla="*/ 0 w 2775722"/>
              <a:gd name="connsiteY8" fmla="*/ 73955 h 4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5722" h="443722">
                <a:moveTo>
                  <a:pt x="0" y="73955"/>
                </a:moveTo>
                <a:cubicBezTo>
                  <a:pt x="0" y="33111"/>
                  <a:pt x="33111" y="0"/>
                  <a:pt x="73955" y="0"/>
                </a:cubicBezTo>
                <a:lnTo>
                  <a:pt x="2701767" y="0"/>
                </a:lnTo>
                <a:cubicBezTo>
                  <a:pt x="2742611" y="0"/>
                  <a:pt x="2775722" y="33111"/>
                  <a:pt x="2775722" y="73955"/>
                </a:cubicBezTo>
                <a:lnTo>
                  <a:pt x="2775722" y="369767"/>
                </a:lnTo>
                <a:cubicBezTo>
                  <a:pt x="2775722" y="410611"/>
                  <a:pt x="2742611" y="443722"/>
                  <a:pt x="2701767" y="443722"/>
                </a:cubicBezTo>
                <a:lnTo>
                  <a:pt x="73955" y="443722"/>
                </a:lnTo>
                <a:cubicBezTo>
                  <a:pt x="33111" y="443722"/>
                  <a:pt x="0" y="410611"/>
                  <a:pt x="0" y="369767"/>
                </a:cubicBezTo>
                <a:lnTo>
                  <a:pt x="0" y="73955"/>
                </a:lnTo>
                <a:close/>
              </a:path>
            </a:pathLst>
          </a:custGeom>
          <a:noFill/>
          <a:ln>
            <a:noFill/>
            <a:prstDash val="lgDash"/>
          </a:ln>
        </p:spPr>
        <p:style>
          <a:lnRef idx="2">
            <a:scrgbClr r="0" g="0" b="0"/>
          </a:lnRef>
          <a:fillRef idx="1">
            <a:scrgbClr r="0" g="0" b="0"/>
          </a:fillRef>
          <a:effectRef idx="0">
            <a:schemeClr val="accent1">
              <a:alpha val="90000"/>
              <a:hueOff val="0"/>
              <a:satOff val="0"/>
              <a:lumOff val="0"/>
              <a:alphaOff val="-20000"/>
            </a:schemeClr>
          </a:effectRef>
          <a:fontRef idx="minor">
            <a:schemeClr val="lt1"/>
          </a:fontRef>
        </p:style>
        <p:txBody>
          <a:bodyPr lIns="52141" tIns="52141" rIns="52141" bIns="52141" spcCol="1270" anchor="ctr"/>
          <a:lstStyle/>
          <a:p>
            <a:pPr marL="171450" indent="-171450" defTabSz="355600" eaLnBrk="1" fontAlgn="auto" hangingPunct="1">
              <a:lnSpc>
                <a:spcPct val="90000"/>
              </a:lnSpc>
              <a:spcAft>
                <a:spcPct val="35000"/>
              </a:spcAft>
              <a:buFont typeface="Wingdings" panose="05000000000000000000" pitchFamily="2" charset="2"/>
              <a:buChar char="§"/>
              <a:defRPr/>
            </a:pPr>
            <a:r>
              <a:rPr lang="es-ES" sz="1100" dirty="0">
                <a:solidFill>
                  <a:schemeClr val="bg2">
                    <a:lumMod val="25000"/>
                  </a:schemeClr>
                </a:solidFill>
              </a:rPr>
              <a:t>Evaluación técnica por equipo de evaluadores: Especialistas en infraestructura, legal y académico.</a:t>
            </a:r>
            <a:br>
              <a:rPr lang="es-ES" sz="1100" dirty="0">
                <a:solidFill>
                  <a:schemeClr val="bg2">
                    <a:lumMod val="25000"/>
                  </a:schemeClr>
                </a:solidFill>
              </a:rPr>
            </a:br>
            <a:r>
              <a:rPr lang="es-ES" sz="1100" dirty="0">
                <a:solidFill>
                  <a:schemeClr val="bg2">
                    <a:lumMod val="25000"/>
                  </a:schemeClr>
                </a:solidFill>
              </a:rPr>
              <a:t/>
            </a:r>
            <a:br>
              <a:rPr lang="es-ES" sz="1100" dirty="0">
                <a:solidFill>
                  <a:schemeClr val="bg2">
                    <a:lumMod val="25000"/>
                  </a:schemeClr>
                </a:solidFill>
              </a:rPr>
            </a:br>
            <a:endParaRPr lang="es-PE" sz="1100" dirty="0">
              <a:solidFill>
                <a:schemeClr val="bg2">
                  <a:lumMod val="25000"/>
                </a:schemeClr>
              </a:solidFill>
            </a:endParaRPr>
          </a:p>
        </p:txBody>
      </p:sp>
      <p:sp>
        <p:nvSpPr>
          <p:cNvPr id="21" name="Forma libre: forma 20">
            <a:extLst/>
          </p:cNvPr>
          <p:cNvSpPr/>
          <p:nvPr/>
        </p:nvSpPr>
        <p:spPr>
          <a:xfrm>
            <a:off x="4141788" y="4640263"/>
            <a:ext cx="1746250" cy="442912"/>
          </a:xfrm>
          <a:custGeom>
            <a:avLst/>
            <a:gdLst>
              <a:gd name="connsiteX0" fmla="*/ 0 w 2775722"/>
              <a:gd name="connsiteY0" fmla="*/ 73955 h 443722"/>
              <a:gd name="connsiteX1" fmla="*/ 73955 w 2775722"/>
              <a:gd name="connsiteY1" fmla="*/ 0 h 443722"/>
              <a:gd name="connsiteX2" fmla="*/ 2701767 w 2775722"/>
              <a:gd name="connsiteY2" fmla="*/ 0 h 443722"/>
              <a:gd name="connsiteX3" fmla="*/ 2775722 w 2775722"/>
              <a:gd name="connsiteY3" fmla="*/ 73955 h 443722"/>
              <a:gd name="connsiteX4" fmla="*/ 2775722 w 2775722"/>
              <a:gd name="connsiteY4" fmla="*/ 369767 h 443722"/>
              <a:gd name="connsiteX5" fmla="*/ 2701767 w 2775722"/>
              <a:gd name="connsiteY5" fmla="*/ 443722 h 443722"/>
              <a:gd name="connsiteX6" fmla="*/ 73955 w 2775722"/>
              <a:gd name="connsiteY6" fmla="*/ 443722 h 443722"/>
              <a:gd name="connsiteX7" fmla="*/ 0 w 2775722"/>
              <a:gd name="connsiteY7" fmla="*/ 369767 h 443722"/>
              <a:gd name="connsiteX8" fmla="*/ 0 w 2775722"/>
              <a:gd name="connsiteY8" fmla="*/ 73955 h 4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5722" h="443722">
                <a:moveTo>
                  <a:pt x="0" y="73955"/>
                </a:moveTo>
                <a:cubicBezTo>
                  <a:pt x="0" y="33111"/>
                  <a:pt x="33111" y="0"/>
                  <a:pt x="73955" y="0"/>
                </a:cubicBezTo>
                <a:lnTo>
                  <a:pt x="2701767" y="0"/>
                </a:lnTo>
                <a:cubicBezTo>
                  <a:pt x="2742611" y="0"/>
                  <a:pt x="2775722" y="33111"/>
                  <a:pt x="2775722" y="73955"/>
                </a:cubicBezTo>
                <a:lnTo>
                  <a:pt x="2775722" y="369767"/>
                </a:lnTo>
                <a:cubicBezTo>
                  <a:pt x="2775722" y="410611"/>
                  <a:pt x="2742611" y="443722"/>
                  <a:pt x="2701767" y="443722"/>
                </a:cubicBezTo>
                <a:lnTo>
                  <a:pt x="73955" y="443722"/>
                </a:lnTo>
                <a:cubicBezTo>
                  <a:pt x="33111" y="443722"/>
                  <a:pt x="0" y="410611"/>
                  <a:pt x="0" y="369767"/>
                </a:cubicBezTo>
                <a:lnTo>
                  <a:pt x="0" y="73955"/>
                </a:lnTo>
                <a:close/>
              </a:path>
            </a:pathLst>
          </a:custGeom>
          <a:noFill/>
          <a:ln>
            <a:noFill/>
            <a:prstDash val="dash"/>
          </a:ln>
        </p:spPr>
        <p:style>
          <a:lnRef idx="2">
            <a:scrgbClr r="0" g="0" b="0"/>
          </a:lnRef>
          <a:fillRef idx="1">
            <a:scrgbClr r="0" g="0" b="0"/>
          </a:fillRef>
          <a:effectRef idx="0">
            <a:schemeClr val="accent1">
              <a:alpha val="90000"/>
              <a:hueOff val="0"/>
              <a:satOff val="0"/>
              <a:lumOff val="0"/>
              <a:alphaOff val="-30000"/>
            </a:schemeClr>
          </a:effectRef>
          <a:fontRef idx="minor">
            <a:schemeClr val="lt1"/>
          </a:fontRef>
        </p:style>
        <p:txBody>
          <a:bodyPr lIns="52141" tIns="52141" rIns="52141" bIns="52141" spcCol="1270" anchor="ctr"/>
          <a:lstStyle/>
          <a:p>
            <a:pPr marL="171450" indent="-171450" defTabSz="355600" eaLnBrk="1" fontAlgn="auto" hangingPunct="1">
              <a:lnSpc>
                <a:spcPct val="90000"/>
              </a:lnSpc>
              <a:spcAft>
                <a:spcPct val="35000"/>
              </a:spcAft>
              <a:buFont typeface="Wingdings" panose="05000000000000000000" pitchFamily="2" charset="2"/>
              <a:buChar char="§"/>
              <a:defRPr/>
            </a:pPr>
            <a:r>
              <a:rPr lang="es-ES" sz="1100" dirty="0">
                <a:solidFill>
                  <a:schemeClr val="bg2">
                    <a:lumMod val="25000"/>
                  </a:schemeClr>
                </a:solidFill>
              </a:rPr>
              <a:t>Informe de observaciones.</a:t>
            </a:r>
            <a:br>
              <a:rPr lang="es-ES" sz="1100" dirty="0">
                <a:solidFill>
                  <a:schemeClr val="bg2">
                    <a:lumMod val="25000"/>
                  </a:schemeClr>
                </a:solidFill>
              </a:rPr>
            </a:br>
            <a:endParaRPr lang="es-PE" sz="1100" dirty="0">
              <a:solidFill>
                <a:schemeClr val="bg2">
                  <a:lumMod val="25000"/>
                </a:schemeClr>
              </a:solidFill>
            </a:endParaRPr>
          </a:p>
        </p:txBody>
      </p:sp>
      <p:sp>
        <p:nvSpPr>
          <p:cNvPr id="22" name="Forma libre: forma 21">
            <a:extLst/>
          </p:cNvPr>
          <p:cNvSpPr/>
          <p:nvPr/>
        </p:nvSpPr>
        <p:spPr>
          <a:xfrm>
            <a:off x="4135438" y="4972050"/>
            <a:ext cx="1957387" cy="444500"/>
          </a:xfrm>
          <a:custGeom>
            <a:avLst/>
            <a:gdLst>
              <a:gd name="connsiteX0" fmla="*/ 0 w 2775722"/>
              <a:gd name="connsiteY0" fmla="*/ 73955 h 443722"/>
              <a:gd name="connsiteX1" fmla="*/ 73955 w 2775722"/>
              <a:gd name="connsiteY1" fmla="*/ 0 h 443722"/>
              <a:gd name="connsiteX2" fmla="*/ 2701767 w 2775722"/>
              <a:gd name="connsiteY2" fmla="*/ 0 h 443722"/>
              <a:gd name="connsiteX3" fmla="*/ 2775722 w 2775722"/>
              <a:gd name="connsiteY3" fmla="*/ 73955 h 443722"/>
              <a:gd name="connsiteX4" fmla="*/ 2775722 w 2775722"/>
              <a:gd name="connsiteY4" fmla="*/ 369767 h 443722"/>
              <a:gd name="connsiteX5" fmla="*/ 2701767 w 2775722"/>
              <a:gd name="connsiteY5" fmla="*/ 443722 h 443722"/>
              <a:gd name="connsiteX6" fmla="*/ 73955 w 2775722"/>
              <a:gd name="connsiteY6" fmla="*/ 443722 h 443722"/>
              <a:gd name="connsiteX7" fmla="*/ 0 w 2775722"/>
              <a:gd name="connsiteY7" fmla="*/ 369767 h 443722"/>
              <a:gd name="connsiteX8" fmla="*/ 0 w 2775722"/>
              <a:gd name="connsiteY8" fmla="*/ 73955 h 4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5722" h="443722">
                <a:moveTo>
                  <a:pt x="0" y="73955"/>
                </a:moveTo>
                <a:cubicBezTo>
                  <a:pt x="0" y="33111"/>
                  <a:pt x="33111" y="0"/>
                  <a:pt x="73955" y="0"/>
                </a:cubicBezTo>
                <a:lnTo>
                  <a:pt x="2701767" y="0"/>
                </a:lnTo>
                <a:cubicBezTo>
                  <a:pt x="2742611" y="0"/>
                  <a:pt x="2775722" y="33111"/>
                  <a:pt x="2775722" y="73955"/>
                </a:cubicBezTo>
                <a:lnTo>
                  <a:pt x="2775722" y="369767"/>
                </a:lnTo>
                <a:cubicBezTo>
                  <a:pt x="2775722" y="410611"/>
                  <a:pt x="2742611" y="443722"/>
                  <a:pt x="2701767" y="443722"/>
                </a:cubicBezTo>
                <a:lnTo>
                  <a:pt x="73955" y="443722"/>
                </a:lnTo>
                <a:cubicBezTo>
                  <a:pt x="33111" y="443722"/>
                  <a:pt x="0" y="410611"/>
                  <a:pt x="0" y="369767"/>
                </a:cubicBezTo>
                <a:lnTo>
                  <a:pt x="0" y="73955"/>
                </a:lnTo>
                <a:close/>
              </a:path>
            </a:pathLst>
          </a:custGeom>
          <a:noFill/>
          <a:ln>
            <a:noFill/>
            <a:prstDash val="dash"/>
          </a:ln>
        </p:spPr>
        <p:style>
          <a:lnRef idx="2">
            <a:scrgbClr r="0" g="0" b="0"/>
          </a:lnRef>
          <a:fillRef idx="1">
            <a:scrgbClr r="0" g="0" b="0"/>
          </a:fillRef>
          <a:effectRef idx="0">
            <a:schemeClr val="accent1">
              <a:alpha val="90000"/>
              <a:hueOff val="0"/>
              <a:satOff val="0"/>
              <a:lumOff val="0"/>
              <a:alphaOff val="-40000"/>
            </a:schemeClr>
          </a:effectRef>
          <a:fontRef idx="minor">
            <a:schemeClr val="lt1"/>
          </a:fontRef>
        </p:style>
        <p:txBody>
          <a:bodyPr lIns="52141" tIns="52141" rIns="52141" bIns="52141" spcCol="1270" anchor="ctr"/>
          <a:lstStyle/>
          <a:p>
            <a:pPr marL="171450" indent="-171450" defTabSz="355600" eaLnBrk="1" fontAlgn="auto" hangingPunct="1">
              <a:lnSpc>
                <a:spcPct val="90000"/>
              </a:lnSpc>
              <a:spcAft>
                <a:spcPct val="35000"/>
              </a:spcAft>
              <a:buFont typeface="Wingdings" panose="05000000000000000000" pitchFamily="2" charset="2"/>
              <a:buChar char="§"/>
              <a:defRPr/>
            </a:pPr>
            <a:r>
              <a:rPr lang="es-PE" sz="1100" dirty="0">
                <a:solidFill>
                  <a:schemeClr val="bg2">
                    <a:lumMod val="25000"/>
                  </a:schemeClr>
                </a:solidFill>
              </a:rPr>
              <a:t>Audiencia a los administrados.</a:t>
            </a:r>
          </a:p>
        </p:txBody>
      </p:sp>
      <p:sp>
        <p:nvSpPr>
          <p:cNvPr id="23" name="Rectangle 8">
            <a:extLst/>
          </p:cNvPr>
          <p:cNvSpPr/>
          <p:nvPr/>
        </p:nvSpPr>
        <p:spPr>
          <a:xfrm>
            <a:off x="2066925" y="6064250"/>
            <a:ext cx="7907338" cy="446088"/>
          </a:xfrm>
          <a:prstGeom prst="leftRightArrow">
            <a:avLst/>
          </a:prstGeom>
          <a:solidFill>
            <a:srgbClr val="9DC4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1600" b="1" dirty="0">
                <a:solidFill>
                  <a:schemeClr val="bg1"/>
                </a:solidFill>
              </a:rPr>
              <a:t>90 DÍAS HABILES</a:t>
            </a:r>
          </a:p>
        </p:txBody>
      </p:sp>
      <p:pic>
        <p:nvPicPr>
          <p:cNvPr id="19475" name="Imagen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8575" y="0"/>
            <a:ext cx="30146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p:cNvSpPr/>
          <p:nvPr/>
        </p:nvSpPr>
        <p:spPr>
          <a:xfrm>
            <a:off x="-2125663" y="-803275"/>
            <a:ext cx="1371600" cy="1371600"/>
          </a:xfrm>
          <a:prstGeom prst="ellipse">
            <a:avLst/>
          </a:prstGeom>
          <a:solidFill>
            <a:srgbClr val="C412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24" name="Elipse 23"/>
          <p:cNvSpPr/>
          <p:nvPr/>
        </p:nvSpPr>
        <p:spPr>
          <a:xfrm>
            <a:off x="-2125663" y="1162050"/>
            <a:ext cx="1371600" cy="1371600"/>
          </a:xfrm>
          <a:prstGeom prst="ellipse">
            <a:avLst/>
          </a:prstGeom>
          <a:solidFill>
            <a:srgbClr val="E24C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25" name="Elipse 24"/>
          <p:cNvSpPr/>
          <p:nvPr/>
        </p:nvSpPr>
        <p:spPr>
          <a:xfrm>
            <a:off x="-2125663" y="3008313"/>
            <a:ext cx="1371600" cy="1371600"/>
          </a:xfrm>
          <a:prstGeom prst="ellipse">
            <a:avLst/>
          </a:prstGeom>
          <a:solidFill>
            <a:srgbClr val="00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26" name="Elipse 25"/>
          <p:cNvSpPr/>
          <p:nvPr/>
        </p:nvSpPr>
        <p:spPr>
          <a:xfrm>
            <a:off x="-2125663" y="4730750"/>
            <a:ext cx="1371600" cy="1371600"/>
          </a:xfrm>
          <a:prstGeom prst="ellipse">
            <a:avLst/>
          </a:prstGeom>
          <a:solidFill>
            <a:srgbClr val="7ECD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Tree>
    <p:extLst>
      <p:ext uri="{BB962C8B-B14F-4D97-AF65-F5344CB8AC3E}">
        <p14:creationId xmlns:p14="http://schemas.microsoft.com/office/powerpoint/2010/main" val="194694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n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21" y="539069"/>
            <a:ext cx="11604129" cy="941121"/>
          </a:xfrm>
          <a:prstGeom prst="rect">
            <a:avLst/>
          </a:prstGeom>
        </p:spPr>
      </p:pic>
      <p:sp>
        <p:nvSpPr>
          <p:cNvPr id="48" name="Rectángulo 47"/>
          <p:cNvSpPr/>
          <p:nvPr/>
        </p:nvSpPr>
        <p:spPr>
          <a:xfrm>
            <a:off x="8117347" y="2239055"/>
            <a:ext cx="3282946" cy="17146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5" name="Rectángulo 44"/>
          <p:cNvSpPr/>
          <p:nvPr/>
        </p:nvSpPr>
        <p:spPr>
          <a:xfrm>
            <a:off x="6396494" y="4619327"/>
            <a:ext cx="3110038" cy="1656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Rectángulo 43"/>
          <p:cNvSpPr/>
          <p:nvPr/>
        </p:nvSpPr>
        <p:spPr>
          <a:xfrm>
            <a:off x="2587375" y="4619327"/>
            <a:ext cx="3110038" cy="1656739"/>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lumMod val="75000"/>
                    <a:lumOff val="25000"/>
                  </a:schemeClr>
                </a:solidFill>
              </a:rPr>
              <a:t>Contar con personal docente suficiente y capacitado, cuyo perfil responda a los programas de estudios desarrollados.</a:t>
            </a:r>
          </a:p>
        </p:txBody>
      </p:sp>
      <p:sp>
        <p:nvSpPr>
          <p:cNvPr id="2" name="Rectángulo 1"/>
          <p:cNvSpPr/>
          <p:nvPr/>
        </p:nvSpPr>
        <p:spPr>
          <a:xfrm>
            <a:off x="882351" y="2296928"/>
            <a:ext cx="3345654" cy="1656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Marcador de contenido 2"/>
          <p:cNvSpPr>
            <a:spLocks noGrp="1"/>
          </p:cNvSpPr>
          <p:nvPr>
            <p:ph idx="1"/>
          </p:nvPr>
        </p:nvSpPr>
        <p:spPr>
          <a:xfrm>
            <a:off x="882351" y="2322103"/>
            <a:ext cx="3402033" cy="1634490"/>
          </a:xfrm>
          <a:prstGeom prst="roundRect">
            <a:avLst/>
          </a:prstGeom>
          <a:noFill/>
          <a:ln w="19050">
            <a:noFill/>
            <a:prstDash val="solid"/>
          </a:ln>
        </p:spPr>
        <p:txBody>
          <a:bodyPr wrap="square" rtlCol="0">
            <a:spAutoFit/>
          </a:bodyPr>
          <a:lstStyle/>
          <a:p>
            <a:pPr marL="0" indent="0" algn="ctr">
              <a:buNone/>
            </a:pPr>
            <a:r>
              <a:rPr lang="es-PE" sz="2000" dirty="0">
                <a:solidFill>
                  <a:schemeClr val="tx1">
                    <a:lumMod val="75000"/>
                    <a:lumOff val="25000"/>
                  </a:schemeClr>
                </a:solidFill>
              </a:rPr>
              <a:t>Contar con documentos de gestión sólidos y coherentes con la organización y el enfoque pedagógico/modelo educativo.</a:t>
            </a:r>
          </a:p>
        </p:txBody>
      </p:sp>
      <p:sp>
        <p:nvSpPr>
          <p:cNvPr id="10" name="Marcador de contenido 2"/>
          <p:cNvSpPr txBox="1">
            <a:spLocks/>
          </p:cNvSpPr>
          <p:nvPr/>
        </p:nvSpPr>
        <p:spPr>
          <a:xfrm>
            <a:off x="8058596" y="2267755"/>
            <a:ext cx="3400443" cy="1634490"/>
          </a:xfrm>
          <a:prstGeom prst="roundRect">
            <a:avLst/>
          </a:prstGeom>
          <a:noFill/>
          <a:ln w="19050">
            <a:noFill/>
            <a:prstDash val="soli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000" dirty="0">
                <a:solidFill>
                  <a:schemeClr val="tx1">
                    <a:lumMod val="75000"/>
                    <a:lumOff val="25000"/>
                  </a:schemeClr>
                </a:solidFill>
              </a:rPr>
              <a:t>Desarrollar los programas de estudios haciendo uso de infraestructura y recursos adecuados para el aprendizaje.</a:t>
            </a:r>
          </a:p>
        </p:txBody>
      </p:sp>
      <p:sp>
        <p:nvSpPr>
          <p:cNvPr id="12" name="Marcador de contenido 2"/>
          <p:cNvSpPr txBox="1">
            <a:spLocks/>
          </p:cNvSpPr>
          <p:nvPr/>
        </p:nvSpPr>
        <p:spPr>
          <a:xfrm>
            <a:off x="6605195" y="4603836"/>
            <a:ext cx="2725972" cy="1634490"/>
          </a:xfrm>
          <a:prstGeom prst="roundRect">
            <a:avLst/>
          </a:prstGeom>
          <a:noFill/>
          <a:ln w="19050">
            <a:noFill/>
            <a:prstDash val="soli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000" dirty="0">
                <a:solidFill>
                  <a:schemeClr val="tx1">
                    <a:lumMod val="75000"/>
                    <a:lumOff val="25000"/>
                  </a:schemeClr>
                </a:solidFill>
              </a:rPr>
              <a:t>Contar y prever los recursos económicos necesarios para el cumplimiento de los fines de la institución.</a:t>
            </a:r>
          </a:p>
        </p:txBody>
      </p:sp>
      <p:grpSp>
        <p:nvGrpSpPr>
          <p:cNvPr id="13" name="Grupo 12"/>
          <p:cNvGrpSpPr/>
          <p:nvPr/>
        </p:nvGrpSpPr>
        <p:grpSpPr>
          <a:xfrm>
            <a:off x="882350" y="1868827"/>
            <a:ext cx="3345655" cy="428101"/>
            <a:chOff x="1468165" y="2592361"/>
            <a:chExt cx="2029282" cy="869863"/>
          </a:xfrm>
        </p:grpSpPr>
        <p:sp>
          <p:nvSpPr>
            <p:cNvPr id="14" name="Rectángulo redondeado 13"/>
            <p:cNvSpPr/>
            <p:nvPr/>
          </p:nvSpPr>
          <p:spPr>
            <a:xfrm>
              <a:off x="1468165" y="2592361"/>
              <a:ext cx="2029282" cy="869863"/>
            </a:xfrm>
            <a:prstGeom prst="roundRect">
              <a:avLst>
                <a:gd name="adj" fmla="val 0"/>
              </a:avLst>
            </a:pr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p:cNvSpPr/>
            <p:nvPr/>
          </p:nvSpPr>
          <p:spPr>
            <a:xfrm>
              <a:off x="1696600" y="2701366"/>
              <a:ext cx="1519241" cy="652230"/>
            </a:xfrm>
            <a:prstGeom prst="rect">
              <a:avLst/>
            </a:prstGeom>
          </p:spPr>
          <p:txBody>
            <a:bodyPr wrap="square">
              <a:spAutoFit/>
            </a:bodyPr>
            <a:lstStyle/>
            <a:p>
              <a:pPr lvl="0" algn="ctr">
                <a:lnSpc>
                  <a:spcPct val="107000"/>
                </a:lnSpc>
                <a:spcAft>
                  <a:spcPts val="0"/>
                </a:spcAft>
                <a:tabLst>
                  <a:tab pos="180340" algn="l"/>
                </a:tabLst>
              </a:pPr>
              <a:r>
                <a:rPr lang="es-PE" sz="17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Gestión </a:t>
              </a:r>
              <a:r>
                <a:rPr lang="es-PE" sz="1700" b="1" dirty="0">
                  <a:solidFill>
                    <a:schemeClr val="bg1"/>
                  </a:solidFill>
                  <a:latin typeface="Arial" panose="020B0604020202020204" pitchFamily="34" charset="0"/>
                  <a:ea typeface="Calibri" panose="020F0502020204030204" pitchFamily="34" charset="0"/>
                  <a:cs typeface="Times New Roman" panose="02020603050405020304" pitchFamily="18" charset="0"/>
                </a:rPr>
                <a:t>institucional</a:t>
              </a:r>
              <a:endParaRPr lang="es-PE"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 name="Grupo 4"/>
          <p:cNvGrpSpPr/>
          <p:nvPr/>
        </p:nvGrpSpPr>
        <p:grpSpPr>
          <a:xfrm>
            <a:off x="4576381" y="1847108"/>
            <a:ext cx="3190763" cy="493056"/>
            <a:chOff x="1557445" y="3698428"/>
            <a:chExt cx="1754078" cy="869863"/>
          </a:xfrm>
        </p:grpSpPr>
        <p:sp>
          <p:nvSpPr>
            <p:cNvPr id="19" name="Rectángulo redondeado 18"/>
            <p:cNvSpPr/>
            <p:nvPr/>
          </p:nvSpPr>
          <p:spPr>
            <a:xfrm>
              <a:off x="1557445" y="3698428"/>
              <a:ext cx="1754078" cy="869863"/>
            </a:xfrm>
            <a:prstGeom prst="roundRect">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p:cNvSpPr/>
            <p:nvPr/>
          </p:nvSpPr>
          <p:spPr>
            <a:xfrm>
              <a:off x="1713522" y="3789931"/>
              <a:ext cx="1519241" cy="652230"/>
            </a:xfrm>
            <a:prstGeom prst="rect">
              <a:avLst/>
            </a:prstGeom>
          </p:spPr>
          <p:txBody>
            <a:bodyPr wrap="square">
              <a:spAutoFit/>
            </a:bodyPr>
            <a:lstStyle/>
            <a:p>
              <a:pPr lvl="0" algn="ctr">
                <a:lnSpc>
                  <a:spcPct val="107000"/>
                </a:lnSpc>
                <a:spcAft>
                  <a:spcPts val="0"/>
                </a:spcAft>
                <a:tabLst>
                  <a:tab pos="180340" algn="l"/>
                </a:tabLst>
              </a:pPr>
              <a:r>
                <a:rPr lang="es-PE" sz="17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Gestión </a:t>
              </a:r>
              <a:r>
                <a:rPr lang="es-PE" sz="17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académica</a:t>
              </a:r>
              <a:endParaRPr lang="es-PE"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9" name="Grupo 28"/>
          <p:cNvGrpSpPr/>
          <p:nvPr/>
        </p:nvGrpSpPr>
        <p:grpSpPr>
          <a:xfrm>
            <a:off x="2587375" y="4165299"/>
            <a:ext cx="3110038" cy="457842"/>
            <a:chOff x="1571880" y="4804242"/>
            <a:chExt cx="1876048" cy="869863"/>
          </a:xfrm>
        </p:grpSpPr>
        <p:sp>
          <p:nvSpPr>
            <p:cNvPr id="24" name="Rectángulo redondeado 23"/>
            <p:cNvSpPr/>
            <p:nvPr/>
          </p:nvSpPr>
          <p:spPr>
            <a:xfrm>
              <a:off x="1571880" y="4804242"/>
              <a:ext cx="1876048" cy="869863"/>
            </a:xfrm>
            <a:prstGeom prst="roundRect">
              <a:avLst>
                <a:gd name="adj" fmla="val 0"/>
              </a:avLst>
            </a:prstGeom>
            <a:solidFill>
              <a:srgbClr val="EE3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24"/>
            <p:cNvSpPr/>
            <p:nvPr/>
          </p:nvSpPr>
          <p:spPr>
            <a:xfrm>
              <a:off x="1750281" y="4913058"/>
              <a:ext cx="1519241" cy="652230"/>
            </a:xfrm>
            <a:prstGeom prst="rect">
              <a:avLst/>
            </a:prstGeom>
          </p:spPr>
          <p:txBody>
            <a:bodyPr wrap="square">
              <a:spAutoFit/>
            </a:bodyPr>
            <a:lstStyle/>
            <a:p>
              <a:pPr lvl="0" algn="ctr">
                <a:lnSpc>
                  <a:spcPct val="107000"/>
                </a:lnSpc>
                <a:spcAft>
                  <a:spcPts val="0"/>
                </a:spcAft>
                <a:tabLst>
                  <a:tab pos="180340" algn="l"/>
                </a:tabLst>
              </a:pPr>
              <a:r>
                <a:rPr lang="es-PE" sz="17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Personal docente</a:t>
              </a:r>
              <a:endParaRPr lang="es-PE"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upo 34"/>
          <p:cNvGrpSpPr/>
          <p:nvPr/>
        </p:nvGrpSpPr>
        <p:grpSpPr>
          <a:xfrm flipH="1">
            <a:off x="8117344" y="1837010"/>
            <a:ext cx="3282949" cy="431661"/>
            <a:chOff x="8274720" y="3022532"/>
            <a:chExt cx="1842515" cy="869863"/>
          </a:xfrm>
        </p:grpSpPr>
        <p:sp>
          <p:nvSpPr>
            <p:cNvPr id="30" name="Rectángulo redondeado 29"/>
            <p:cNvSpPr/>
            <p:nvPr/>
          </p:nvSpPr>
          <p:spPr>
            <a:xfrm>
              <a:off x="8274720" y="3022532"/>
              <a:ext cx="1842514" cy="869863"/>
            </a:xfrm>
            <a:prstGeom prst="roundRect">
              <a:avLst>
                <a:gd name="adj"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p:nvSpPr>
          <p:spPr>
            <a:xfrm>
              <a:off x="8274720" y="3142593"/>
              <a:ext cx="1842515" cy="690121"/>
            </a:xfrm>
            <a:prstGeom prst="rect">
              <a:avLst/>
            </a:prstGeom>
          </p:spPr>
          <p:txBody>
            <a:bodyPr wrap="square">
              <a:spAutoFit/>
            </a:bodyPr>
            <a:lstStyle/>
            <a:p>
              <a:pPr lvl="0" algn="ctr">
                <a:lnSpc>
                  <a:spcPct val="107000"/>
                </a:lnSpc>
                <a:spcAft>
                  <a:spcPts val="0"/>
                </a:spcAft>
                <a:tabLst>
                  <a:tab pos="180340" algn="l"/>
                </a:tabLst>
              </a:pPr>
              <a:r>
                <a:rPr lang="es-PE"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Infraestructura y equipamiento</a:t>
              </a:r>
              <a:endParaRPr lang="es-PE"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4" name="Grupo 73"/>
          <p:cNvGrpSpPr/>
          <p:nvPr/>
        </p:nvGrpSpPr>
        <p:grpSpPr>
          <a:xfrm>
            <a:off x="6396494" y="4165299"/>
            <a:ext cx="3110038" cy="457841"/>
            <a:chOff x="450568" y="5905642"/>
            <a:chExt cx="1847151" cy="780934"/>
          </a:xfrm>
        </p:grpSpPr>
        <p:sp>
          <p:nvSpPr>
            <p:cNvPr id="37" name="Rectángulo redondeado 36"/>
            <p:cNvSpPr/>
            <p:nvPr/>
          </p:nvSpPr>
          <p:spPr>
            <a:xfrm flipH="1">
              <a:off x="450568" y="5905642"/>
              <a:ext cx="1847151" cy="780934"/>
            </a:xfrm>
            <a:prstGeom prst="roundRect">
              <a:avLst>
                <a:gd name="adj" fmla="val 0"/>
              </a:avLst>
            </a:pr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Rectángulo 37"/>
            <p:cNvSpPr/>
            <p:nvPr/>
          </p:nvSpPr>
          <p:spPr>
            <a:xfrm flipH="1">
              <a:off x="629663" y="6003334"/>
              <a:ext cx="1475509" cy="634995"/>
            </a:xfrm>
            <a:prstGeom prst="rect">
              <a:avLst/>
            </a:prstGeom>
          </p:spPr>
          <p:txBody>
            <a:bodyPr wrap="square">
              <a:spAutoFit/>
            </a:bodyPr>
            <a:lstStyle/>
            <a:p>
              <a:pPr lvl="0" algn="ctr">
                <a:lnSpc>
                  <a:spcPct val="107000"/>
                </a:lnSpc>
                <a:spcAft>
                  <a:spcPts val="0"/>
                </a:spcAft>
                <a:tabLst>
                  <a:tab pos="180340" algn="l"/>
                </a:tabLst>
              </a:pPr>
              <a:r>
                <a:rPr lang="es-PE" sz="17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Previsión económica</a:t>
              </a:r>
              <a:endParaRPr lang="es-PE"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6" name="Marcador de contenido 2"/>
          <p:cNvSpPr txBox="1">
            <a:spLocks/>
          </p:cNvSpPr>
          <p:nvPr/>
        </p:nvSpPr>
        <p:spPr>
          <a:xfrm>
            <a:off x="3604569" y="682148"/>
            <a:ext cx="4999233" cy="715089"/>
          </a:xfrm>
          <a:prstGeom prst="roundRect">
            <a:avLst/>
          </a:prstGeom>
          <a:noFill/>
          <a:ln w="19050">
            <a:noFill/>
            <a:prstDash val="soli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4000" b="1" dirty="0">
                <a:solidFill>
                  <a:schemeClr val="bg1"/>
                </a:solidFill>
              </a:rPr>
              <a:t>Objetivos de cada CBC</a:t>
            </a:r>
            <a:endParaRPr lang="es-PE" sz="4000" dirty="0">
              <a:solidFill>
                <a:schemeClr val="bg1"/>
              </a:solidFill>
            </a:endParaRPr>
          </a:p>
        </p:txBody>
      </p:sp>
      <p:sp>
        <p:nvSpPr>
          <p:cNvPr id="47" name="Rectángulo 46"/>
          <p:cNvSpPr/>
          <p:nvPr/>
        </p:nvSpPr>
        <p:spPr>
          <a:xfrm>
            <a:off x="4576379" y="2272455"/>
            <a:ext cx="3190765" cy="1681212"/>
          </a:xfrm>
          <a:prstGeom prst="rect">
            <a:avLst/>
          </a:prstGeom>
          <a:solidFill>
            <a:srgbClr val="E4D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lumMod val="75000"/>
                    <a:lumOff val="25000"/>
                  </a:schemeClr>
                </a:solidFill>
              </a:rPr>
              <a:t>Brindar programas de estudios que cumplan los Lineamientos Académicos Generales del </a:t>
            </a:r>
            <a:r>
              <a:rPr lang="es-PE" dirty="0" err="1">
                <a:solidFill>
                  <a:schemeClr val="tx1">
                    <a:lumMod val="75000"/>
                    <a:lumOff val="25000"/>
                  </a:schemeClr>
                </a:solidFill>
              </a:rPr>
              <a:t>Minedu</a:t>
            </a:r>
            <a:r>
              <a:rPr lang="es-PE" dirty="0">
                <a:solidFill>
                  <a:schemeClr val="tx1">
                    <a:lumMod val="75000"/>
                    <a:lumOff val="25000"/>
                  </a:schemeClr>
                </a:solidFill>
              </a:rPr>
              <a:t> y que respondan a la demanda laboral, así como procesos académicos eficientes.</a:t>
            </a:r>
          </a:p>
        </p:txBody>
      </p:sp>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Tree>
    <p:extLst>
      <p:ext uri="{BB962C8B-B14F-4D97-AF65-F5344CB8AC3E}">
        <p14:creationId xmlns:p14="http://schemas.microsoft.com/office/powerpoint/2010/main" val="2202928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400501" y="2627927"/>
            <a:ext cx="2113648" cy="3234154"/>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Marcador de contenido 2"/>
          <p:cNvSpPr>
            <a:spLocks noGrp="1"/>
          </p:cNvSpPr>
          <p:nvPr>
            <p:ph idx="1"/>
          </p:nvPr>
        </p:nvSpPr>
        <p:spPr>
          <a:xfrm>
            <a:off x="391802" y="4211947"/>
            <a:ext cx="2113647" cy="351231"/>
          </a:xfrm>
          <a:prstGeom prst="roundRect">
            <a:avLst/>
          </a:prstGeom>
          <a:noFill/>
          <a:ln w="19050">
            <a:noFill/>
            <a:prstDash val="dash"/>
          </a:ln>
        </p:spPr>
        <p:txBody>
          <a:bodyPr wrap="square" rtlCol="0">
            <a:spAutoFit/>
          </a:bodyPr>
          <a:lstStyle/>
          <a:p>
            <a:pPr algn="ctr">
              <a:lnSpc>
                <a:spcPct val="110000"/>
              </a:lnSpc>
              <a:spcBef>
                <a:spcPct val="0"/>
              </a:spcBef>
              <a:buNone/>
            </a:pPr>
            <a:r>
              <a:rPr lang="es-PE" altLang="es-PE" sz="1400" b="1" dirty="0">
                <a:solidFill>
                  <a:srgbClr val="595959"/>
                </a:solidFill>
              </a:rPr>
              <a:t>Gestión Estratégica</a:t>
            </a:r>
          </a:p>
        </p:txBody>
      </p:sp>
      <p:sp>
        <p:nvSpPr>
          <p:cNvPr id="6" name="Rectángulo redondeado 5"/>
          <p:cNvSpPr/>
          <p:nvPr/>
        </p:nvSpPr>
        <p:spPr>
          <a:xfrm>
            <a:off x="2762704" y="2628547"/>
            <a:ext cx="4278540" cy="832568"/>
          </a:xfrm>
          <a:prstGeom prst="roundRect">
            <a:avLst/>
          </a:prstGeom>
          <a:noFill/>
          <a:ln w="9525">
            <a:solidFill>
              <a:schemeClr val="accent6"/>
            </a:solidFill>
            <a:prstDash val="solid"/>
          </a:ln>
        </p:spPr>
        <p:txBody>
          <a:bodyPr vert="horz" wrap="square" lIns="91440" tIns="45720" rIns="91440" bIns="45720" rtlCol="0">
            <a:spAutoFit/>
          </a:bodyPr>
          <a:lstStyle/>
          <a:p>
            <a:pPr>
              <a:lnSpc>
                <a:spcPct val="110000"/>
              </a:lnSpc>
              <a:buFont typeface="Arial" panose="020B0604020202020204" pitchFamily="34" charset="0"/>
              <a:buNone/>
            </a:pPr>
            <a:r>
              <a:rPr lang="es-PE" sz="1300" b="1" dirty="0">
                <a:solidFill>
                  <a:schemeClr val="tx1">
                    <a:lumMod val="65000"/>
                    <a:lumOff val="35000"/>
                  </a:schemeClr>
                </a:solidFill>
                <a:latin typeface="+mj-lt"/>
              </a:rPr>
              <a:t>1</a:t>
            </a:r>
            <a:r>
              <a:rPr lang="es-PE" sz="1300" dirty="0">
                <a:solidFill>
                  <a:schemeClr val="tx1">
                    <a:lumMod val="65000"/>
                    <a:lumOff val="35000"/>
                  </a:schemeClr>
                </a:solidFill>
                <a:latin typeface="+mj-lt"/>
              </a:rPr>
              <a:t>. La institución cuenta con visión, misión, valores y objetivos institucionales o estratégicos coherentes con el enfoque pedagógico.</a:t>
            </a:r>
          </a:p>
        </p:txBody>
      </p:sp>
      <p:sp>
        <p:nvSpPr>
          <p:cNvPr id="7" name="Rectángulo 6"/>
          <p:cNvSpPr/>
          <p:nvPr/>
        </p:nvSpPr>
        <p:spPr>
          <a:xfrm>
            <a:off x="7182158" y="2823957"/>
            <a:ext cx="4724092" cy="532453"/>
          </a:xfrm>
          <a:prstGeom prst="rect">
            <a:avLst/>
          </a:prstGeom>
          <a:noFill/>
          <a:ln w="19050">
            <a:noFill/>
            <a:prstDash val="solid"/>
          </a:ln>
        </p:spPr>
        <p:txBody>
          <a:bodyPr vert="horz" wrap="square" lIns="91440" tIns="45720" rIns="91440" bIns="45720" rtlCol="0">
            <a:spAutoFit/>
          </a:bodyPr>
          <a:lstStyle/>
          <a:p>
            <a:pPr>
              <a:lnSpc>
                <a:spcPct val="110000"/>
              </a:lnSpc>
              <a:buFont typeface="Arial" panose="020B0604020202020204" pitchFamily="34" charset="0"/>
              <a:buNone/>
            </a:pPr>
            <a:r>
              <a:rPr lang="es-PE" sz="1300" b="1" dirty="0">
                <a:solidFill>
                  <a:schemeClr val="tx1">
                    <a:lumMod val="65000"/>
                    <a:lumOff val="35000"/>
                  </a:schemeClr>
                </a:solidFill>
                <a:latin typeface="+mj-lt"/>
              </a:rPr>
              <a:t>MV1. </a:t>
            </a:r>
            <a:r>
              <a:rPr lang="es-PE" sz="1300" dirty="0">
                <a:solidFill>
                  <a:schemeClr val="tx1">
                    <a:lumMod val="65000"/>
                    <a:lumOff val="35000"/>
                  </a:schemeClr>
                </a:solidFill>
                <a:latin typeface="+mj-lt"/>
              </a:rPr>
              <a:t>Proyecto Educativo Institucional (PEI) vigente + Documento de aprobación.</a:t>
            </a:r>
          </a:p>
        </p:txBody>
      </p:sp>
      <p:sp>
        <p:nvSpPr>
          <p:cNvPr id="25" name="Rectángulo redondeado 24"/>
          <p:cNvSpPr/>
          <p:nvPr/>
        </p:nvSpPr>
        <p:spPr>
          <a:xfrm>
            <a:off x="2635550" y="3701819"/>
            <a:ext cx="4272498" cy="1307308"/>
          </a:xfrm>
          <a:prstGeom prst="roundRect">
            <a:avLst/>
          </a:prstGeom>
          <a:noFill/>
          <a:ln w="9525">
            <a:solidFill>
              <a:schemeClr val="accent6"/>
            </a:solidFill>
            <a:prstDash val="solid"/>
          </a:ln>
        </p:spPr>
        <p:txBody>
          <a:bodyPr vert="horz" wrap="square" lIns="91440" tIns="45720" rIns="91440" bIns="45720" rtlCol="0">
            <a:spAutoFit/>
          </a:bodyPr>
          <a:lstStyle/>
          <a:p>
            <a:pPr>
              <a:lnSpc>
                <a:spcPct val="110000"/>
              </a:lnSpc>
            </a:pPr>
            <a:r>
              <a:rPr lang="es-PE" sz="1300" dirty="0">
                <a:solidFill>
                  <a:schemeClr val="tx1">
                    <a:lumMod val="65000"/>
                    <a:lumOff val="35000"/>
                  </a:schemeClr>
                </a:solidFill>
                <a:latin typeface="+mj-lt"/>
              </a:rPr>
              <a:t>2. </a:t>
            </a:r>
            <a:r>
              <a:rPr lang="es-ES" sz="1300" dirty="0">
                <a:solidFill>
                  <a:schemeClr val="tx1">
                    <a:lumMod val="65000"/>
                    <a:lumOff val="35000"/>
                  </a:schemeClr>
                </a:solidFill>
                <a:latin typeface="+mj-lt"/>
              </a:rPr>
              <a:t>La institución define los procesos de régimen académico y establece los derechos y obligaciones del personal docente, administrativo y estudiantes, las medidas disciplinarias que correspondan; así como las acciones pertinentes en caso de violencia y hostigamiento sexual.</a:t>
            </a:r>
            <a:endParaRPr lang="es-PE" sz="1300" dirty="0">
              <a:solidFill>
                <a:schemeClr val="tx1">
                  <a:lumMod val="65000"/>
                  <a:lumOff val="35000"/>
                </a:schemeClr>
              </a:solidFill>
              <a:latin typeface="+mj-lt"/>
            </a:endParaRPr>
          </a:p>
        </p:txBody>
      </p:sp>
      <p:sp>
        <p:nvSpPr>
          <p:cNvPr id="26" name="Rectángulo 25"/>
          <p:cNvSpPr/>
          <p:nvPr/>
        </p:nvSpPr>
        <p:spPr>
          <a:xfrm>
            <a:off x="7190856" y="4118535"/>
            <a:ext cx="4732792" cy="532453"/>
          </a:xfrm>
          <a:prstGeom prst="rect">
            <a:avLst/>
          </a:prstGeom>
          <a:noFill/>
          <a:ln w="19050">
            <a:noFill/>
            <a:prstDash val="solid"/>
          </a:ln>
        </p:spPr>
        <p:txBody>
          <a:bodyPr vert="horz" wrap="square" lIns="91440" tIns="45720" rIns="91440" bIns="45720" rtlCol="0">
            <a:spAutoFit/>
          </a:bodyPr>
          <a:lstStyle/>
          <a:p>
            <a:pPr>
              <a:lnSpc>
                <a:spcPct val="110000"/>
              </a:lnSpc>
              <a:buFont typeface="Arial" panose="020B0604020202020204" pitchFamily="34" charset="0"/>
              <a:buNone/>
            </a:pPr>
            <a:r>
              <a:rPr lang="es-PE" sz="1300" b="1" dirty="0">
                <a:solidFill>
                  <a:schemeClr val="tx1">
                    <a:lumMod val="65000"/>
                    <a:lumOff val="35000"/>
                  </a:schemeClr>
                </a:solidFill>
                <a:latin typeface="+mj-lt"/>
              </a:rPr>
              <a:t>MV2.</a:t>
            </a:r>
            <a:r>
              <a:rPr lang="es-PE" sz="1300" dirty="0">
                <a:solidFill>
                  <a:schemeClr val="tx1">
                    <a:lumMod val="65000"/>
                    <a:lumOff val="35000"/>
                  </a:schemeClr>
                </a:solidFill>
                <a:latin typeface="+mj-lt"/>
              </a:rPr>
              <a:t> Reglamento Institucional (RI) vigente + Documento de aprobación.</a:t>
            </a:r>
          </a:p>
        </p:txBody>
      </p:sp>
      <p:sp>
        <p:nvSpPr>
          <p:cNvPr id="34" name="Rectángulo redondeado 33"/>
          <p:cNvSpPr/>
          <p:nvPr/>
        </p:nvSpPr>
        <p:spPr>
          <a:xfrm>
            <a:off x="7182158" y="2659690"/>
            <a:ext cx="4724092" cy="833808"/>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Rectángulo redondeado 43"/>
          <p:cNvSpPr/>
          <p:nvPr/>
        </p:nvSpPr>
        <p:spPr>
          <a:xfrm>
            <a:off x="7190857" y="3985861"/>
            <a:ext cx="4724092" cy="805197"/>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1" y="539069"/>
            <a:ext cx="11604129" cy="941121"/>
          </a:xfrm>
          <a:prstGeom prst="rect">
            <a:avLst/>
          </a:prstGeom>
        </p:spPr>
      </p:pic>
      <p:sp>
        <p:nvSpPr>
          <p:cNvPr id="28" name="Marcador de contenido 2"/>
          <p:cNvSpPr txBox="1">
            <a:spLocks/>
          </p:cNvSpPr>
          <p:nvPr/>
        </p:nvSpPr>
        <p:spPr>
          <a:xfrm>
            <a:off x="2440764" y="609979"/>
            <a:ext cx="7921249" cy="715089"/>
          </a:xfrm>
          <a:prstGeom prst="roundRect">
            <a:avLst/>
          </a:prstGeom>
          <a:noFill/>
          <a:ln w="19050">
            <a:noFill/>
            <a:prstDash val="soli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4000" b="1" dirty="0">
                <a:solidFill>
                  <a:schemeClr val="bg1"/>
                </a:solidFill>
              </a:rPr>
              <a:t>Condición I – Gestión institucional</a:t>
            </a:r>
            <a:endParaRPr lang="es-PE" sz="4000" dirty="0">
              <a:solidFill>
                <a:schemeClr val="bg1"/>
              </a:solidFill>
            </a:endParaRPr>
          </a:p>
        </p:txBody>
      </p:sp>
      <p:pic>
        <p:nvPicPr>
          <p:cNvPr id="29" name="Imagen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30" name="Rectángulo redondeado 29"/>
          <p:cNvSpPr/>
          <p:nvPr/>
        </p:nvSpPr>
        <p:spPr>
          <a:xfrm>
            <a:off x="2752858" y="1742812"/>
            <a:ext cx="4276591" cy="4765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Indicador</a:t>
            </a:r>
          </a:p>
        </p:txBody>
      </p:sp>
      <p:sp>
        <p:nvSpPr>
          <p:cNvPr id="31" name="Rectángulo redondeado 30"/>
          <p:cNvSpPr/>
          <p:nvPr/>
        </p:nvSpPr>
        <p:spPr>
          <a:xfrm>
            <a:off x="311785" y="1742812"/>
            <a:ext cx="2291081" cy="4765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Componente</a:t>
            </a:r>
          </a:p>
        </p:txBody>
      </p:sp>
      <p:sp>
        <p:nvSpPr>
          <p:cNvPr id="37" name="Rectángulo redondeado 36"/>
          <p:cNvSpPr/>
          <p:nvPr/>
        </p:nvSpPr>
        <p:spPr>
          <a:xfrm>
            <a:off x="7182158" y="1742812"/>
            <a:ext cx="4724092" cy="4765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Medio de verificación</a:t>
            </a:r>
          </a:p>
        </p:txBody>
      </p:sp>
      <p:sp>
        <p:nvSpPr>
          <p:cNvPr id="32" name="Rectángulo 31"/>
          <p:cNvSpPr/>
          <p:nvPr/>
        </p:nvSpPr>
        <p:spPr>
          <a:xfrm>
            <a:off x="2602866" y="5389251"/>
            <a:ext cx="4280003" cy="752514"/>
          </a:xfrm>
          <a:prstGeom prst="rect">
            <a:avLst/>
          </a:prstGeom>
          <a:noFill/>
          <a:ln w="19050">
            <a:noFill/>
            <a:prstDash val="solid"/>
          </a:ln>
        </p:spPr>
        <p:txBody>
          <a:bodyPr vert="horz" wrap="square" lIns="91440" tIns="45720" rIns="91440" bIns="45720" rtlCol="0">
            <a:spAutoFit/>
          </a:bodyPr>
          <a:lstStyle/>
          <a:p>
            <a:pPr marL="271463" indent="-271463" algn="just">
              <a:lnSpc>
                <a:spcPct val="110000"/>
              </a:lnSpc>
              <a:buFont typeface="Arial" panose="020B0604020202020204" pitchFamily="34" charset="0"/>
              <a:buNone/>
            </a:pPr>
            <a:r>
              <a:rPr lang="es-PE" sz="1300" b="1" dirty="0">
                <a:solidFill>
                  <a:schemeClr val="tx1">
                    <a:lumMod val="65000"/>
                    <a:lumOff val="35000"/>
                  </a:schemeClr>
                </a:solidFill>
                <a:latin typeface="+mj-lt"/>
              </a:rPr>
              <a:t>3. </a:t>
            </a:r>
            <a:r>
              <a:rPr lang="es-PE" sz="1300" dirty="0">
                <a:solidFill>
                  <a:schemeClr val="tx1">
                    <a:lumMod val="65000"/>
                    <a:lumOff val="35000"/>
                  </a:schemeClr>
                </a:solidFill>
                <a:latin typeface="+mj-lt"/>
              </a:rPr>
              <a:t>La institución dispone de presupuesto para las actividades que permitan el desarrollo de los programas de estudios, en concordancia con su PAT.</a:t>
            </a:r>
          </a:p>
        </p:txBody>
      </p:sp>
      <p:sp>
        <p:nvSpPr>
          <p:cNvPr id="33" name="Rectángulo redondeado 32"/>
          <p:cNvSpPr/>
          <p:nvPr/>
        </p:nvSpPr>
        <p:spPr>
          <a:xfrm flipV="1">
            <a:off x="2602866" y="5243784"/>
            <a:ext cx="4280003" cy="910485"/>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6" name="Rectángulo redondeado 35"/>
          <p:cNvSpPr/>
          <p:nvPr/>
        </p:nvSpPr>
        <p:spPr>
          <a:xfrm>
            <a:off x="7029450" y="5244267"/>
            <a:ext cx="4738919" cy="910002"/>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Rectángulo 38"/>
          <p:cNvSpPr/>
          <p:nvPr/>
        </p:nvSpPr>
        <p:spPr>
          <a:xfrm>
            <a:off x="7041244" y="5549688"/>
            <a:ext cx="4778840" cy="312393"/>
          </a:xfrm>
          <a:prstGeom prst="rect">
            <a:avLst/>
          </a:prstGeom>
          <a:noFill/>
          <a:ln w="19050">
            <a:noFill/>
            <a:prstDash val="solid"/>
          </a:ln>
        </p:spPr>
        <p:txBody>
          <a:bodyPr vert="horz" wrap="square" lIns="91440" tIns="45720" rIns="91440" bIns="45720" rtlCol="0">
            <a:spAutoFit/>
          </a:bodyPr>
          <a:lstStyle/>
          <a:p>
            <a:pPr algn="just">
              <a:lnSpc>
                <a:spcPct val="110000"/>
              </a:lnSpc>
              <a:buFont typeface="Arial" panose="020B0604020202020204" pitchFamily="34" charset="0"/>
              <a:buNone/>
            </a:pPr>
            <a:r>
              <a:rPr lang="es-PE" sz="1300" b="1" dirty="0">
                <a:solidFill>
                  <a:schemeClr val="tx1">
                    <a:lumMod val="65000"/>
                    <a:lumOff val="35000"/>
                  </a:schemeClr>
                </a:solidFill>
                <a:latin typeface="+mj-lt"/>
              </a:rPr>
              <a:t>MV3. </a:t>
            </a:r>
            <a:r>
              <a:rPr lang="es-PE" sz="1300" dirty="0">
                <a:solidFill>
                  <a:schemeClr val="tx1">
                    <a:lumMod val="65000"/>
                    <a:lumOff val="35000"/>
                  </a:schemeClr>
                </a:solidFill>
                <a:latin typeface="+mj-lt"/>
              </a:rPr>
              <a:t>Plan Anual de trabajo (PAT)</a:t>
            </a:r>
          </a:p>
        </p:txBody>
      </p:sp>
    </p:spTree>
    <p:extLst>
      <p:ext uri="{BB962C8B-B14F-4D97-AF65-F5344CB8AC3E}">
        <p14:creationId xmlns:p14="http://schemas.microsoft.com/office/powerpoint/2010/main" val="762413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1" y="539069"/>
            <a:ext cx="11604129" cy="941121"/>
          </a:xfrm>
          <a:prstGeom prst="rect">
            <a:avLst/>
          </a:prstGeom>
        </p:spPr>
      </p:pic>
      <p:sp>
        <p:nvSpPr>
          <p:cNvPr id="28" name="Marcador de contenido 2"/>
          <p:cNvSpPr txBox="1">
            <a:spLocks/>
          </p:cNvSpPr>
          <p:nvPr/>
        </p:nvSpPr>
        <p:spPr>
          <a:xfrm>
            <a:off x="2440764" y="609979"/>
            <a:ext cx="7921249" cy="715089"/>
          </a:xfrm>
          <a:prstGeom prst="roundRect">
            <a:avLst/>
          </a:prstGeom>
          <a:noFill/>
          <a:ln w="19050">
            <a:noFill/>
            <a:prstDash val="soli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4000" b="1" dirty="0">
                <a:solidFill>
                  <a:schemeClr val="bg1"/>
                </a:solidFill>
              </a:rPr>
              <a:t>Condición I – Gestión institucional</a:t>
            </a:r>
            <a:endParaRPr lang="es-PE" sz="4000" dirty="0">
              <a:solidFill>
                <a:schemeClr val="bg1"/>
              </a:solidFill>
            </a:endParaRPr>
          </a:p>
        </p:txBody>
      </p:sp>
      <p:pic>
        <p:nvPicPr>
          <p:cNvPr id="29" name="Imagen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30" name="Rectángulo redondeado 29"/>
          <p:cNvSpPr/>
          <p:nvPr/>
        </p:nvSpPr>
        <p:spPr>
          <a:xfrm>
            <a:off x="2752858" y="1742812"/>
            <a:ext cx="4276591" cy="4765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Indicador</a:t>
            </a:r>
          </a:p>
        </p:txBody>
      </p:sp>
      <p:sp>
        <p:nvSpPr>
          <p:cNvPr id="31" name="Rectángulo redondeado 30"/>
          <p:cNvSpPr/>
          <p:nvPr/>
        </p:nvSpPr>
        <p:spPr>
          <a:xfrm>
            <a:off x="311785" y="1742812"/>
            <a:ext cx="2291081" cy="4765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Componente</a:t>
            </a:r>
          </a:p>
        </p:txBody>
      </p:sp>
      <p:sp>
        <p:nvSpPr>
          <p:cNvPr id="37" name="Rectángulo redondeado 36"/>
          <p:cNvSpPr/>
          <p:nvPr/>
        </p:nvSpPr>
        <p:spPr>
          <a:xfrm>
            <a:off x="7182158" y="1742812"/>
            <a:ext cx="4724092" cy="4765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Medio de verificación</a:t>
            </a:r>
          </a:p>
        </p:txBody>
      </p:sp>
      <p:sp>
        <p:nvSpPr>
          <p:cNvPr id="32" name="Rectángulo redondeado 31"/>
          <p:cNvSpPr/>
          <p:nvPr/>
        </p:nvSpPr>
        <p:spPr>
          <a:xfrm>
            <a:off x="2654477" y="2756609"/>
            <a:ext cx="4276591" cy="832568"/>
          </a:xfrm>
          <a:prstGeom prst="roundRect">
            <a:avLst/>
          </a:prstGeom>
          <a:noFill/>
          <a:ln w="19050">
            <a:noFill/>
            <a:prstDash val="dash"/>
          </a:ln>
        </p:spPr>
        <p:txBody>
          <a:bodyPr vert="horz" wrap="square" lIns="91440" tIns="45720" rIns="91440" bIns="45720" rtlCol="0">
            <a:spAutoFit/>
          </a:bodyPr>
          <a:lstStyle/>
          <a:p>
            <a:pPr>
              <a:lnSpc>
                <a:spcPct val="110000"/>
              </a:lnSpc>
              <a:buFont typeface="Arial" panose="020B0604020202020204" pitchFamily="34" charset="0"/>
              <a:buNone/>
            </a:pPr>
            <a:r>
              <a:rPr lang="es-PE" sz="1300" dirty="0">
                <a:solidFill>
                  <a:schemeClr val="tx1">
                    <a:lumMod val="65000"/>
                    <a:lumOff val="35000"/>
                  </a:schemeClr>
                </a:solidFill>
                <a:latin typeface="+mj-lt"/>
              </a:rPr>
              <a:t>5. La institución cuenta con una estructura organizativa que guarda coherencia con los objetivos y las normativas del Ministerio de Educación.</a:t>
            </a:r>
          </a:p>
        </p:txBody>
      </p:sp>
      <p:sp>
        <p:nvSpPr>
          <p:cNvPr id="33" name="Rectángulo redondeado 32"/>
          <p:cNvSpPr/>
          <p:nvPr/>
        </p:nvSpPr>
        <p:spPr>
          <a:xfrm>
            <a:off x="302121" y="2691745"/>
            <a:ext cx="2113648" cy="982413"/>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Rectángulo redondeado 35"/>
          <p:cNvSpPr/>
          <p:nvPr/>
        </p:nvSpPr>
        <p:spPr>
          <a:xfrm>
            <a:off x="7083778" y="2691745"/>
            <a:ext cx="4724092" cy="982414"/>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Rectángulo redondeado 38"/>
          <p:cNvSpPr/>
          <p:nvPr/>
        </p:nvSpPr>
        <p:spPr>
          <a:xfrm>
            <a:off x="2667345" y="2691745"/>
            <a:ext cx="4263723" cy="982413"/>
          </a:xfrm>
          <a:prstGeom prst="roundRect">
            <a:avLst/>
          </a:prstGeom>
          <a:noFill/>
          <a:ln w="952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0" name="Marcador de contenido 2"/>
          <p:cNvSpPr txBox="1">
            <a:spLocks/>
          </p:cNvSpPr>
          <p:nvPr/>
        </p:nvSpPr>
        <p:spPr>
          <a:xfrm>
            <a:off x="302121" y="3010137"/>
            <a:ext cx="2113646" cy="345627"/>
          </a:xfrm>
          <a:prstGeom prst="roundRect">
            <a:avLst/>
          </a:prstGeom>
          <a:noFill/>
          <a:ln w="19050">
            <a:noFill/>
            <a:prstDash val="dash"/>
          </a:ln>
        </p:spPr>
        <p:txBody>
          <a:bodyPr vert="horz" wrap="square" lIns="91440" tIns="45720" rIns="91440" bIns="45720" rtlCol="0">
            <a:spAutoFit/>
          </a:bodyPr>
          <a:lstStyle>
            <a:lvl1pPr indent="0">
              <a:lnSpc>
                <a:spcPct val="110000"/>
              </a:lnSpc>
              <a:spcBef>
                <a:spcPts val="0"/>
              </a:spcBef>
              <a:buFont typeface="Arial" panose="020B0604020202020204" pitchFamily="34" charset="0"/>
              <a:buNone/>
              <a:defRPr sz="1300">
                <a:solidFill>
                  <a:schemeClr val="tx1">
                    <a:lumMod val="65000"/>
                    <a:lumOff val="35000"/>
                  </a:schemeClr>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s-PE" b="1" dirty="0"/>
              <a:t>Estructura organizativa</a:t>
            </a:r>
          </a:p>
        </p:txBody>
      </p:sp>
      <p:sp>
        <p:nvSpPr>
          <p:cNvPr id="41" name="Rectángulo 40"/>
          <p:cNvSpPr/>
          <p:nvPr/>
        </p:nvSpPr>
        <p:spPr>
          <a:xfrm>
            <a:off x="7075078" y="2848265"/>
            <a:ext cx="4732792" cy="752514"/>
          </a:xfrm>
          <a:prstGeom prst="rect">
            <a:avLst/>
          </a:prstGeom>
          <a:noFill/>
          <a:ln w="19050">
            <a:noFill/>
            <a:prstDash val="solid"/>
          </a:ln>
        </p:spPr>
        <p:txBody>
          <a:bodyPr vert="horz" wrap="square" lIns="91440" tIns="45720" rIns="91440" bIns="45720" rtlCol="0">
            <a:spAutoFit/>
          </a:bodyPr>
          <a:lstStyle/>
          <a:p>
            <a:pPr>
              <a:lnSpc>
                <a:spcPct val="110000"/>
              </a:lnSpc>
              <a:buFont typeface="Arial" panose="020B0604020202020204" pitchFamily="34" charset="0"/>
              <a:buNone/>
            </a:pPr>
            <a:r>
              <a:rPr lang="es-PE" sz="1300" b="1" dirty="0">
                <a:solidFill>
                  <a:schemeClr val="tx1">
                    <a:lumMod val="65000"/>
                    <a:lumOff val="35000"/>
                  </a:schemeClr>
                </a:solidFill>
                <a:latin typeface="+mj-lt"/>
              </a:rPr>
              <a:t>MV5. </a:t>
            </a:r>
            <a:r>
              <a:rPr lang="es-PE" sz="1300" dirty="0">
                <a:solidFill>
                  <a:schemeClr val="tx1">
                    <a:lumMod val="65000"/>
                    <a:lumOff val="35000"/>
                  </a:schemeClr>
                </a:solidFill>
                <a:latin typeface="+mj-lt"/>
              </a:rPr>
              <a:t>Manual de Perfil de Puestos (MPP) o el que haga sus veces.</a:t>
            </a:r>
          </a:p>
          <a:p>
            <a:pPr>
              <a:lnSpc>
                <a:spcPct val="110000"/>
              </a:lnSpc>
              <a:buFont typeface="Arial" panose="020B0604020202020204" pitchFamily="34" charset="0"/>
              <a:buNone/>
            </a:pPr>
            <a:r>
              <a:rPr lang="es-PE" sz="1300" b="1" dirty="0">
                <a:solidFill>
                  <a:schemeClr val="tx1">
                    <a:lumMod val="65000"/>
                    <a:lumOff val="35000"/>
                  </a:schemeClr>
                </a:solidFill>
                <a:latin typeface="+mj-lt"/>
              </a:rPr>
              <a:t>MV6. </a:t>
            </a:r>
            <a:r>
              <a:rPr lang="es-PE" sz="1300" dirty="0">
                <a:solidFill>
                  <a:schemeClr val="tx1">
                    <a:lumMod val="65000"/>
                    <a:lumOff val="35000"/>
                  </a:schemeClr>
                </a:solidFill>
                <a:latin typeface="+mj-lt"/>
              </a:rPr>
              <a:t>Documento que acredite el cumplimiento del perfil mínimo del Director General propuesto-Formato 1</a:t>
            </a:r>
          </a:p>
        </p:txBody>
      </p:sp>
      <p:sp>
        <p:nvSpPr>
          <p:cNvPr id="43" name="Marcador de contenido 2"/>
          <p:cNvSpPr txBox="1">
            <a:spLocks/>
          </p:cNvSpPr>
          <p:nvPr/>
        </p:nvSpPr>
        <p:spPr>
          <a:xfrm>
            <a:off x="311785" y="4324225"/>
            <a:ext cx="2113647" cy="589097"/>
          </a:xfrm>
          <a:prstGeom prst="roundRect">
            <a:avLst/>
          </a:prstGeom>
          <a:noFill/>
          <a:ln w="19050">
            <a:noFill/>
            <a:prstDash val="dash"/>
          </a:ln>
        </p:spPr>
        <p:txBody>
          <a:bodyPr vert="horz" wrap="square" lIns="91440" tIns="45720" rIns="91440" bIns="45720" rtlCol="0">
            <a:spAutoFit/>
          </a:bodyPr>
          <a:lstStyle>
            <a:lvl1pPr indent="0">
              <a:lnSpc>
                <a:spcPct val="110000"/>
              </a:lnSpc>
              <a:spcBef>
                <a:spcPts val="0"/>
              </a:spcBef>
              <a:buFont typeface="Arial" panose="020B0604020202020204" pitchFamily="34" charset="0"/>
              <a:buNone/>
              <a:defRPr sz="1300">
                <a:solidFill>
                  <a:schemeClr val="tx1">
                    <a:lumMod val="65000"/>
                    <a:lumOff val="35000"/>
                  </a:schemeClr>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s-PE" b="1" dirty="0"/>
              <a:t>Procesos de régimen académico</a:t>
            </a:r>
          </a:p>
        </p:txBody>
      </p:sp>
      <p:sp>
        <p:nvSpPr>
          <p:cNvPr id="45" name="Rectángulo redondeado 44"/>
          <p:cNvSpPr/>
          <p:nvPr/>
        </p:nvSpPr>
        <p:spPr>
          <a:xfrm>
            <a:off x="2677009" y="4053145"/>
            <a:ext cx="4272498" cy="832568"/>
          </a:xfrm>
          <a:prstGeom prst="roundRect">
            <a:avLst/>
          </a:prstGeom>
          <a:noFill/>
          <a:ln w="9525">
            <a:solidFill>
              <a:schemeClr val="accent6"/>
            </a:solidFill>
            <a:prstDash val="solid"/>
          </a:ln>
        </p:spPr>
        <p:txBody>
          <a:bodyPr vert="horz" wrap="square" lIns="91440" tIns="45720" rIns="91440" bIns="45720" rtlCol="0">
            <a:spAutoFit/>
          </a:bodyPr>
          <a:lstStyle/>
          <a:p>
            <a:pPr>
              <a:lnSpc>
                <a:spcPct val="110000"/>
              </a:lnSpc>
              <a:buFont typeface="Arial" panose="020B0604020202020204" pitchFamily="34" charset="0"/>
              <a:buNone/>
            </a:pPr>
            <a:endParaRPr lang="es-PE" sz="1300" b="1" dirty="0">
              <a:solidFill>
                <a:schemeClr val="tx1">
                  <a:lumMod val="65000"/>
                  <a:lumOff val="35000"/>
                </a:schemeClr>
              </a:solidFill>
              <a:latin typeface="+mj-lt"/>
            </a:endParaRPr>
          </a:p>
          <a:p>
            <a:pPr>
              <a:lnSpc>
                <a:spcPct val="110000"/>
              </a:lnSpc>
              <a:buFont typeface="Arial" panose="020B0604020202020204" pitchFamily="34" charset="0"/>
              <a:buNone/>
            </a:pPr>
            <a:r>
              <a:rPr lang="es-PE" sz="1300" b="1" dirty="0">
                <a:solidFill>
                  <a:schemeClr val="tx1">
                    <a:lumMod val="65000"/>
                    <a:lumOff val="35000"/>
                  </a:schemeClr>
                </a:solidFill>
                <a:latin typeface="+mj-lt"/>
              </a:rPr>
              <a:t>6</a:t>
            </a:r>
            <a:r>
              <a:rPr lang="es-PE" sz="1300" dirty="0">
                <a:solidFill>
                  <a:schemeClr val="tx1">
                    <a:lumMod val="65000"/>
                    <a:lumOff val="35000"/>
                  </a:schemeClr>
                </a:solidFill>
                <a:latin typeface="+mj-lt"/>
              </a:rPr>
              <a:t>. La institución regula sus procedimientos académicos.</a:t>
            </a:r>
          </a:p>
          <a:p>
            <a:pPr>
              <a:lnSpc>
                <a:spcPct val="110000"/>
              </a:lnSpc>
              <a:buFont typeface="Arial" panose="020B0604020202020204" pitchFamily="34" charset="0"/>
              <a:buNone/>
            </a:pPr>
            <a:endParaRPr lang="es-PE" sz="1300" dirty="0">
              <a:solidFill>
                <a:schemeClr val="tx1">
                  <a:lumMod val="65000"/>
                  <a:lumOff val="35000"/>
                </a:schemeClr>
              </a:solidFill>
              <a:latin typeface="+mj-lt"/>
            </a:endParaRPr>
          </a:p>
        </p:txBody>
      </p:sp>
      <p:sp>
        <p:nvSpPr>
          <p:cNvPr id="46" name="Rectángulo 45"/>
          <p:cNvSpPr/>
          <p:nvPr/>
        </p:nvSpPr>
        <p:spPr>
          <a:xfrm>
            <a:off x="7093441" y="4396714"/>
            <a:ext cx="4732792" cy="312393"/>
          </a:xfrm>
          <a:prstGeom prst="rect">
            <a:avLst/>
          </a:prstGeom>
          <a:noFill/>
          <a:ln w="19050">
            <a:noFill/>
            <a:prstDash val="solid"/>
          </a:ln>
        </p:spPr>
        <p:txBody>
          <a:bodyPr vert="horz" wrap="square" lIns="91440" tIns="45720" rIns="91440" bIns="45720" rtlCol="0">
            <a:spAutoFit/>
          </a:bodyPr>
          <a:lstStyle/>
          <a:p>
            <a:pPr>
              <a:lnSpc>
                <a:spcPct val="110000"/>
              </a:lnSpc>
            </a:pPr>
            <a:r>
              <a:rPr lang="es-PE" sz="1300" b="1" dirty="0">
                <a:solidFill>
                  <a:schemeClr val="tx1">
                    <a:lumMod val="65000"/>
                    <a:lumOff val="35000"/>
                  </a:schemeClr>
                </a:solidFill>
              </a:rPr>
              <a:t>MV7. </a:t>
            </a:r>
            <a:r>
              <a:rPr lang="es-ES" sz="1300" dirty="0">
                <a:solidFill>
                  <a:schemeClr val="tx1">
                    <a:lumMod val="65000"/>
                    <a:lumOff val="35000"/>
                  </a:schemeClr>
                </a:solidFill>
                <a:latin typeface="+mj-lt"/>
              </a:rPr>
              <a:t>Manual de Procesos de Régimen Académico</a:t>
            </a:r>
            <a:r>
              <a:rPr lang="es-PE" sz="1300" dirty="0">
                <a:solidFill>
                  <a:schemeClr val="tx1">
                    <a:lumMod val="65000"/>
                    <a:lumOff val="35000"/>
                  </a:schemeClr>
                </a:solidFill>
              </a:rPr>
              <a:t>.</a:t>
            </a:r>
          </a:p>
        </p:txBody>
      </p:sp>
      <p:sp>
        <p:nvSpPr>
          <p:cNvPr id="47" name="Rectángulo redondeado 46"/>
          <p:cNvSpPr/>
          <p:nvPr/>
        </p:nvSpPr>
        <p:spPr>
          <a:xfrm>
            <a:off x="311785" y="4053526"/>
            <a:ext cx="2113648" cy="887026"/>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Rectángulo redondeado 47"/>
          <p:cNvSpPr/>
          <p:nvPr/>
        </p:nvSpPr>
        <p:spPr>
          <a:xfrm>
            <a:off x="7093442" y="4080516"/>
            <a:ext cx="4724092" cy="961718"/>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Marcador de contenido 2"/>
          <p:cNvSpPr txBox="1">
            <a:spLocks/>
          </p:cNvSpPr>
          <p:nvPr/>
        </p:nvSpPr>
        <p:spPr>
          <a:xfrm>
            <a:off x="334498" y="5543865"/>
            <a:ext cx="2106266" cy="589097"/>
          </a:xfrm>
          <a:prstGeom prst="roundRect">
            <a:avLst/>
          </a:prstGeom>
          <a:noFill/>
          <a:ln w="19050">
            <a:noFill/>
            <a:prstDash val="dash"/>
          </a:ln>
        </p:spPr>
        <p:txBody>
          <a:bodyPr vert="horz" wrap="square" lIns="91440" tIns="45720" rIns="91440" bIns="45720" rtlCol="0">
            <a:spAutoFit/>
          </a:bodyPr>
          <a:lstStyle>
            <a:lvl1pPr indent="0">
              <a:lnSpc>
                <a:spcPct val="110000"/>
              </a:lnSpc>
              <a:spcBef>
                <a:spcPts val="0"/>
              </a:spcBef>
              <a:buFont typeface="Arial" panose="020B0604020202020204" pitchFamily="34" charset="0"/>
              <a:buNone/>
              <a:defRPr sz="1300">
                <a:solidFill>
                  <a:schemeClr val="tx1">
                    <a:lumMod val="65000"/>
                    <a:lumOff val="35000"/>
                  </a:schemeClr>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s-PE" b="1" dirty="0"/>
              <a:t>Registro de Información Académica</a:t>
            </a:r>
          </a:p>
        </p:txBody>
      </p:sp>
      <p:sp>
        <p:nvSpPr>
          <p:cNvPr id="50" name="Rectángulo redondeado 49"/>
          <p:cNvSpPr/>
          <p:nvPr/>
        </p:nvSpPr>
        <p:spPr>
          <a:xfrm>
            <a:off x="2689415" y="5555431"/>
            <a:ext cx="4264774" cy="589097"/>
          </a:xfrm>
          <a:prstGeom prst="roundRect">
            <a:avLst/>
          </a:prstGeom>
          <a:noFill/>
          <a:ln w="19050">
            <a:noFill/>
            <a:prstDash val="dash"/>
          </a:ln>
        </p:spPr>
        <p:txBody>
          <a:bodyPr vert="horz" wrap="square" lIns="91440" tIns="45720" rIns="91440" bIns="45720" rtlCol="0">
            <a:spAutoFit/>
          </a:bodyPr>
          <a:lstStyle/>
          <a:p>
            <a:pPr>
              <a:lnSpc>
                <a:spcPct val="110000"/>
              </a:lnSpc>
              <a:buFont typeface="Arial" panose="020B0604020202020204" pitchFamily="34" charset="0"/>
              <a:buNone/>
            </a:pPr>
            <a:r>
              <a:rPr lang="es-PE" sz="1300" dirty="0">
                <a:solidFill>
                  <a:schemeClr val="tx1">
                    <a:lumMod val="65000"/>
                    <a:lumOff val="35000"/>
                  </a:schemeClr>
                </a:solidFill>
                <a:latin typeface="+mj-lt"/>
              </a:rPr>
              <a:t>7. La institución cuenta con registro de información académica.</a:t>
            </a:r>
          </a:p>
        </p:txBody>
      </p:sp>
      <p:sp>
        <p:nvSpPr>
          <p:cNvPr id="51" name="Rectángulo 50"/>
          <p:cNvSpPr/>
          <p:nvPr/>
        </p:nvSpPr>
        <p:spPr>
          <a:xfrm>
            <a:off x="7103747" y="5557692"/>
            <a:ext cx="4724094" cy="532453"/>
          </a:xfrm>
          <a:prstGeom prst="rect">
            <a:avLst/>
          </a:prstGeom>
          <a:noFill/>
          <a:ln w="19050">
            <a:noFill/>
            <a:prstDash val="solid"/>
          </a:ln>
        </p:spPr>
        <p:txBody>
          <a:bodyPr vert="horz" wrap="square" lIns="91440" tIns="45720" rIns="91440" bIns="45720" rtlCol="0">
            <a:spAutoFit/>
          </a:bodyPr>
          <a:lstStyle/>
          <a:p>
            <a:pPr>
              <a:lnSpc>
                <a:spcPct val="110000"/>
              </a:lnSpc>
              <a:spcAft>
                <a:spcPts val="0"/>
              </a:spcAft>
            </a:pPr>
            <a:r>
              <a:rPr lang="es-PE" sz="1300" b="1" dirty="0">
                <a:solidFill>
                  <a:schemeClr val="tx1">
                    <a:lumMod val="65000"/>
                    <a:lumOff val="35000"/>
                  </a:schemeClr>
                </a:solidFill>
                <a:latin typeface="+mj-lt"/>
              </a:rPr>
              <a:t>MV8. </a:t>
            </a:r>
            <a:r>
              <a:rPr lang="es-PE" sz="1300" dirty="0">
                <a:solidFill>
                  <a:schemeClr val="tx1">
                    <a:lumMod val="65000"/>
                    <a:lumOff val="35000"/>
                  </a:schemeClr>
                </a:solidFill>
                <a:latin typeface="+mj-lt"/>
              </a:rPr>
              <a:t>Manual de uso del sistema de registro de información académica.</a:t>
            </a:r>
          </a:p>
        </p:txBody>
      </p:sp>
      <p:sp>
        <p:nvSpPr>
          <p:cNvPr id="53" name="Rectángulo redondeado 52"/>
          <p:cNvSpPr/>
          <p:nvPr/>
        </p:nvSpPr>
        <p:spPr>
          <a:xfrm>
            <a:off x="327116" y="5365450"/>
            <a:ext cx="2113648" cy="945929"/>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Rectángulo redondeado 53"/>
          <p:cNvSpPr/>
          <p:nvPr/>
        </p:nvSpPr>
        <p:spPr>
          <a:xfrm>
            <a:off x="7105322" y="5388580"/>
            <a:ext cx="4724093" cy="922800"/>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Rectángulo redondeado 54"/>
          <p:cNvSpPr/>
          <p:nvPr/>
        </p:nvSpPr>
        <p:spPr>
          <a:xfrm>
            <a:off x="2691036" y="5388580"/>
            <a:ext cx="4261578" cy="922800"/>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809129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arcador de contenido 2"/>
          <p:cNvSpPr txBox="1">
            <a:spLocks/>
          </p:cNvSpPr>
          <p:nvPr/>
        </p:nvSpPr>
        <p:spPr>
          <a:xfrm>
            <a:off x="411333" y="2676212"/>
            <a:ext cx="2106266" cy="820366"/>
          </a:xfrm>
          <a:prstGeom prst="roundRect">
            <a:avLst/>
          </a:prstGeom>
          <a:noFill/>
          <a:ln w="19050">
            <a:noFill/>
            <a:prstDash val="dash"/>
          </a:ln>
        </p:spPr>
        <p:txBody>
          <a:bodyPr vert="horz" wrap="square" lIns="91440" tIns="45720" rIns="91440" bIns="45720" rtlCol="0">
            <a:spAutoFit/>
          </a:bodyPr>
          <a:lstStyle>
            <a:lvl1pPr indent="0">
              <a:lnSpc>
                <a:spcPct val="110000"/>
              </a:lnSpc>
              <a:spcBef>
                <a:spcPts val="0"/>
              </a:spcBef>
              <a:buFont typeface="Arial" panose="020B0604020202020204" pitchFamily="34" charset="0"/>
              <a:buNone/>
              <a:defRPr sz="1300">
                <a:solidFill>
                  <a:schemeClr val="tx1">
                    <a:lumMod val="65000"/>
                    <a:lumOff val="35000"/>
                  </a:schemeClr>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s-PE" b="1" dirty="0"/>
              <a:t>Bienestar estudiantil y atención básica de emergencia</a:t>
            </a:r>
          </a:p>
        </p:txBody>
      </p:sp>
      <p:sp>
        <p:nvSpPr>
          <p:cNvPr id="28" name="Rectángulo redondeado 27"/>
          <p:cNvSpPr/>
          <p:nvPr/>
        </p:nvSpPr>
        <p:spPr>
          <a:xfrm>
            <a:off x="2766250" y="2687778"/>
            <a:ext cx="4264774" cy="570369"/>
          </a:xfrm>
          <a:prstGeom prst="roundRect">
            <a:avLst/>
          </a:prstGeom>
          <a:noFill/>
          <a:ln w="19050">
            <a:noFill/>
            <a:prstDash val="dash"/>
          </a:ln>
        </p:spPr>
        <p:txBody>
          <a:bodyPr vert="horz" wrap="square" lIns="91440" tIns="45720" rIns="91440" bIns="45720" rtlCol="0">
            <a:spAutoFit/>
          </a:bodyPr>
          <a:lstStyle/>
          <a:p>
            <a:pPr>
              <a:lnSpc>
                <a:spcPct val="110000"/>
              </a:lnSpc>
              <a:buFont typeface="Arial" panose="020B0604020202020204" pitchFamily="34" charset="0"/>
              <a:buNone/>
            </a:pPr>
            <a:r>
              <a:rPr lang="es-PE" sz="1300" b="1" dirty="0">
                <a:latin typeface="+mj-lt"/>
              </a:rPr>
              <a:t>4</a:t>
            </a:r>
            <a:r>
              <a:rPr lang="es-PE" sz="1300" dirty="0">
                <a:latin typeface="+mj-lt"/>
              </a:rPr>
              <a:t>. La institución cuenta con servicios de </a:t>
            </a:r>
            <a:r>
              <a:rPr lang="es-ES" sz="1200" dirty="0"/>
              <a:t>bienestar estudiantil y atención básica de emergencias</a:t>
            </a:r>
            <a:endParaRPr lang="es-PE" sz="1300" dirty="0">
              <a:latin typeface="+mj-lt"/>
            </a:endParaRPr>
          </a:p>
        </p:txBody>
      </p:sp>
      <p:sp>
        <p:nvSpPr>
          <p:cNvPr id="29" name="Rectángulo 28"/>
          <p:cNvSpPr/>
          <p:nvPr/>
        </p:nvSpPr>
        <p:spPr>
          <a:xfrm>
            <a:off x="7190855" y="2635823"/>
            <a:ext cx="4724094" cy="312393"/>
          </a:xfrm>
          <a:prstGeom prst="rect">
            <a:avLst/>
          </a:prstGeom>
          <a:noFill/>
          <a:ln w="19050">
            <a:noFill/>
            <a:prstDash val="solid"/>
          </a:ln>
        </p:spPr>
        <p:txBody>
          <a:bodyPr vert="horz" wrap="square" lIns="91440" tIns="45720" rIns="91440" bIns="45720" rtlCol="0">
            <a:spAutoFit/>
          </a:bodyPr>
          <a:lstStyle/>
          <a:p>
            <a:pPr>
              <a:lnSpc>
                <a:spcPct val="110000"/>
              </a:lnSpc>
              <a:spcAft>
                <a:spcPts val="0"/>
              </a:spcAft>
            </a:pPr>
            <a:r>
              <a:rPr lang="es-PE" sz="1300" b="1" dirty="0">
                <a:latin typeface="+mj-lt"/>
              </a:rPr>
              <a:t>MV9. </a:t>
            </a:r>
            <a:r>
              <a:rPr lang="es-ES" sz="1300" dirty="0">
                <a:solidFill>
                  <a:schemeClr val="tx1">
                    <a:lumMod val="65000"/>
                    <a:lumOff val="35000"/>
                  </a:schemeClr>
                </a:solidFill>
                <a:latin typeface="+mj-lt"/>
              </a:rPr>
              <a:t>Bienestar estudiantil y atención básica de emergencias</a:t>
            </a:r>
            <a:r>
              <a:rPr lang="es-PE" sz="1300" dirty="0">
                <a:latin typeface="+mj-lt"/>
              </a:rPr>
              <a:t>.</a:t>
            </a:r>
          </a:p>
        </p:txBody>
      </p:sp>
      <p:sp>
        <p:nvSpPr>
          <p:cNvPr id="30" name="Marcador de contenido 2"/>
          <p:cNvSpPr txBox="1">
            <a:spLocks/>
          </p:cNvSpPr>
          <p:nvPr/>
        </p:nvSpPr>
        <p:spPr>
          <a:xfrm>
            <a:off x="659493" y="4019997"/>
            <a:ext cx="1602564" cy="589097"/>
          </a:xfrm>
          <a:prstGeom prst="roundRect">
            <a:avLst/>
          </a:prstGeom>
          <a:noFill/>
          <a:ln w="19050">
            <a:noFill/>
            <a:prstDash val="dash"/>
          </a:ln>
        </p:spPr>
        <p:txBody>
          <a:bodyPr vert="horz" wrap="square" lIns="91440" tIns="45720" rIns="91440" bIns="45720" rtlCol="0">
            <a:spAutoFit/>
          </a:bodyPr>
          <a:lstStyle>
            <a:lvl1pPr indent="0">
              <a:lnSpc>
                <a:spcPct val="110000"/>
              </a:lnSpc>
              <a:spcBef>
                <a:spcPts val="0"/>
              </a:spcBef>
              <a:buFont typeface="Arial" panose="020B0604020202020204" pitchFamily="34" charset="0"/>
              <a:buNone/>
              <a:defRPr sz="1300">
                <a:solidFill>
                  <a:schemeClr val="tx1">
                    <a:lumMod val="65000"/>
                    <a:lumOff val="35000"/>
                  </a:schemeClr>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s-PE" b="1" dirty="0"/>
              <a:t>Seguimiento al egresado</a:t>
            </a:r>
          </a:p>
        </p:txBody>
      </p:sp>
      <p:sp>
        <p:nvSpPr>
          <p:cNvPr id="31" name="Rectángulo redondeado 30"/>
          <p:cNvSpPr/>
          <p:nvPr/>
        </p:nvSpPr>
        <p:spPr>
          <a:xfrm>
            <a:off x="2764675" y="3892040"/>
            <a:ext cx="4264773" cy="832568"/>
          </a:xfrm>
          <a:prstGeom prst="roundRect">
            <a:avLst/>
          </a:prstGeom>
          <a:noFill/>
          <a:ln w="19050">
            <a:noFill/>
            <a:prstDash val="dash"/>
          </a:ln>
        </p:spPr>
        <p:txBody>
          <a:bodyPr vert="horz" wrap="square" lIns="91440" tIns="45720" rIns="91440" bIns="45720" rtlCol="0">
            <a:spAutoFit/>
          </a:bodyPr>
          <a:lstStyle/>
          <a:p>
            <a:pPr>
              <a:lnSpc>
                <a:spcPct val="110000"/>
              </a:lnSpc>
              <a:buFont typeface="Arial" panose="020B0604020202020204" pitchFamily="34" charset="0"/>
              <a:buNone/>
            </a:pPr>
            <a:r>
              <a:rPr lang="es-PE" sz="1300" b="1" dirty="0">
                <a:solidFill>
                  <a:schemeClr val="tx1">
                    <a:lumMod val="65000"/>
                    <a:lumOff val="35000"/>
                  </a:schemeClr>
                </a:solidFill>
                <a:latin typeface="+mj-lt"/>
              </a:rPr>
              <a:t>6</a:t>
            </a:r>
            <a:r>
              <a:rPr lang="es-PE" sz="1300" dirty="0">
                <a:solidFill>
                  <a:schemeClr val="tx1">
                    <a:lumMod val="65000"/>
                    <a:lumOff val="35000"/>
                  </a:schemeClr>
                </a:solidFill>
                <a:latin typeface="+mj-lt"/>
              </a:rPr>
              <a:t>. La institución realiza acciones de seguimiento al egresado para contar con información de inserción y trayectoria laboral.</a:t>
            </a:r>
          </a:p>
        </p:txBody>
      </p:sp>
      <p:sp>
        <p:nvSpPr>
          <p:cNvPr id="33" name="Rectángulo 32"/>
          <p:cNvSpPr/>
          <p:nvPr/>
        </p:nvSpPr>
        <p:spPr>
          <a:xfrm>
            <a:off x="7182155" y="3983449"/>
            <a:ext cx="4724096" cy="752514"/>
          </a:xfrm>
          <a:prstGeom prst="rect">
            <a:avLst/>
          </a:prstGeom>
          <a:noFill/>
          <a:ln w="19050">
            <a:noFill/>
            <a:prstDash val="solid"/>
          </a:ln>
        </p:spPr>
        <p:txBody>
          <a:bodyPr vert="horz" wrap="square" lIns="91440" tIns="45720" rIns="91440" bIns="45720" rtlCol="0">
            <a:spAutoFit/>
          </a:bodyPr>
          <a:lstStyle/>
          <a:p>
            <a:pPr>
              <a:lnSpc>
                <a:spcPct val="110000"/>
              </a:lnSpc>
            </a:pPr>
            <a:r>
              <a:rPr lang="es-PE" sz="1300" b="1" dirty="0">
                <a:solidFill>
                  <a:schemeClr val="tx1">
                    <a:lumMod val="65000"/>
                    <a:lumOff val="35000"/>
                  </a:schemeClr>
                </a:solidFill>
                <a:latin typeface="+mj-lt"/>
              </a:rPr>
              <a:t>MV10. </a:t>
            </a:r>
            <a:r>
              <a:rPr lang="es-PE" sz="1300" dirty="0">
                <a:solidFill>
                  <a:schemeClr val="tx1">
                    <a:lumMod val="65000"/>
                    <a:lumOff val="35000"/>
                  </a:schemeClr>
                </a:solidFill>
                <a:latin typeface="+mj-lt"/>
              </a:rPr>
              <a:t>Manual de procesos que sustenten aspectos de la institución relacionados con el seguimiento de egresados que evidencien su inserción y trayectoria laboral, o el que haga sus veces.</a:t>
            </a:r>
          </a:p>
        </p:txBody>
      </p:sp>
      <p:sp>
        <p:nvSpPr>
          <p:cNvPr id="48" name="Rectángulo redondeado 47"/>
          <p:cNvSpPr/>
          <p:nvPr/>
        </p:nvSpPr>
        <p:spPr>
          <a:xfrm>
            <a:off x="403951" y="2497797"/>
            <a:ext cx="2113648" cy="945929"/>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Rectángulo redondeado 48"/>
          <p:cNvSpPr/>
          <p:nvPr/>
        </p:nvSpPr>
        <p:spPr>
          <a:xfrm>
            <a:off x="411333" y="3788336"/>
            <a:ext cx="2105182" cy="1052421"/>
          </a:xfrm>
          <a:prstGeom prst="round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Rectángulo redondeado 49"/>
          <p:cNvSpPr/>
          <p:nvPr/>
        </p:nvSpPr>
        <p:spPr>
          <a:xfrm>
            <a:off x="7182157" y="2520926"/>
            <a:ext cx="4724093" cy="593887"/>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Rectángulo redondeado 50"/>
          <p:cNvSpPr/>
          <p:nvPr/>
        </p:nvSpPr>
        <p:spPr>
          <a:xfrm>
            <a:off x="2767871" y="2520927"/>
            <a:ext cx="4261578" cy="922800"/>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2" name="Rectángulo redondeado 51"/>
          <p:cNvSpPr/>
          <p:nvPr/>
        </p:nvSpPr>
        <p:spPr>
          <a:xfrm>
            <a:off x="7182155" y="3843296"/>
            <a:ext cx="4724095" cy="1048061"/>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Rectángulo redondeado 52"/>
          <p:cNvSpPr/>
          <p:nvPr/>
        </p:nvSpPr>
        <p:spPr>
          <a:xfrm>
            <a:off x="2764675" y="3803770"/>
            <a:ext cx="4264774" cy="1048060"/>
          </a:xfrm>
          <a:prstGeom prst="round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1" y="539069"/>
            <a:ext cx="11604129" cy="941121"/>
          </a:xfrm>
          <a:prstGeom prst="rect">
            <a:avLst/>
          </a:prstGeom>
        </p:spPr>
      </p:pic>
      <p:sp>
        <p:nvSpPr>
          <p:cNvPr id="21" name="Marcador de contenido 2"/>
          <p:cNvSpPr txBox="1">
            <a:spLocks/>
          </p:cNvSpPr>
          <p:nvPr/>
        </p:nvSpPr>
        <p:spPr>
          <a:xfrm>
            <a:off x="2440764" y="609979"/>
            <a:ext cx="7921249" cy="715089"/>
          </a:xfrm>
          <a:prstGeom prst="roundRect">
            <a:avLst/>
          </a:prstGeom>
          <a:noFill/>
          <a:ln w="19050">
            <a:noFill/>
            <a:prstDash val="soli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4000" b="1" dirty="0">
                <a:solidFill>
                  <a:schemeClr val="bg1"/>
                </a:solidFill>
              </a:rPr>
              <a:t>Condición I – Gestión institucional</a:t>
            </a:r>
            <a:endParaRPr lang="es-PE" sz="4000" dirty="0">
              <a:solidFill>
                <a:schemeClr val="bg1"/>
              </a:solidFill>
            </a:endParaRPr>
          </a:p>
        </p:txBody>
      </p:sp>
      <p:pic>
        <p:nvPicPr>
          <p:cNvPr id="37" name="Imagen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328" y="7701"/>
            <a:ext cx="1949621" cy="424692"/>
          </a:xfrm>
          <a:prstGeom prst="rect">
            <a:avLst/>
          </a:prstGeom>
        </p:spPr>
      </p:pic>
      <p:sp>
        <p:nvSpPr>
          <p:cNvPr id="41" name="Rectángulo redondeado 40"/>
          <p:cNvSpPr/>
          <p:nvPr/>
        </p:nvSpPr>
        <p:spPr>
          <a:xfrm>
            <a:off x="2752858" y="1742812"/>
            <a:ext cx="4276591" cy="4765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Indicador</a:t>
            </a:r>
          </a:p>
        </p:txBody>
      </p:sp>
      <p:sp>
        <p:nvSpPr>
          <p:cNvPr id="42" name="Rectángulo redondeado 41"/>
          <p:cNvSpPr/>
          <p:nvPr/>
        </p:nvSpPr>
        <p:spPr>
          <a:xfrm>
            <a:off x="311785" y="1742812"/>
            <a:ext cx="2291081" cy="4765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Componente</a:t>
            </a:r>
          </a:p>
        </p:txBody>
      </p:sp>
      <p:sp>
        <p:nvSpPr>
          <p:cNvPr id="43" name="Rectángulo redondeado 42"/>
          <p:cNvSpPr/>
          <p:nvPr/>
        </p:nvSpPr>
        <p:spPr>
          <a:xfrm>
            <a:off x="7167644" y="1742812"/>
            <a:ext cx="4724092" cy="4765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Medio de verificación</a:t>
            </a:r>
          </a:p>
        </p:txBody>
      </p:sp>
    </p:spTree>
    <p:extLst>
      <p:ext uri="{BB962C8B-B14F-4D97-AF65-F5344CB8AC3E}">
        <p14:creationId xmlns:p14="http://schemas.microsoft.com/office/powerpoint/2010/main" val="1507792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2055</Words>
  <Application>Microsoft Office PowerPoint</Application>
  <PresentationFormat>Panorámica</PresentationFormat>
  <Paragraphs>234</Paragraphs>
  <Slides>41</Slides>
  <Notes>27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50" baseType="lpstr">
      <vt:lpstr>Arial</vt:lpstr>
      <vt:lpstr>Calibri</vt:lpstr>
      <vt:lpstr>Calibri Light</vt:lpstr>
      <vt:lpstr>Symbol</vt:lpstr>
      <vt:lpstr>Tahoma</vt:lpstr>
      <vt:lpstr>Times New Roman</vt:lpstr>
      <vt:lpstr>Wingdings</vt:lpstr>
      <vt:lpstr>Office Theme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RODOLFO DAVID BENITES NIEVES</dc:creator>
  <cp:lastModifiedBy>ALEJANDRO HINOSTROZA GARCIA</cp:lastModifiedBy>
  <cp:revision>100</cp:revision>
  <dcterms:created xsi:type="dcterms:W3CDTF">2019-01-25T15:03:57Z</dcterms:created>
  <dcterms:modified xsi:type="dcterms:W3CDTF">2021-02-09T19:27:44Z</dcterms:modified>
</cp:coreProperties>
</file>