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45" r:id="rId2"/>
    <p:sldId id="346" r:id="rId3"/>
    <p:sldId id="392" r:id="rId4"/>
    <p:sldId id="391" r:id="rId5"/>
    <p:sldId id="422" r:id="rId6"/>
    <p:sldId id="383" r:id="rId7"/>
    <p:sldId id="424" r:id="rId8"/>
    <p:sldId id="425" r:id="rId9"/>
    <p:sldId id="421" r:id="rId10"/>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NOVO" initials="L" lastIdx="3" clrIdx="0">
    <p:extLst>
      <p:ext uri="{19B8F6BF-5375-455C-9EA6-DF929625EA0E}">
        <p15:presenceInfo xmlns:p15="http://schemas.microsoft.com/office/powerpoint/2012/main" userId="LENOV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9999"/>
    <a:srgbClr val="FFFF99"/>
    <a:srgbClr val="FFCC66"/>
    <a:srgbClr val="FD2323"/>
    <a:srgbClr val="15E1B0"/>
    <a:srgbClr val="E5E0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5256" autoAdjust="0"/>
  </p:normalViewPr>
  <p:slideViewPr>
    <p:cSldViewPr snapToGrid="0">
      <p:cViewPr varScale="1">
        <p:scale>
          <a:sx n="61" d="100"/>
          <a:sy n="61" d="100"/>
        </p:scale>
        <p:origin x="102"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3878C4-B77D-464E-ACA9-59AEA6D99453}" type="datetimeFigureOut">
              <a:rPr lang="es-PE" smtClean="0"/>
              <a:t>23/08/2021</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FA5B46-7E79-4492-BE70-32F1CA7F1200}" type="slidenum">
              <a:rPr lang="es-PE" smtClean="0"/>
              <a:t>‹Nº›</a:t>
            </a:fld>
            <a:endParaRPr lang="es-PE"/>
          </a:p>
        </p:txBody>
      </p:sp>
    </p:spTree>
    <p:extLst>
      <p:ext uri="{BB962C8B-B14F-4D97-AF65-F5344CB8AC3E}">
        <p14:creationId xmlns:p14="http://schemas.microsoft.com/office/powerpoint/2010/main" val="3549048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s-PE"/>
          </a:p>
        </p:txBody>
      </p:sp>
      <p:sp>
        <p:nvSpPr>
          <p:cNvPr id="4" name="Marcador de fecha 3"/>
          <p:cNvSpPr>
            <a:spLocks noGrp="1"/>
          </p:cNvSpPr>
          <p:nvPr>
            <p:ph type="dt" sz="half" idx="10"/>
          </p:nvPr>
        </p:nvSpPr>
        <p:spPr/>
        <p:txBody>
          <a:bodyPr/>
          <a:lstStyle/>
          <a:p>
            <a:fld id="{E73775E8-F952-45FF-ACA4-8748BE8E2AF7}" type="datetimeFigureOut">
              <a:rPr lang="es-PE" smtClean="0"/>
              <a:t>23/08/2021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1213418625"/>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E73775E8-F952-45FF-ACA4-8748BE8E2AF7}" type="datetimeFigureOut">
              <a:rPr lang="es-PE" smtClean="0"/>
              <a:t>23/08/2021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247549626"/>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E73775E8-F952-45FF-ACA4-8748BE8E2AF7}" type="datetimeFigureOut">
              <a:rPr lang="es-PE" smtClean="0"/>
              <a:t>23/08/2021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3078389020"/>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E73775E8-F952-45FF-ACA4-8748BE8E2AF7}" type="datetimeFigureOut">
              <a:rPr lang="es-PE" smtClean="0"/>
              <a:t>23/08/2021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3497375981"/>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E73775E8-F952-45FF-ACA4-8748BE8E2AF7}" type="datetimeFigureOut">
              <a:rPr lang="es-PE" smtClean="0"/>
              <a:t>23/08/2021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1289157689"/>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E73775E8-F952-45FF-ACA4-8748BE8E2AF7}" type="datetimeFigureOut">
              <a:rPr lang="es-PE" smtClean="0"/>
              <a:t>23/08/2021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3125817368"/>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E73775E8-F952-45FF-ACA4-8748BE8E2AF7}" type="datetimeFigureOut">
              <a:rPr lang="es-PE" smtClean="0"/>
              <a:t>23/08/2021</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1472313528"/>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E73775E8-F952-45FF-ACA4-8748BE8E2AF7}" type="datetimeFigureOut">
              <a:rPr lang="es-PE" smtClean="0"/>
              <a:t>23/08/2021</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4036707672"/>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73775E8-F952-45FF-ACA4-8748BE8E2AF7}" type="datetimeFigureOut">
              <a:rPr lang="es-PE" smtClean="0"/>
              <a:t>23/08/2021</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3459931041"/>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73775E8-F952-45FF-ACA4-8748BE8E2AF7}" type="datetimeFigureOut">
              <a:rPr lang="es-PE" smtClean="0"/>
              <a:t>23/08/2021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4228434950"/>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E73775E8-F952-45FF-ACA4-8748BE8E2AF7}" type="datetimeFigureOut">
              <a:rPr lang="es-PE" smtClean="0"/>
              <a:t>23/08/2021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B7703E56-2B3A-4E27-A65D-1C847A431C2F}" type="slidenum">
              <a:rPr lang="es-PE" smtClean="0"/>
              <a:t>‹Nº›</a:t>
            </a:fld>
            <a:endParaRPr lang="es-PE"/>
          </a:p>
        </p:txBody>
      </p:sp>
    </p:spTree>
    <p:extLst>
      <p:ext uri="{BB962C8B-B14F-4D97-AF65-F5344CB8AC3E}">
        <p14:creationId xmlns:p14="http://schemas.microsoft.com/office/powerpoint/2010/main" val="2076783990"/>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3775E8-F952-45FF-ACA4-8748BE8E2AF7}" type="datetimeFigureOut">
              <a:rPr lang="es-PE" smtClean="0"/>
              <a:t>23/08/2021</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703E56-2B3A-4E27-A65D-1C847A431C2F}" type="slidenum">
              <a:rPr lang="es-PE" smtClean="0"/>
              <a:t>‹Nº›</a:t>
            </a:fld>
            <a:endParaRPr lang="es-PE"/>
          </a:p>
        </p:txBody>
      </p:sp>
    </p:spTree>
    <p:extLst>
      <p:ext uri="{BB962C8B-B14F-4D97-AF65-F5344CB8AC3E}">
        <p14:creationId xmlns:p14="http://schemas.microsoft.com/office/powerpoint/2010/main" val="1967791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12.jp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jp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sp>
        <p:nvSpPr>
          <p:cNvPr id="17" name="Rectángulo: esquinas redondeadas 16">
            <a:extLst>
              <a:ext uri="{FF2B5EF4-FFF2-40B4-BE49-F238E27FC236}">
                <a16:creationId xmlns:a16="http://schemas.microsoft.com/office/drawing/2014/main" id="{EE84423A-821E-49A2-8A9F-EC081D6F65F2}"/>
              </a:ext>
            </a:extLst>
          </p:cNvPr>
          <p:cNvSpPr/>
          <p:nvPr/>
        </p:nvSpPr>
        <p:spPr>
          <a:xfrm>
            <a:off x="2273300" y="1413164"/>
            <a:ext cx="8521700" cy="1482965"/>
          </a:xfrm>
          <a:prstGeom prst="roundRect">
            <a:avLst/>
          </a:prstGeom>
          <a:solidFill>
            <a:schemeClr val="bg1"/>
          </a:solidFill>
          <a:ln w="190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a:ln w="0"/>
                <a:solidFill>
                  <a:schemeClr val="accent6">
                    <a:lumMod val="50000"/>
                  </a:schemeClr>
                </a:solidFill>
                <a:effectLst>
                  <a:outerShdw blurRad="38100" dist="19050" dir="2700000" algn="tl" rotWithShape="0">
                    <a:schemeClr val="dk1">
                      <a:alpha val="40000"/>
                    </a:schemeClr>
                  </a:outerShdw>
                </a:effectLst>
                <a:latin typeface="Arial Black" panose="020B0A04020102020204" pitchFamily="34" charset="0"/>
              </a:rPr>
              <a:t>TALLER VIRTUAL DE FORTALECIMIENTO DE CAPACIDADES A DOCENTES DE LA UGEL FAJARDO</a:t>
            </a:r>
            <a:endParaRPr lang="es-PE" sz="2000" b="1" dirty="0">
              <a:solidFill>
                <a:schemeClr val="accent6">
                  <a:lumMod val="50000"/>
                </a:schemeClr>
              </a:solidFill>
              <a:latin typeface="Gill Sans Ultra Bold" panose="020B0A02020104020203" pitchFamily="34" charset="0"/>
            </a:endParaRPr>
          </a:p>
        </p:txBody>
      </p:sp>
      <p:sp>
        <p:nvSpPr>
          <p:cNvPr id="19" name="Rectángulo: esquinas redondeadas 18">
            <a:extLst>
              <a:ext uri="{FF2B5EF4-FFF2-40B4-BE49-F238E27FC236}">
                <a16:creationId xmlns:a16="http://schemas.microsoft.com/office/drawing/2014/main" id="{9B9B572E-9AC4-48B7-A4B7-36AF37828F4B}"/>
              </a:ext>
            </a:extLst>
          </p:cNvPr>
          <p:cNvSpPr/>
          <p:nvPr/>
        </p:nvSpPr>
        <p:spPr>
          <a:xfrm>
            <a:off x="2273300" y="3596887"/>
            <a:ext cx="8521700" cy="1608956"/>
          </a:xfrm>
          <a:prstGeom prst="roundRect">
            <a:avLst/>
          </a:prstGeom>
          <a:solidFill>
            <a:srgbClr val="FF9999"/>
          </a:solidFill>
          <a:ln w="19050">
            <a:solidFill>
              <a:schemeClr val="accent2">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sz="4000" b="1" dirty="0" smtClean="0">
                <a:solidFill>
                  <a:srgbClr val="002060"/>
                </a:solidFill>
                <a:latin typeface="Arial Rounded MT Bold" panose="020F0704030504030204" pitchFamily="34" charset="0"/>
              </a:rPr>
              <a:t>MEDIACIÓN PEDAGÓGICA</a:t>
            </a:r>
            <a:endParaRPr lang="es-PE" sz="4000" b="1" dirty="0">
              <a:solidFill>
                <a:srgbClr val="002060"/>
              </a:solidFill>
              <a:latin typeface="Arial Rounded MT Bold" panose="020F0704030504030204" pitchFamily="34" charset="0"/>
            </a:endParaRPr>
          </a:p>
        </p:txBody>
      </p:sp>
      <p:grpSp>
        <p:nvGrpSpPr>
          <p:cNvPr id="10" name="Grupo 9">
            <a:extLst>
              <a:ext uri="{FF2B5EF4-FFF2-40B4-BE49-F238E27FC236}">
                <a16:creationId xmlns:a16="http://schemas.microsoft.com/office/drawing/2014/main" id="{B17E94F6-B0FE-4315-AD78-0D4BA6ADE23E}"/>
              </a:ext>
            </a:extLst>
          </p:cNvPr>
          <p:cNvGrpSpPr/>
          <p:nvPr/>
        </p:nvGrpSpPr>
        <p:grpSpPr>
          <a:xfrm>
            <a:off x="-106680" y="593285"/>
            <a:ext cx="1186801" cy="5814106"/>
            <a:chOff x="-106680" y="593285"/>
            <a:chExt cx="1186801" cy="5814106"/>
          </a:xfrm>
        </p:grpSpPr>
        <p:sp>
          <p:nvSpPr>
            <p:cNvPr id="13" name="CuadroTexto 12">
              <a:extLst>
                <a:ext uri="{FF2B5EF4-FFF2-40B4-BE49-F238E27FC236}">
                  <a16:creationId xmlns:a16="http://schemas.microsoft.com/office/drawing/2014/main" id="{CAAF4EB7-12AE-4963-A7B9-2EA7D504C376}"/>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rPr>
                <a:t>DIRECCIÓN REGIONAL DE EDUCACIÓN DE AYACUCHO</a:t>
              </a:r>
            </a:p>
            <a:p>
              <a:pPr algn="ctr"/>
              <a:r>
                <a:rPr lang="es-PE" sz="1400" b="1" dirty="0">
                  <a:solidFill>
                    <a:srgbClr val="C00000"/>
                  </a:solidFill>
                </a:rPr>
                <a:t>Dirección de Gestión Pedagógica </a:t>
              </a:r>
            </a:p>
            <a:p>
              <a:pPr algn="ctr"/>
              <a:r>
                <a:rPr lang="es-PE" sz="1400" b="1" dirty="0">
                  <a:solidFill>
                    <a:srgbClr val="0070C0"/>
                  </a:solidFill>
                </a:rPr>
                <a:t>Área : Educación Física</a:t>
              </a:r>
            </a:p>
          </p:txBody>
        </p:sp>
        <p:pic>
          <p:nvPicPr>
            <p:cNvPr id="14" name="Imagen 13">
              <a:extLst>
                <a:ext uri="{FF2B5EF4-FFF2-40B4-BE49-F238E27FC236}">
                  <a16:creationId xmlns:a16="http://schemas.microsoft.com/office/drawing/2014/main" id="{FBBE15CC-6714-4AFB-BF41-4AA3EB4D9DF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15" name="Imagen 14">
              <a:extLst>
                <a:ext uri="{FF2B5EF4-FFF2-40B4-BE49-F238E27FC236}">
                  <a16:creationId xmlns:a16="http://schemas.microsoft.com/office/drawing/2014/main" id="{D03C7C0A-903A-4F18-B544-BBA0CAEF6CB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spTree>
    <p:extLst>
      <p:ext uri="{BB962C8B-B14F-4D97-AF65-F5344CB8AC3E}">
        <p14:creationId xmlns:p14="http://schemas.microsoft.com/office/powerpoint/2010/main" val="1402254990"/>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agen 21">
            <a:extLst>
              <a:ext uri="{FF2B5EF4-FFF2-40B4-BE49-F238E27FC236}">
                <a16:creationId xmlns:a16="http://schemas.microsoft.com/office/drawing/2014/main" id="{00031227-595A-40D1-AF1D-7E21E10C7DB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184132" y="-2"/>
            <a:ext cx="11007867" cy="6858004"/>
          </a:xfrm>
          <a:prstGeom prst="rect">
            <a:avLst/>
          </a:prstGeom>
        </p:spPr>
      </p:pic>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sp>
        <p:nvSpPr>
          <p:cNvPr id="17" name="Rectángulo: esquinas redondeadas 16">
            <a:extLst>
              <a:ext uri="{FF2B5EF4-FFF2-40B4-BE49-F238E27FC236}">
                <a16:creationId xmlns:a16="http://schemas.microsoft.com/office/drawing/2014/main" id="{EE84423A-821E-49A2-8A9F-EC081D6F65F2}"/>
              </a:ext>
            </a:extLst>
          </p:cNvPr>
          <p:cNvSpPr/>
          <p:nvPr/>
        </p:nvSpPr>
        <p:spPr>
          <a:xfrm>
            <a:off x="5497420" y="2521889"/>
            <a:ext cx="2387610" cy="1045632"/>
          </a:xfrm>
          <a:prstGeom prst="roundRect">
            <a:avLst/>
          </a:prstGeom>
          <a:solidFill>
            <a:srgbClr val="FFFF99"/>
          </a:solidFill>
          <a:ln w="190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dirty="0">
                <a:ln w="0"/>
                <a:solidFill>
                  <a:schemeClr val="accent6">
                    <a:lumMod val="50000"/>
                  </a:schemeClr>
                </a:solidFill>
                <a:effectLst>
                  <a:outerShdw blurRad="38100" dist="19050" dir="2700000" algn="tl" rotWithShape="0">
                    <a:schemeClr val="dk1">
                      <a:alpha val="40000"/>
                    </a:schemeClr>
                  </a:outerShdw>
                </a:effectLst>
                <a:latin typeface="Arial Black" panose="020B0A04020102020204" pitchFamily="34" charset="0"/>
              </a:rPr>
              <a:t>PROPÓSITO DEL TALLER</a:t>
            </a:r>
            <a:endParaRPr lang="es-PE" sz="2400" b="1" dirty="0">
              <a:solidFill>
                <a:schemeClr val="accent6">
                  <a:lumMod val="50000"/>
                </a:schemeClr>
              </a:solidFill>
              <a:latin typeface="Gill Sans Ultra Bold" panose="020B0A02020104020203" pitchFamily="34" charset="0"/>
            </a:endParaRPr>
          </a:p>
        </p:txBody>
      </p:sp>
      <p:sp>
        <p:nvSpPr>
          <p:cNvPr id="15" name="CuadroTexto 14">
            <a:extLst>
              <a:ext uri="{FF2B5EF4-FFF2-40B4-BE49-F238E27FC236}">
                <a16:creationId xmlns:a16="http://schemas.microsoft.com/office/drawing/2014/main" id="{AF06B330-1550-4813-AB73-E799372495B9}"/>
              </a:ext>
            </a:extLst>
          </p:cNvPr>
          <p:cNvSpPr txBox="1"/>
          <p:nvPr/>
        </p:nvSpPr>
        <p:spPr>
          <a:xfrm>
            <a:off x="2236442" y="4126346"/>
            <a:ext cx="8796179" cy="1384995"/>
          </a:xfrm>
          <a:prstGeom prst="rect">
            <a:avLst/>
          </a:prstGeom>
          <a:noFill/>
        </p:spPr>
        <p:txBody>
          <a:bodyPr wrap="square" rtlCol="0">
            <a:spAutoFit/>
          </a:bodyPr>
          <a:lstStyle/>
          <a:p>
            <a:pPr algn="just"/>
            <a:r>
              <a:rPr lang="es-PE" sz="2800" dirty="0" smtClean="0"/>
              <a:t>Brindar orientaciones al docente para el desarrollo de la mediación pedagógica desde una educación a distancia, en escenarios con conectividad y sin conectividad</a:t>
            </a:r>
            <a:r>
              <a:rPr lang="es-PE" sz="2800" dirty="0"/>
              <a:t>.</a:t>
            </a:r>
            <a:endParaRPr lang="es-PE" sz="2800" b="1" dirty="0"/>
          </a:p>
        </p:txBody>
      </p:sp>
      <p:grpSp>
        <p:nvGrpSpPr>
          <p:cNvPr id="18" name="Grupo 17">
            <a:extLst>
              <a:ext uri="{FF2B5EF4-FFF2-40B4-BE49-F238E27FC236}">
                <a16:creationId xmlns:a16="http://schemas.microsoft.com/office/drawing/2014/main" id="{D6C323E6-2CF6-40E3-AD38-009B7B4E6CDC}"/>
              </a:ext>
            </a:extLst>
          </p:cNvPr>
          <p:cNvGrpSpPr/>
          <p:nvPr/>
        </p:nvGrpSpPr>
        <p:grpSpPr>
          <a:xfrm>
            <a:off x="-106680" y="593285"/>
            <a:ext cx="1186801" cy="5814106"/>
            <a:chOff x="-106680" y="593285"/>
            <a:chExt cx="1186801" cy="5814106"/>
          </a:xfrm>
        </p:grpSpPr>
        <p:sp>
          <p:nvSpPr>
            <p:cNvPr id="19" name="CuadroTexto 18">
              <a:extLst>
                <a:ext uri="{FF2B5EF4-FFF2-40B4-BE49-F238E27FC236}">
                  <a16:creationId xmlns:a16="http://schemas.microsoft.com/office/drawing/2014/main" id="{530147D2-A848-4F1E-9967-CD73AEB9A38E}"/>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latin typeface="Arial Narrow" panose="020B0606020202030204" pitchFamily="34" charset="0"/>
                </a:rPr>
                <a:t>DIRECCIÓN REGIONAL DE EDUCACIÓN DE AYACUCHO</a:t>
              </a:r>
            </a:p>
            <a:p>
              <a:pPr algn="ctr"/>
              <a:r>
                <a:rPr lang="es-PE" sz="1400" b="1" dirty="0">
                  <a:solidFill>
                    <a:srgbClr val="C00000"/>
                  </a:solidFill>
                  <a:latin typeface="Arial Narrow" panose="020B0606020202030204" pitchFamily="34" charset="0"/>
                </a:rPr>
                <a:t>Dirección de Gestión Pedagógica </a:t>
              </a:r>
            </a:p>
            <a:p>
              <a:pPr algn="ctr"/>
              <a:r>
                <a:rPr lang="es-PE" sz="1400" b="1" dirty="0">
                  <a:solidFill>
                    <a:schemeClr val="accent1">
                      <a:lumMod val="75000"/>
                    </a:schemeClr>
                  </a:solidFill>
                  <a:latin typeface="Arial Narrow" panose="020B0606020202030204" pitchFamily="34" charset="0"/>
                </a:rPr>
                <a:t>Área : Educación Física</a:t>
              </a:r>
            </a:p>
          </p:txBody>
        </p:sp>
        <p:pic>
          <p:nvPicPr>
            <p:cNvPr id="20" name="Imagen 19">
              <a:extLst>
                <a:ext uri="{FF2B5EF4-FFF2-40B4-BE49-F238E27FC236}">
                  <a16:creationId xmlns:a16="http://schemas.microsoft.com/office/drawing/2014/main" id="{340473B6-1199-46E6-A519-F1BEA41131E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21" name="Imagen 20">
              <a:extLst>
                <a:ext uri="{FF2B5EF4-FFF2-40B4-BE49-F238E27FC236}">
                  <a16:creationId xmlns:a16="http://schemas.microsoft.com/office/drawing/2014/main" id="{8ECE4635-9CAE-490A-970F-A8F9D48513B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pic>
        <p:nvPicPr>
          <p:cNvPr id="6" name="Imagen 5">
            <a:extLst>
              <a:ext uri="{FF2B5EF4-FFF2-40B4-BE49-F238E27FC236}">
                <a16:creationId xmlns:a16="http://schemas.microsoft.com/office/drawing/2014/main" id="{4491C4AB-4F90-411B-A39D-5EE733A31CD1}"/>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92731" y="860273"/>
            <a:ext cx="1650524" cy="2060710"/>
          </a:xfrm>
          <a:prstGeom prst="rect">
            <a:avLst/>
          </a:prstGeom>
          <a:noFill/>
          <a:ln>
            <a:noFill/>
          </a:ln>
        </p:spPr>
      </p:pic>
    </p:spTree>
    <p:extLst>
      <p:ext uri="{BB962C8B-B14F-4D97-AF65-F5344CB8AC3E}">
        <p14:creationId xmlns:p14="http://schemas.microsoft.com/office/powerpoint/2010/main" val="3915595287"/>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sp>
        <p:nvSpPr>
          <p:cNvPr id="17" name="Rectángulo: esquinas redondeadas 16">
            <a:extLst>
              <a:ext uri="{FF2B5EF4-FFF2-40B4-BE49-F238E27FC236}">
                <a16:creationId xmlns:a16="http://schemas.microsoft.com/office/drawing/2014/main" id="{EE84423A-821E-49A2-8A9F-EC081D6F65F2}"/>
              </a:ext>
            </a:extLst>
          </p:cNvPr>
          <p:cNvSpPr/>
          <p:nvPr/>
        </p:nvSpPr>
        <p:spPr>
          <a:xfrm>
            <a:off x="3493844" y="318427"/>
            <a:ext cx="5851950" cy="549715"/>
          </a:xfrm>
          <a:prstGeom prst="roundRect">
            <a:avLst/>
          </a:prstGeom>
          <a:solidFill>
            <a:srgbClr val="FFFF99"/>
          </a:solidFill>
          <a:ln w="190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smtClean="0">
                <a:ln w="0"/>
                <a:solidFill>
                  <a:schemeClr val="accent6">
                    <a:lumMod val="50000"/>
                  </a:schemeClr>
                </a:solidFill>
                <a:effectLst>
                  <a:outerShdw blurRad="38100" dist="19050" dir="2700000" algn="tl" rotWithShape="0">
                    <a:schemeClr val="dk1">
                      <a:alpha val="40000"/>
                    </a:schemeClr>
                  </a:outerShdw>
                </a:effectLst>
                <a:latin typeface="Arial Black" panose="020B0A04020102020204" pitchFamily="34" charset="0"/>
              </a:rPr>
              <a:t>MEDIACIÓN PEDAGÓGICA</a:t>
            </a:r>
            <a:endParaRPr lang="es-PE" sz="2800" b="1" dirty="0">
              <a:solidFill>
                <a:schemeClr val="accent6">
                  <a:lumMod val="50000"/>
                </a:schemeClr>
              </a:solidFill>
              <a:latin typeface="Gill Sans Ultra Bold" panose="020B0A02020104020203" pitchFamily="34" charset="0"/>
            </a:endParaRPr>
          </a:p>
        </p:txBody>
      </p:sp>
      <p:grpSp>
        <p:nvGrpSpPr>
          <p:cNvPr id="18" name="Grupo 17">
            <a:extLst>
              <a:ext uri="{FF2B5EF4-FFF2-40B4-BE49-F238E27FC236}">
                <a16:creationId xmlns:a16="http://schemas.microsoft.com/office/drawing/2014/main" id="{D6C323E6-2CF6-40E3-AD38-009B7B4E6CDC}"/>
              </a:ext>
            </a:extLst>
          </p:cNvPr>
          <p:cNvGrpSpPr/>
          <p:nvPr/>
        </p:nvGrpSpPr>
        <p:grpSpPr>
          <a:xfrm>
            <a:off x="-106680" y="593285"/>
            <a:ext cx="1186801" cy="5814106"/>
            <a:chOff x="-106680" y="593285"/>
            <a:chExt cx="1186801" cy="5814106"/>
          </a:xfrm>
        </p:grpSpPr>
        <p:sp>
          <p:nvSpPr>
            <p:cNvPr id="19" name="CuadroTexto 18">
              <a:extLst>
                <a:ext uri="{FF2B5EF4-FFF2-40B4-BE49-F238E27FC236}">
                  <a16:creationId xmlns:a16="http://schemas.microsoft.com/office/drawing/2014/main" id="{530147D2-A848-4F1E-9967-CD73AEB9A38E}"/>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latin typeface="Arial Narrow" panose="020B0606020202030204" pitchFamily="34" charset="0"/>
                </a:rPr>
                <a:t>DIRECCIÓN REGIONAL DE EDUCACIÓN DE AYACUCHO</a:t>
              </a:r>
            </a:p>
            <a:p>
              <a:pPr algn="ctr"/>
              <a:r>
                <a:rPr lang="es-PE" sz="1400" b="1" dirty="0">
                  <a:solidFill>
                    <a:srgbClr val="C00000"/>
                  </a:solidFill>
                  <a:latin typeface="Arial Narrow" panose="020B0606020202030204" pitchFamily="34" charset="0"/>
                </a:rPr>
                <a:t>Dirección de Gestión Pedagógica </a:t>
              </a:r>
            </a:p>
            <a:p>
              <a:pPr algn="ctr"/>
              <a:r>
                <a:rPr lang="es-PE" sz="1400" b="1" dirty="0">
                  <a:solidFill>
                    <a:srgbClr val="0070C0"/>
                  </a:solidFill>
                  <a:latin typeface="Arial Narrow" panose="020B0606020202030204" pitchFamily="34" charset="0"/>
                </a:rPr>
                <a:t>Área : Educación Física</a:t>
              </a:r>
            </a:p>
          </p:txBody>
        </p:sp>
        <p:pic>
          <p:nvPicPr>
            <p:cNvPr id="20" name="Imagen 19">
              <a:extLst>
                <a:ext uri="{FF2B5EF4-FFF2-40B4-BE49-F238E27FC236}">
                  <a16:creationId xmlns:a16="http://schemas.microsoft.com/office/drawing/2014/main" id="{340473B6-1199-46E6-A519-F1BEA41131E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21" name="Imagen 20">
              <a:extLst>
                <a:ext uri="{FF2B5EF4-FFF2-40B4-BE49-F238E27FC236}">
                  <a16:creationId xmlns:a16="http://schemas.microsoft.com/office/drawing/2014/main" id="{8ECE4635-9CAE-490A-970F-A8F9D48513B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sp>
        <p:nvSpPr>
          <p:cNvPr id="3" name="Rectángulo: esquinas redondeadas 2">
            <a:extLst>
              <a:ext uri="{FF2B5EF4-FFF2-40B4-BE49-F238E27FC236}">
                <a16:creationId xmlns:a16="http://schemas.microsoft.com/office/drawing/2014/main" id="{063F0DDA-FB79-44C4-8964-FE73D9863B2A}"/>
              </a:ext>
            </a:extLst>
          </p:cNvPr>
          <p:cNvSpPr/>
          <p:nvPr/>
        </p:nvSpPr>
        <p:spPr>
          <a:xfrm>
            <a:off x="1524000" y="1116491"/>
            <a:ext cx="10119360" cy="1535269"/>
          </a:xfrm>
          <a:prstGeom prst="roundRect">
            <a:avLst>
              <a:gd name="adj" fmla="val 7480"/>
            </a:avLst>
          </a:prstGeom>
          <a:solidFill>
            <a:schemeClr val="accent6">
              <a:lumMod val="40000"/>
              <a:lumOff val="60000"/>
            </a:schemeClr>
          </a:solidFill>
          <a:ln w="222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PE" sz="2800" b="1" dirty="0" smtClean="0">
                <a:solidFill>
                  <a:schemeClr val="tx1"/>
                </a:solidFill>
              </a:rPr>
              <a:t>Es el proceso de acompañamiento e interacción con los estudiantes antes, durante y después de la experiencia de aprendizaje, en contextos de educación a distancia y/o presencial.</a:t>
            </a:r>
          </a:p>
        </p:txBody>
      </p:sp>
      <p:sp>
        <p:nvSpPr>
          <p:cNvPr id="15" name="Rectángulo: esquinas redondeadas 2">
            <a:extLst>
              <a:ext uri="{FF2B5EF4-FFF2-40B4-BE49-F238E27FC236}">
                <a16:creationId xmlns:a16="http://schemas.microsoft.com/office/drawing/2014/main" id="{063F0DDA-FB79-44C4-8964-FE73D9863B2A}"/>
              </a:ext>
            </a:extLst>
          </p:cNvPr>
          <p:cNvSpPr/>
          <p:nvPr/>
        </p:nvSpPr>
        <p:spPr>
          <a:xfrm>
            <a:off x="1524000" y="3261359"/>
            <a:ext cx="10119360" cy="3146031"/>
          </a:xfrm>
          <a:prstGeom prst="roundRect">
            <a:avLst>
              <a:gd name="adj" fmla="val 7480"/>
            </a:avLst>
          </a:prstGeom>
          <a:solidFill>
            <a:schemeClr val="accent3">
              <a:lumMod val="60000"/>
              <a:lumOff val="40000"/>
            </a:schemeClr>
          </a:solidFill>
          <a:ln w="222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a:buFont typeface="Wingdings" panose="05000000000000000000" pitchFamily="2" charset="2"/>
              <a:buChar char="v"/>
            </a:pPr>
            <a:r>
              <a:rPr lang="es-PE" sz="2000" dirty="0" smtClean="0">
                <a:solidFill>
                  <a:schemeClr val="tx1"/>
                </a:solidFill>
              </a:rPr>
              <a:t>Acompañar y mediar el proceso de aprendizaje de sus estudiantes.</a:t>
            </a:r>
          </a:p>
          <a:p>
            <a:pPr marL="457200" indent="-457200" algn="just">
              <a:buFont typeface="Wingdings" panose="05000000000000000000" pitchFamily="2" charset="2"/>
              <a:buChar char="v"/>
            </a:pPr>
            <a:r>
              <a:rPr lang="es-PE" sz="2000" dirty="0" smtClean="0">
                <a:solidFill>
                  <a:schemeClr val="tx1"/>
                </a:solidFill>
              </a:rPr>
              <a:t>Usar recursos y medios que tiene a disposición según contexto.</a:t>
            </a:r>
          </a:p>
          <a:p>
            <a:pPr marL="457200" indent="-457200" algn="just">
              <a:buFont typeface="Wingdings" panose="05000000000000000000" pitchFamily="2" charset="2"/>
              <a:buChar char="v"/>
            </a:pPr>
            <a:r>
              <a:rPr lang="es-PE" sz="2000" dirty="0" smtClean="0">
                <a:solidFill>
                  <a:schemeClr val="tx1"/>
                </a:solidFill>
              </a:rPr>
              <a:t>Asegurar la comprensión del propósito, la situación significativa, así como los criterios.</a:t>
            </a:r>
          </a:p>
          <a:p>
            <a:pPr marL="457200" indent="-457200" algn="just">
              <a:buFont typeface="Wingdings" panose="05000000000000000000" pitchFamily="2" charset="2"/>
              <a:buChar char="v"/>
            </a:pPr>
            <a:r>
              <a:rPr lang="es-PE" sz="2000" dirty="0" smtClean="0">
                <a:solidFill>
                  <a:schemeClr val="tx1"/>
                </a:solidFill>
              </a:rPr>
              <a:t>Propiciar que el estudiante indague y recolecte información y utilice los recursos a su disposición.</a:t>
            </a:r>
          </a:p>
          <a:p>
            <a:pPr marL="457200" indent="-457200" algn="just">
              <a:buFont typeface="Wingdings" panose="05000000000000000000" pitchFamily="2" charset="2"/>
              <a:buChar char="v"/>
            </a:pPr>
            <a:r>
              <a:rPr lang="es-PE" sz="2000" dirty="0" smtClean="0">
                <a:solidFill>
                  <a:schemeClr val="tx1"/>
                </a:solidFill>
              </a:rPr>
              <a:t>Hacer seguimiento continuo de las actividades planteadas, ya sea a nivel grupal o individual, para detectar dificultades y acompañar al estudiante.</a:t>
            </a:r>
          </a:p>
          <a:p>
            <a:pPr marL="457200" indent="-457200" algn="just">
              <a:buFont typeface="Wingdings" panose="05000000000000000000" pitchFamily="2" charset="2"/>
              <a:buChar char="v"/>
            </a:pPr>
            <a:r>
              <a:rPr lang="es-PE" sz="2000" dirty="0" smtClean="0">
                <a:solidFill>
                  <a:schemeClr val="tx1"/>
                </a:solidFill>
              </a:rPr>
              <a:t>Para contextos EIB, según las formas de atención, acompañar y mediar en lengua materna como en segunda lengua.</a:t>
            </a:r>
          </a:p>
          <a:p>
            <a:pPr marL="457200" indent="-457200" algn="just">
              <a:buFont typeface="Wingdings" panose="05000000000000000000" pitchFamily="2" charset="2"/>
              <a:buChar char="v"/>
            </a:pPr>
            <a:r>
              <a:rPr lang="es-PE" sz="2000" dirty="0" smtClean="0">
                <a:solidFill>
                  <a:schemeClr val="tx1"/>
                </a:solidFill>
              </a:rPr>
              <a:t>Para los servicios </a:t>
            </a:r>
            <a:r>
              <a:rPr lang="es-PE" sz="2000" dirty="0" err="1" smtClean="0">
                <a:solidFill>
                  <a:schemeClr val="tx1"/>
                </a:solidFill>
              </a:rPr>
              <a:t>EBE</a:t>
            </a:r>
            <a:r>
              <a:rPr lang="es-PE" sz="2000" dirty="0" smtClean="0">
                <a:solidFill>
                  <a:schemeClr val="tx1"/>
                </a:solidFill>
              </a:rPr>
              <a:t>, usar guías y orientaciones y recurso de apoyo.</a:t>
            </a:r>
            <a:endParaRPr lang="es-PE" sz="2000" dirty="0" smtClean="0">
              <a:solidFill>
                <a:schemeClr val="tx1"/>
              </a:solidFill>
            </a:endParaRPr>
          </a:p>
        </p:txBody>
      </p:sp>
      <p:sp>
        <p:nvSpPr>
          <p:cNvPr id="16" name="CuadroTexto 15">
            <a:extLst>
              <a:ext uri="{FF2B5EF4-FFF2-40B4-BE49-F238E27FC236}">
                <a16:creationId xmlns:a16="http://schemas.microsoft.com/office/drawing/2014/main" id="{C2840E1A-37BB-4A07-A03C-F44A8E5F7DFA}"/>
              </a:ext>
            </a:extLst>
          </p:cNvPr>
          <p:cNvSpPr txBox="1"/>
          <p:nvPr/>
        </p:nvSpPr>
        <p:spPr>
          <a:xfrm>
            <a:off x="1524000" y="2861249"/>
            <a:ext cx="8153400" cy="707886"/>
          </a:xfrm>
          <a:prstGeom prst="rect">
            <a:avLst/>
          </a:prstGeom>
          <a:noFill/>
        </p:spPr>
        <p:txBody>
          <a:bodyPr wrap="square" rtlCol="0">
            <a:spAutoFit/>
          </a:bodyPr>
          <a:lstStyle/>
          <a:p>
            <a:r>
              <a:rPr lang="es-PE" sz="2000" b="1" dirty="0" smtClean="0">
                <a:solidFill>
                  <a:schemeClr val="accent6">
                    <a:lumMod val="50000"/>
                  </a:schemeClr>
                </a:solidFill>
              </a:rPr>
              <a:t>Labor docente en la mediación de los aprendizajes.</a:t>
            </a:r>
          </a:p>
          <a:p>
            <a:r>
              <a:rPr lang="es-PE" sz="2000" b="1" dirty="0" smtClean="0">
                <a:solidFill>
                  <a:schemeClr val="accent6">
                    <a:lumMod val="50000"/>
                  </a:schemeClr>
                </a:solidFill>
              </a:rPr>
              <a:t>.</a:t>
            </a:r>
            <a:endParaRPr lang="es-PE" sz="2000" b="1" dirty="0">
              <a:solidFill>
                <a:schemeClr val="accent6">
                  <a:lumMod val="50000"/>
                </a:schemeClr>
              </a:solidFill>
            </a:endParaRPr>
          </a:p>
        </p:txBody>
      </p:sp>
    </p:spTree>
    <p:extLst>
      <p:ext uri="{BB962C8B-B14F-4D97-AF65-F5344CB8AC3E}">
        <p14:creationId xmlns:p14="http://schemas.microsoft.com/office/powerpoint/2010/main" val="3342129154"/>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grpSp>
        <p:nvGrpSpPr>
          <p:cNvPr id="18" name="Grupo 17">
            <a:extLst>
              <a:ext uri="{FF2B5EF4-FFF2-40B4-BE49-F238E27FC236}">
                <a16:creationId xmlns:a16="http://schemas.microsoft.com/office/drawing/2014/main" id="{D6C323E6-2CF6-40E3-AD38-009B7B4E6CDC}"/>
              </a:ext>
            </a:extLst>
          </p:cNvPr>
          <p:cNvGrpSpPr/>
          <p:nvPr/>
        </p:nvGrpSpPr>
        <p:grpSpPr>
          <a:xfrm>
            <a:off x="-106680" y="593285"/>
            <a:ext cx="1186801" cy="5814106"/>
            <a:chOff x="-106680" y="593285"/>
            <a:chExt cx="1186801" cy="5814106"/>
          </a:xfrm>
        </p:grpSpPr>
        <p:sp>
          <p:nvSpPr>
            <p:cNvPr id="19" name="CuadroTexto 18">
              <a:extLst>
                <a:ext uri="{FF2B5EF4-FFF2-40B4-BE49-F238E27FC236}">
                  <a16:creationId xmlns:a16="http://schemas.microsoft.com/office/drawing/2014/main" id="{530147D2-A848-4F1E-9967-CD73AEB9A38E}"/>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latin typeface="Arial Narrow" panose="020B0606020202030204" pitchFamily="34" charset="0"/>
                </a:rPr>
                <a:t>DIRECCIÓN REGIONAL DE EDUCACIÓN DE AYACUCHO</a:t>
              </a:r>
            </a:p>
            <a:p>
              <a:pPr algn="ctr"/>
              <a:r>
                <a:rPr lang="es-PE" sz="1400" b="1" dirty="0">
                  <a:solidFill>
                    <a:srgbClr val="C00000"/>
                  </a:solidFill>
                  <a:latin typeface="Arial Narrow" panose="020B0606020202030204" pitchFamily="34" charset="0"/>
                </a:rPr>
                <a:t>Dirección de Gestión Pedagógica </a:t>
              </a:r>
            </a:p>
            <a:p>
              <a:pPr algn="ctr"/>
              <a:r>
                <a:rPr lang="es-PE" sz="1400" b="1" dirty="0">
                  <a:solidFill>
                    <a:srgbClr val="0070C0"/>
                  </a:solidFill>
                  <a:latin typeface="Arial Narrow" panose="020B0606020202030204" pitchFamily="34" charset="0"/>
                </a:rPr>
                <a:t>Área : Educación Física</a:t>
              </a:r>
            </a:p>
          </p:txBody>
        </p:sp>
        <p:pic>
          <p:nvPicPr>
            <p:cNvPr id="20" name="Imagen 19">
              <a:extLst>
                <a:ext uri="{FF2B5EF4-FFF2-40B4-BE49-F238E27FC236}">
                  <a16:creationId xmlns:a16="http://schemas.microsoft.com/office/drawing/2014/main" id="{340473B6-1199-46E6-A519-F1BEA41131E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21" name="Imagen 20">
              <a:extLst>
                <a:ext uri="{FF2B5EF4-FFF2-40B4-BE49-F238E27FC236}">
                  <a16:creationId xmlns:a16="http://schemas.microsoft.com/office/drawing/2014/main" id="{8ECE4635-9CAE-490A-970F-A8F9D48513B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grpSp>
        <p:nvGrpSpPr>
          <p:cNvPr id="6" name="Grupo 5"/>
          <p:cNvGrpSpPr/>
          <p:nvPr/>
        </p:nvGrpSpPr>
        <p:grpSpPr>
          <a:xfrm>
            <a:off x="2800595" y="362408"/>
            <a:ext cx="7589520" cy="784465"/>
            <a:chOff x="2800595" y="623665"/>
            <a:chExt cx="7589520" cy="784465"/>
          </a:xfrm>
        </p:grpSpPr>
        <p:sp>
          <p:nvSpPr>
            <p:cNvPr id="17" name="Rectángulo: esquinas redondeadas 16">
              <a:extLst>
                <a:ext uri="{FF2B5EF4-FFF2-40B4-BE49-F238E27FC236}">
                  <a16:creationId xmlns:a16="http://schemas.microsoft.com/office/drawing/2014/main" id="{EE84423A-821E-49A2-8A9F-EC081D6F65F2}"/>
                </a:ext>
              </a:extLst>
            </p:cNvPr>
            <p:cNvSpPr/>
            <p:nvPr/>
          </p:nvSpPr>
          <p:spPr>
            <a:xfrm>
              <a:off x="2800595" y="623665"/>
              <a:ext cx="7589520" cy="784465"/>
            </a:xfrm>
            <a:prstGeom prst="roundRect">
              <a:avLst/>
            </a:prstGeom>
            <a:solidFill>
              <a:srgbClr val="FFFF99"/>
            </a:solidFill>
            <a:ln w="190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sz="2800" b="1" dirty="0">
                <a:solidFill>
                  <a:schemeClr val="accent6">
                    <a:lumMod val="50000"/>
                  </a:schemeClr>
                </a:solidFill>
                <a:latin typeface="Gill Sans Ultra Bold" panose="020B0A02020104020203" pitchFamily="34" charset="0"/>
              </a:endParaRPr>
            </a:p>
          </p:txBody>
        </p:sp>
        <p:sp>
          <p:nvSpPr>
            <p:cNvPr id="2" name="CuadroTexto 1">
              <a:extLst>
                <a:ext uri="{FF2B5EF4-FFF2-40B4-BE49-F238E27FC236}">
                  <a16:creationId xmlns:a16="http://schemas.microsoft.com/office/drawing/2014/main" id="{051C3482-6904-4D8C-AF27-BE4DD616AFCE}"/>
                </a:ext>
              </a:extLst>
            </p:cNvPr>
            <p:cNvSpPr txBox="1"/>
            <p:nvPr/>
          </p:nvSpPr>
          <p:spPr>
            <a:xfrm>
              <a:off x="2800595" y="723509"/>
              <a:ext cx="7589520" cy="584775"/>
            </a:xfrm>
            <a:prstGeom prst="rect">
              <a:avLst/>
            </a:prstGeom>
            <a:noFill/>
          </p:spPr>
          <p:txBody>
            <a:bodyPr wrap="square" rtlCol="0">
              <a:spAutoFit/>
            </a:bodyPr>
            <a:lstStyle/>
            <a:p>
              <a:pPr algn="ctr"/>
              <a:r>
                <a:rPr lang="es-PE" sz="3200" b="1" dirty="0">
                  <a:solidFill>
                    <a:srgbClr val="C00000"/>
                  </a:solidFill>
                </a:rPr>
                <a:t>¿QUÉ ES </a:t>
              </a:r>
              <a:r>
                <a:rPr lang="es-PE" sz="3200" b="1" dirty="0" smtClean="0">
                  <a:solidFill>
                    <a:srgbClr val="C00000"/>
                  </a:solidFill>
                </a:rPr>
                <a:t>MEDIACIÓN PEDAGÓGICA?</a:t>
              </a:r>
              <a:endParaRPr lang="es-PE" sz="3200" b="1" dirty="0">
                <a:solidFill>
                  <a:srgbClr val="C00000"/>
                </a:solidFill>
              </a:endParaRPr>
            </a:p>
          </p:txBody>
        </p:sp>
      </p:grpSp>
      <p:sp>
        <p:nvSpPr>
          <p:cNvPr id="7" name="Rectángulo: esquinas redondeadas 6">
            <a:extLst>
              <a:ext uri="{FF2B5EF4-FFF2-40B4-BE49-F238E27FC236}">
                <a16:creationId xmlns:a16="http://schemas.microsoft.com/office/drawing/2014/main" id="{78B4351C-FD3A-40F4-B1CF-4BD6CBF84C7B}"/>
              </a:ext>
            </a:extLst>
          </p:cNvPr>
          <p:cNvSpPr/>
          <p:nvPr/>
        </p:nvSpPr>
        <p:spPr>
          <a:xfrm>
            <a:off x="4495798" y="1827233"/>
            <a:ext cx="4404360" cy="4580158"/>
          </a:xfrm>
          <a:prstGeom prst="roundRect">
            <a:avLst>
              <a:gd name="adj" fmla="val 7480"/>
            </a:avLst>
          </a:prstGeom>
          <a:pattFill prst="pct5">
            <a:fgClr>
              <a:schemeClr val="accent6">
                <a:lumMod val="40000"/>
                <a:lumOff val="60000"/>
              </a:schemeClr>
            </a:fgClr>
            <a:bgClr>
              <a:schemeClr val="bg1"/>
            </a:bgClr>
          </a:pattFill>
          <a:ln w="2222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PE" dirty="0" smtClean="0">
                <a:solidFill>
                  <a:schemeClr val="tx1"/>
                </a:solidFill>
              </a:rPr>
              <a:t>La </a:t>
            </a:r>
            <a:r>
              <a:rPr lang="es-PE" b="1" dirty="0" smtClean="0">
                <a:solidFill>
                  <a:schemeClr val="tx1"/>
                </a:solidFill>
              </a:rPr>
              <a:t>mediación </a:t>
            </a:r>
            <a:r>
              <a:rPr lang="es-PE" dirty="0" smtClean="0">
                <a:solidFill>
                  <a:schemeClr val="tx1"/>
                </a:solidFill>
              </a:rPr>
              <a:t>del docente durante el proceso de aprendizaje s</a:t>
            </a:r>
            <a:r>
              <a:rPr lang="es-PE" b="1" dirty="0" smtClean="0">
                <a:solidFill>
                  <a:schemeClr val="tx1"/>
                </a:solidFill>
              </a:rPr>
              <a:t>upone acompañar al estudiante</a:t>
            </a:r>
            <a:r>
              <a:rPr lang="es-PE" dirty="0" smtClean="0">
                <a:solidFill>
                  <a:schemeClr val="tx1"/>
                </a:solidFill>
              </a:rPr>
              <a:t> hacia un nivel inmediatamente superior de posibilidades </a:t>
            </a:r>
            <a:r>
              <a:rPr lang="es-PE" b="1" dirty="0" smtClean="0">
                <a:solidFill>
                  <a:schemeClr val="tx1"/>
                </a:solidFill>
              </a:rPr>
              <a:t>(zona de desarrollo próximo) </a:t>
            </a:r>
            <a:r>
              <a:rPr lang="es-PE" dirty="0" smtClean="0">
                <a:solidFill>
                  <a:schemeClr val="tx1"/>
                </a:solidFill>
              </a:rPr>
              <a:t>con respecto a su nivel actual </a:t>
            </a:r>
            <a:r>
              <a:rPr lang="es-PE" b="1" dirty="0" smtClean="0">
                <a:solidFill>
                  <a:schemeClr val="tx1"/>
                </a:solidFill>
              </a:rPr>
              <a:t>(zona real de aprendizaje</a:t>
            </a:r>
            <a:r>
              <a:rPr lang="es-PE" dirty="0" smtClean="0">
                <a:solidFill>
                  <a:schemeClr val="tx1"/>
                </a:solidFill>
              </a:rPr>
              <a:t>), por lo menos hasta que el estudiante pueda desempeñarse bien de manera independiente. De este modo, es necesaria una conducción cuidadosa del proceso de aprendizaje, en donde la atenta observación del docente permita al estudiante realizar tareas con distintos niveles de dificultad</a:t>
            </a:r>
            <a:r>
              <a:rPr lang="es-PE" dirty="0">
                <a:solidFill>
                  <a:schemeClr val="tx1"/>
                </a:solidFill>
              </a:rPr>
              <a:t>.</a:t>
            </a:r>
            <a:endParaRPr lang="es-PE" sz="2800" b="1" dirty="0">
              <a:solidFill>
                <a:schemeClr val="tx1"/>
              </a:solidFill>
            </a:endParaRPr>
          </a:p>
        </p:txBody>
      </p:sp>
      <p:sp>
        <p:nvSpPr>
          <p:cNvPr id="9" name="CuadroTexto 8">
            <a:extLst>
              <a:ext uri="{FF2B5EF4-FFF2-40B4-BE49-F238E27FC236}">
                <a16:creationId xmlns:a16="http://schemas.microsoft.com/office/drawing/2014/main" id="{C2840E1A-37BB-4A07-A03C-F44A8E5F7DFA}"/>
              </a:ext>
            </a:extLst>
          </p:cNvPr>
          <p:cNvSpPr txBox="1"/>
          <p:nvPr/>
        </p:nvSpPr>
        <p:spPr>
          <a:xfrm>
            <a:off x="6879770" y="1169435"/>
            <a:ext cx="5257800" cy="400110"/>
          </a:xfrm>
          <a:prstGeom prst="rect">
            <a:avLst/>
          </a:prstGeom>
          <a:noFill/>
        </p:spPr>
        <p:txBody>
          <a:bodyPr wrap="square" rtlCol="0">
            <a:spAutoFit/>
          </a:bodyPr>
          <a:lstStyle/>
          <a:p>
            <a:r>
              <a:rPr lang="es-PE" sz="2000" b="1" dirty="0" smtClean="0">
                <a:solidFill>
                  <a:schemeClr val="accent6">
                    <a:lumMod val="50000"/>
                  </a:schemeClr>
                </a:solidFill>
              </a:rPr>
              <a:t>Fuente: Currículo Nacional de </a:t>
            </a:r>
            <a:r>
              <a:rPr lang="es-PE" sz="2000" b="1" dirty="0" smtClean="0">
                <a:solidFill>
                  <a:schemeClr val="accent6">
                    <a:lumMod val="50000"/>
                  </a:schemeClr>
                </a:solidFill>
              </a:rPr>
              <a:t>Educación</a:t>
            </a:r>
            <a:r>
              <a:rPr lang="es-PE" sz="2000" b="1" dirty="0" smtClean="0">
                <a:solidFill>
                  <a:schemeClr val="accent6">
                    <a:lumMod val="50000"/>
                  </a:schemeClr>
                </a:solidFill>
              </a:rPr>
              <a:t> Básica</a:t>
            </a:r>
            <a:endParaRPr lang="es-PE" sz="2000" b="1" dirty="0">
              <a:solidFill>
                <a:schemeClr val="accent6">
                  <a:lumMod val="50000"/>
                </a:schemeClr>
              </a:solidFill>
            </a:endParaRPr>
          </a:p>
        </p:txBody>
      </p:sp>
      <p:sp>
        <p:nvSpPr>
          <p:cNvPr id="3" name="Rectángulo redondeado 2"/>
          <p:cNvSpPr/>
          <p:nvPr/>
        </p:nvSpPr>
        <p:spPr>
          <a:xfrm>
            <a:off x="1375952" y="1827232"/>
            <a:ext cx="2956560" cy="79252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b="1" dirty="0" smtClean="0">
                <a:solidFill>
                  <a:schemeClr val="tx1"/>
                </a:solidFill>
              </a:rPr>
              <a:t>ZONA REAL DE APRENDIZAJE</a:t>
            </a:r>
            <a:endParaRPr lang="es-PE" b="1" dirty="0">
              <a:solidFill>
                <a:schemeClr val="tx1"/>
              </a:solidFill>
            </a:endParaRPr>
          </a:p>
        </p:txBody>
      </p:sp>
      <p:sp>
        <p:nvSpPr>
          <p:cNvPr id="15" name="Rectángulo redondeado 14"/>
          <p:cNvSpPr/>
          <p:nvPr/>
        </p:nvSpPr>
        <p:spPr>
          <a:xfrm>
            <a:off x="9030788" y="1827232"/>
            <a:ext cx="2956560" cy="792521"/>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PE" b="1" dirty="0" smtClean="0">
                <a:solidFill>
                  <a:schemeClr val="tx1"/>
                </a:solidFill>
              </a:rPr>
              <a:t>ZONA DE DESARROLLO PRÓXIMO</a:t>
            </a:r>
            <a:endParaRPr lang="es-PE" b="1" dirty="0">
              <a:solidFill>
                <a:schemeClr val="tx1"/>
              </a:solidFill>
            </a:endParaRPr>
          </a:p>
        </p:txBody>
      </p:sp>
      <p:sp>
        <p:nvSpPr>
          <p:cNvPr id="4" name="Rectángulo redondeado 3"/>
          <p:cNvSpPr/>
          <p:nvPr/>
        </p:nvSpPr>
        <p:spPr>
          <a:xfrm>
            <a:off x="1375952" y="2769325"/>
            <a:ext cx="2956560" cy="3638066"/>
          </a:xfrm>
          <a:prstGeom prst="roundRect">
            <a:avLst>
              <a:gd name="adj" fmla="val 42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es-PE" sz="2200" dirty="0" smtClean="0"/>
              <a:t>Situación actual en la que se encuentra el estudiante.</a:t>
            </a:r>
          </a:p>
          <a:p>
            <a:pPr marL="285750" indent="-285750" algn="just">
              <a:buFont typeface="Arial" panose="020B0604020202020204" pitchFamily="34" charset="0"/>
              <a:buChar char="•"/>
            </a:pPr>
            <a:r>
              <a:rPr lang="es-PE" sz="2200" dirty="0" smtClean="0"/>
              <a:t>Punto de partida desde el cual  planificaremos y tener en cuenta, hacia dónde queremos que llegue el estudiante.</a:t>
            </a:r>
            <a:endParaRPr lang="es-PE" sz="2200" dirty="0"/>
          </a:p>
        </p:txBody>
      </p:sp>
      <p:sp>
        <p:nvSpPr>
          <p:cNvPr id="22" name="Rectángulo redondeado 21"/>
          <p:cNvSpPr/>
          <p:nvPr/>
        </p:nvSpPr>
        <p:spPr>
          <a:xfrm>
            <a:off x="9063444" y="2769325"/>
            <a:ext cx="2956560" cy="3638066"/>
          </a:xfrm>
          <a:prstGeom prst="roundRect">
            <a:avLst>
              <a:gd name="adj" fmla="val 42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es-PE" sz="2200" dirty="0" smtClean="0"/>
              <a:t>Espacio o brecha entre lo que el estudiante ya posee y lo que puede llegar a lograr.</a:t>
            </a:r>
            <a:endParaRPr lang="es-PE" sz="2200" dirty="0"/>
          </a:p>
        </p:txBody>
      </p:sp>
    </p:spTree>
    <p:extLst>
      <p:ext uri="{BB962C8B-B14F-4D97-AF65-F5344CB8AC3E}">
        <p14:creationId xmlns:p14="http://schemas.microsoft.com/office/powerpoint/2010/main" val="1422049741"/>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sp>
        <p:nvSpPr>
          <p:cNvPr id="17" name="Rectángulo: esquinas redondeadas 16">
            <a:extLst>
              <a:ext uri="{FF2B5EF4-FFF2-40B4-BE49-F238E27FC236}">
                <a16:creationId xmlns:a16="http://schemas.microsoft.com/office/drawing/2014/main" id="{EE84423A-821E-49A2-8A9F-EC081D6F65F2}"/>
              </a:ext>
            </a:extLst>
          </p:cNvPr>
          <p:cNvSpPr/>
          <p:nvPr/>
        </p:nvSpPr>
        <p:spPr>
          <a:xfrm>
            <a:off x="1698170" y="358898"/>
            <a:ext cx="9847385" cy="549715"/>
          </a:xfrm>
          <a:prstGeom prst="roundRect">
            <a:avLst/>
          </a:prstGeom>
          <a:solidFill>
            <a:srgbClr val="FFFF99"/>
          </a:solidFill>
          <a:ln w="190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dirty="0" smtClean="0">
                <a:ln w="0"/>
                <a:solidFill>
                  <a:schemeClr val="accent6">
                    <a:lumMod val="50000"/>
                  </a:schemeClr>
                </a:solidFill>
                <a:effectLst>
                  <a:outerShdw blurRad="38100" dist="19050" dir="2700000" algn="tl" rotWithShape="0">
                    <a:schemeClr val="dk1">
                      <a:alpha val="40000"/>
                    </a:schemeClr>
                  </a:outerShdw>
                </a:effectLst>
                <a:latin typeface="Arial Black" panose="020B0A04020102020204" pitchFamily="34" charset="0"/>
              </a:rPr>
              <a:t>RESPONSABILIDAD DEL DOCENTE EN LA MEDIACIÓN</a:t>
            </a:r>
            <a:endParaRPr lang="es-PE" sz="2400" b="1" dirty="0">
              <a:solidFill>
                <a:schemeClr val="accent6">
                  <a:lumMod val="50000"/>
                </a:schemeClr>
              </a:solidFill>
              <a:latin typeface="Gill Sans Ultra Bold" panose="020B0A02020104020203" pitchFamily="34" charset="0"/>
            </a:endParaRPr>
          </a:p>
        </p:txBody>
      </p:sp>
      <p:grpSp>
        <p:nvGrpSpPr>
          <p:cNvPr id="18" name="Grupo 17">
            <a:extLst>
              <a:ext uri="{FF2B5EF4-FFF2-40B4-BE49-F238E27FC236}">
                <a16:creationId xmlns:a16="http://schemas.microsoft.com/office/drawing/2014/main" id="{D6C323E6-2CF6-40E3-AD38-009B7B4E6CDC}"/>
              </a:ext>
            </a:extLst>
          </p:cNvPr>
          <p:cNvGrpSpPr/>
          <p:nvPr/>
        </p:nvGrpSpPr>
        <p:grpSpPr>
          <a:xfrm>
            <a:off x="-106680" y="593285"/>
            <a:ext cx="1186801" cy="5814106"/>
            <a:chOff x="-106680" y="593285"/>
            <a:chExt cx="1186801" cy="5814106"/>
          </a:xfrm>
        </p:grpSpPr>
        <p:sp>
          <p:nvSpPr>
            <p:cNvPr id="19" name="CuadroTexto 18">
              <a:extLst>
                <a:ext uri="{FF2B5EF4-FFF2-40B4-BE49-F238E27FC236}">
                  <a16:creationId xmlns:a16="http://schemas.microsoft.com/office/drawing/2014/main" id="{530147D2-A848-4F1E-9967-CD73AEB9A38E}"/>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latin typeface="Arial Narrow" panose="020B0606020202030204" pitchFamily="34" charset="0"/>
                </a:rPr>
                <a:t>DIRECCIÓN REGIONAL DE EDUCACIÓN DE AYACUCHO</a:t>
              </a:r>
            </a:p>
            <a:p>
              <a:pPr algn="ctr"/>
              <a:r>
                <a:rPr lang="es-PE" sz="1400" b="1" dirty="0">
                  <a:solidFill>
                    <a:srgbClr val="C00000"/>
                  </a:solidFill>
                  <a:latin typeface="Arial Narrow" panose="020B0606020202030204" pitchFamily="34" charset="0"/>
                </a:rPr>
                <a:t>Dirección de Gestión Pedagógica </a:t>
              </a:r>
            </a:p>
            <a:p>
              <a:pPr algn="ctr"/>
              <a:r>
                <a:rPr lang="es-PE" sz="1400" b="1" dirty="0">
                  <a:solidFill>
                    <a:srgbClr val="0070C0"/>
                  </a:solidFill>
                  <a:latin typeface="Arial Narrow" panose="020B0606020202030204" pitchFamily="34" charset="0"/>
                </a:rPr>
                <a:t>Área : Educación Física</a:t>
              </a:r>
            </a:p>
          </p:txBody>
        </p:sp>
        <p:pic>
          <p:nvPicPr>
            <p:cNvPr id="20" name="Imagen 19">
              <a:extLst>
                <a:ext uri="{FF2B5EF4-FFF2-40B4-BE49-F238E27FC236}">
                  <a16:creationId xmlns:a16="http://schemas.microsoft.com/office/drawing/2014/main" id="{340473B6-1199-46E6-A519-F1BEA41131E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21" name="Imagen 20">
              <a:extLst>
                <a:ext uri="{FF2B5EF4-FFF2-40B4-BE49-F238E27FC236}">
                  <a16:creationId xmlns:a16="http://schemas.microsoft.com/office/drawing/2014/main" id="{8ECE4635-9CAE-490A-970F-A8F9D48513B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pic>
        <p:nvPicPr>
          <p:cNvPr id="2" name="Imagen 1"/>
          <p:cNvPicPr>
            <a:picLocks noChangeAspect="1"/>
          </p:cNvPicPr>
          <p:nvPr/>
        </p:nvPicPr>
        <p:blipFill>
          <a:blip r:embed="rId5"/>
          <a:stretch>
            <a:fillRect/>
          </a:stretch>
        </p:blipFill>
        <p:spPr>
          <a:xfrm>
            <a:off x="5473807" y="3967116"/>
            <a:ext cx="1222909" cy="1757931"/>
          </a:xfrm>
          <a:prstGeom prst="rect">
            <a:avLst/>
          </a:prstGeom>
        </p:spPr>
      </p:pic>
      <p:pic>
        <p:nvPicPr>
          <p:cNvPr id="4" name="Imagen 3"/>
          <p:cNvPicPr>
            <a:picLocks noChangeAspect="1"/>
          </p:cNvPicPr>
          <p:nvPr/>
        </p:nvPicPr>
        <p:blipFill>
          <a:blip r:embed="rId6"/>
          <a:stretch>
            <a:fillRect/>
          </a:stretch>
        </p:blipFill>
        <p:spPr>
          <a:xfrm>
            <a:off x="4153861" y="2049738"/>
            <a:ext cx="998382" cy="1616131"/>
          </a:xfrm>
          <a:prstGeom prst="rect">
            <a:avLst/>
          </a:prstGeom>
        </p:spPr>
      </p:pic>
      <p:pic>
        <p:nvPicPr>
          <p:cNvPr id="6" name="Imagen 5"/>
          <p:cNvPicPr>
            <a:picLocks noChangeAspect="1"/>
          </p:cNvPicPr>
          <p:nvPr/>
        </p:nvPicPr>
        <p:blipFill>
          <a:blip r:embed="rId7"/>
          <a:stretch>
            <a:fillRect/>
          </a:stretch>
        </p:blipFill>
        <p:spPr>
          <a:xfrm>
            <a:off x="2980656" y="3964713"/>
            <a:ext cx="1118776" cy="1736505"/>
          </a:xfrm>
          <a:prstGeom prst="rect">
            <a:avLst/>
          </a:prstGeom>
        </p:spPr>
      </p:pic>
      <p:pic>
        <p:nvPicPr>
          <p:cNvPr id="7" name="Imagen 6"/>
          <p:cNvPicPr>
            <a:picLocks noChangeAspect="1"/>
          </p:cNvPicPr>
          <p:nvPr/>
        </p:nvPicPr>
        <p:blipFill>
          <a:blip r:embed="rId8"/>
          <a:stretch>
            <a:fillRect/>
          </a:stretch>
        </p:blipFill>
        <p:spPr>
          <a:xfrm>
            <a:off x="7095881" y="1972575"/>
            <a:ext cx="1026048" cy="1693294"/>
          </a:xfrm>
          <a:prstGeom prst="rect">
            <a:avLst/>
          </a:prstGeom>
        </p:spPr>
      </p:pic>
      <p:pic>
        <p:nvPicPr>
          <p:cNvPr id="8" name="Imagen 7"/>
          <p:cNvPicPr>
            <a:picLocks noChangeAspect="1"/>
          </p:cNvPicPr>
          <p:nvPr/>
        </p:nvPicPr>
        <p:blipFill>
          <a:blip r:embed="rId9"/>
          <a:stretch>
            <a:fillRect/>
          </a:stretch>
        </p:blipFill>
        <p:spPr>
          <a:xfrm>
            <a:off x="8387350" y="3982159"/>
            <a:ext cx="916228" cy="1461326"/>
          </a:xfrm>
          <a:prstGeom prst="rect">
            <a:avLst/>
          </a:prstGeom>
        </p:spPr>
      </p:pic>
      <p:pic>
        <p:nvPicPr>
          <p:cNvPr id="9" name="Imagen 8"/>
          <p:cNvPicPr>
            <a:picLocks noChangeAspect="1"/>
          </p:cNvPicPr>
          <p:nvPr/>
        </p:nvPicPr>
        <p:blipFill>
          <a:blip r:embed="rId10"/>
          <a:stretch>
            <a:fillRect/>
          </a:stretch>
        </p:blipFill>
        <p:spPr>
          <a:xfrm>
            <a:off x="1771366" y="2039820"/>
            <a:ext cx="954883" cy="1753867"/>
          </a:xfrm>
          <a:prstGeom prst="rect">
            <a:avLst/>
          </a:prstGeom>
        </p:spPr>
      </p:pic>
      <p:sp>
        <p:nvSpPr>
          <p:cNvPr id="10" name="CuadroTexto 9"/>
          <p:cNvSpPr txBox="1"/>
          <p:nvPr/>
        </p:nvSpPr>
        <p:spPr>
          <a:xfrm>
            <a:off x="1463952" y="1255770"/>
            <a:ext cx="1788861" cy="646331"/>
          </a:xfrm>
          <a:prstGeom prst="rect">
            <a:avLst/>
          </a:prstGeom>
          <a:noFill/>
        </p:spPr>
        <p:txBody>
          <a:bodyPr wrap="square" rtlCol="0">
            <a:spAutoFit/>
          </a:bodyPr>
          <a:lstStyle/>
          <a:p>
            <a:pPr algn="ctr"/>
            <a:r>
              <a:rPr lang="es-PE" dirty="0" smtClean="0"/>
              <a:t>Conocimiento de las competencias</a:t>
            </a:r>
            <a:endParaRPr lang="es-PE" dirty="0"/>
          </a:p>
        </p:txBody>
      </p:sp>
      <p:sp>
        <p:nvSpPr>
          <p:cNvPr id="22" name="CuadroTexto 21"/>
          <p:cNvSpPr txBox="1"/>
          <p:nvPr/>
        </p:nvSpPr>
        <p:spPr>
          <a:xfrm>
            <a:off x="2719288" y="5664447"/>
            <a:ext cx="1641511" cy="646331"/>
          </a:xfrm>
          <a:prstGeom prst="rect">
            <a:avLst/>
          </a:prstGeom>
          <a:noFill/>
        </p:spPr>
        <p:txBody>
          <a:bodyPr wrap="square" rtlCol="0">
            <a:spAutoFit/>
          </a:bodyPr>
          <a:lstStyle/>
          <a:p>
            <a:pPr algn="ctr"/>
            <a:r>
              <a:rPr lang="es-PE" dirty="0" smtClean="0"/>
              <a:t>Generar un </a:t>
            </a:r>
          </a:p>
          <a:p>
            <a:pPr algn="ctr"/>
            <a:r>
              <a:rPr lang="es-PE" dirty="0" smtClean="0"/>
              <a:t>clima propicio</a:t>
            </a:r>
            <a:endParaRPr lang="es-PE" dirty="0"/>
          </a:p>
        </p:txBody>
      </p:sp>
      <p:sp>
        <p:nvSpPr>
          <p:cNvPr id="23" name="CuadroTexto 22"/>
          <p:cNvSpPr txBox="1"/>
          <p:nvPr/>
        </p:nvSpPr>
        <p:spPr>
          <a:xfrm>
            <a:off x="3832296" y="1255770"/>
            <a:ext cx="1641511" cy="923330"/>
          </a:xfrm>
          <a:prstGeom prst="rect">
            <a:avLst/>
          </a:prstGeom>
          <a:noFill/>
        </p:spPr>
        <p:txBody>
          <a:bodyPr wrap="square" rtlCol="0">
            <a:spAutoFit/>
          </a:bodyPr>
          <a:lstStyle/>
          <a:p>
            <a:pPr algn="ctr"/>
            <a:r>
              <a:rPr lang="es-PE" dirty="0" smtClean="0"/>
              <a:t>Reconoce los avances y dificultades</a:t>
            </a:r>
            <a:endParaRPr lang="es-PE" dirty="0"/>
          </a:p>
        </p:txBody>
      </p:sp>
      <p:sp>
        <p:nvSpPr>
          <p:cNvPr id="24" name="CuadroTexto 23"/>
          <p:cNvSpPr txBox="1"/>
          <p:nvPr/>
        </p:nvSpPr>
        <p:spPr>
          <a:xfrm>
            <a:off x="5320613" y="5415045"/>
            <a:ext cx="1641511" cy="646331"/>
          </a:xfrm>
          <a:prstGeom prst="rect">
            <a:avLst/>
          </a:prstGeom>
          <a:noFill/>
        </p:spPr>
        <p:txBody>
          <a:bodyPr wrap="square" rtlCol="0">
            <a:spAutoFit/>
          </a:bodyPr>
          <a:lstStyle/>
          <a:p>
            <a:pPr algn="ctr"/>
            <a:r>
              <a:rPr lang="es-PE" dirty="0" smtClean="0"/>
              <a:t>Uso del error constructivo </a:t>
            </a:r>
            <a:endParaRPr lang="es-PE" dirty="0"/>
          </a:p>
        </p:txBody>
      </p:sp>
      <p:sp>
        <p:nvSpPr>
          <p:cNvPr id="25" name="CuadroTexto 24"/>
          <p:cNvSpPr txBox="1"/>
          <p:nvPr/>
        </p:nvSpPr>
        <p:spPr>
          <a:xfrm>
            <a:off x="6669972" y="1308872"/>
            <a:ext cx="1641511" cy="923330"/>
          </a:xfrm>
          <a:prstGeom prst="rect">
            <a:avLst/>
          </a:prstGeom>
          <a:noFill/>
        </p:spPr>
        <p:txBody>
          <a:bodyPr wrap="square" rtlCol="0">
            <a:spAutoFit/>
          </a:bodyPr>
          <a:lstStyle/>
          <a:p>
            <a:pPr algn="ctr"/>
            <a:r>
              <a:rPr lang="es-PE" dirty="0" smtClean="0"/>
              <a:t>Aplicación de diversas estrategias</a:t>
            </a:r>
            <a:endParaRPr lang="es-PE" dirty="0"/>
          </a:p>
        </p:txBody>
      </p:sp>
      <p:sp>
        <p:nvSpPr>
          <p:cNvPr id="26" name="CuadroTexto 25"/>
          <p:cNvSpPr txBox="1"/>
          <p:nvPr/>
        </p:nvSpPr>
        <p:spPr>
          <a:xfrm>
            <a:off x="8071091" y="5319259"/>
            <a:ext cx="1641511" cy="923330"/>
          </a:xfrm>
          <a:prstGeom prst="rect">
            <a:avLst/>
          </a:prstGeom>
          <a:noFill/>
        </p:spPr>
        <p:txBody>
          <a:bodyPr wrap="square" rtlCol="0">
            <a:spAutoFit/>
          </a:bodyPr>
          <a:lstStyle/>
          <a:p>
            <a:pPr algn="ctr"/>
            <a:r>
              <a:rPr lang="es-PE" dirty="0" smtClean="0"/>
              <a:t>Utilización de variados recursos</a:t>
            </a:r>
            <a:endParaRPr lang="es-PE" dirty="0"/>
          </a:p>
        </p:txBody>
      </p:sp>
      <p:sp>
        <p:nvSpPr>
          <p:cNvPr id="14" name="Cerrar llave 13"/>
          <p:cNvSpPr/>
          <p:nvPr/>
        </p:nvSpPr>
        <p:spPr>
          <a:xfrm>
            <a:off x="9639658" y="1308872"/>
            <a:ext cx="196553" cy="5001906"/>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s-PE"/>
          </a:p>
        </p:txBody>
      </p:sp>
      <p:sp>
        <p:nvSpPr>
          <p:cNvPr id="27" name="CuadroTexto 26"/>
          <p:cNvSpPr txBox="1"/>
          <p:nvPr/>
        </p:nvSpPr>
        <p:spPr>
          <a:xfrm>
            <a:off x="9857701" y="3644121"/>
            <a:ext cx="1788861" cy="369332"/>
          </a:xfrm>
          <a:prstGeom prst="rect">
            <a:avLst/>
          </a:prstGeom>
          <a:noFill/>
        </p:spPr>
        <p:txBody>
          <a:bodyPr wrap="square" rtlCol="0">
            <a:spAutoFit/>
          </a:bodyPr>
          <a:lstStyle/>
          <a:p>
            <a:pPr algn="ctr"/>
            <a:r>
              <a:rPr lang="es-PE" dirty="0" smtClean="0"/>
              <a:t>Autonomía</a:t>
            </a:r>
            <a:endParaRPr lang="es-PE" dirty="0"/>
          </a:p>
        </p:txBody>
      </p:sp>
      <p:cxnSp>
        <p:nvCxnSpPr>
          <p:cNvPr id="29" name="Conector recto de flecha 28"/>
          <p:cNvCxnSpPr/>
          <p:nvPr/>
        </p:nvCxnSpPr>
        <p:spPr>
          <a:xfrm>
            <a:off x="2301302" y="3434871"/>
            <a:ext cx="880279" cy="894701"/>
          </a:xfrm>
          <a:prstGeom prst="straightConnector1">
            <a:avLst/>
          </a:prstGeom>
          <a:ln w="50800">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30" name="Conector recto de flecha 29"/>
          <p:cNvCxnSpPr/>
          <p:nvPr/>
        </p:nvCxnSpPr>
        <p:spPr>
          <a:xfrm flipH="1">
            <a:off x="3800518" y="3423130"/>
            <a:ext cx="836678" cy="906442"/>
          </a:xfrm>
          <a:prstGeom prst="straightConnector1">
            <a:avLst/>
          </a:prstGeom>
          <a:ln w="50800">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33" name="Conector recto de flecha 32"/>
          <p:cNvCxnSpPr/>
          <p:nvPr/>
        </p:nvCxnSpPr>
        <p:spPr>
          <a:xfrm>
            <a:off x="4865297" y="3418208"/>
            <a:ext cx="880279" cy="894701"/>
          </a:xfrm>
          <a:prstGeom prst="straightConnector1">
            <a:avLst/>
          </a:prstGeom>
          <a:ln w="50800">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34" name="Conector recto de flecha 33"/>
          <p:cNvCxnSpPr/>
          <p:nvPr/>
        </p:nvCxnSpPr>
        <p:spPr>
          <a:xfrm flipH="1">
            <a:off x="6497540" y="3380813"/>
            <a:ext cx="836678" cy="906442"/>
          </a:xfrm>
          <a:prstGeom prst="straightConnector1">
            <a:avLst/>
          </a:prstGeom>
          <a:ln w="50800">
            <a:headEnd type="triangle"/>
            <a:tailEnd type="triangle"/>
          </a:ln>
        </p:spPr>
        <p:style>
          <a:lnRef idx="3">
            <a:schemeClr val="accent1"/>
          </a:lnRef>
          <a:fillRef idx="0">
            <a:schemeClr val="accent1"/>
          </a:fillRef>
          <a:effectRef idx="2">
            <a:schemeClr val="accent1"/>
          </a:effectRef>
          <a:fontRef idx="minor">
            <a:schemeClr val="tx1"/>
          </a:fontRef>
        </p:style>
      </p:cxnSp>
      <p:cxnSp>
        <p:nvCxnSpPr>
          <p:cNvPr id="35" name="Conector recto de flecha 34"/>
          <p:cNvCxnSpPr/>
          <p:nvPr/>
        </p:nvCxnSpPr>
        <p:spPr>
          <a:xfrm>
            <a:off x="7789081" y="3308658"/>
            <a:ext cx="880279" cy="894701"/>
          </a:xfrm>
          <a:prstGeom prst="straightConnector1">
            <a:avLst/>
          </a:prstGeom>
          <a:ln w="50800">
            <a:headEnd type="triangle"/>
            <a:tailEnd type="triangle"/>
          </a:ln>
        </p:spPr>
        <p:style>
          <a:lnRef idx="3">
            <a:schemeClr val="accent1"/>
          </a:lnRef>
          <a:fillRef idx="0">
            <a:schemeClr val="accent1"/>
          </a:fillRef>
          <a:effectRef idx="2">
            <a:schemeClr val="accent1"/>
          </a:effectRef>
          <a:fontRef idx="minor">
            <a:schemeClr val="tx1"/>
          </a:fontRef>
        </p:style>
      </p:cxnSp>
      <p:pic>
        <p:nvPicPr>
          <p:cNvPr id="36" name="Imagen 3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997535" y="1516777"/>
            <a:ext cx="1548021" cy="2066688"/>
          </a:xfrm>
          <a:prstGeom prst="rect">
            <a:avLst/>
          </a:prstGeom>
        </p:spPr>
      </p:pic>
      <p:pic>
        <p:nvPicPr>
          <p:cNvPr id="37" name="Imagen 3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0265160" y="4082881"/>
            <a:ext cx="998925" cy="2115370"/>
          </a:xfrm>
          <a:prstGeom prst="rect">
            <a:avLst/>
          </a:prstGeom>
        </p:spPr>
      </p:pic>
    </p:spTree>
    <p:extLst>
      <p:ext uri="{BB962C8B-B14F-4D97-AF65-F5344CB8AC3E}">
        <p14:creationId xmlns:p14="http://schemas.microsoft.com/office/powerpoint/2010/main" val="3374200551"/>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grpSp>
        <p:nvGrpSpPr>
          <p:cNvPr id="18" name="Grupo 17">
            <a:extLst>
              <a:ext uri="{FF2B5EF4-FFF2-40B4-BE49-F238E27FC236}">
                <a16:creationId xmlns:a16="http://schemas.microsoft.com/office/drawing/2014/main" id="{D6C323E6-2CF6-40E3-AD38-009B7B4E6CDC}"/>
              </a:ext>
            </a:extLst>
          </p:cNvPr>
          <p:cNvGrpSpPr/>
          <p:nvPr/>
        </p:nvGrpSpPr>
        <p:grpSpPr>
          <a:xfrm>
            <a:off x="-106680" y="593285"/>
            <a:ext cx="1186801" cy="5814106"/>
            <a:chOff x="-106680" y="593285"/>
            <a:chExt cx="1186801" cy="5814106"/>
          </a:xfrm>
        </p:grpSpPr>
        <p:sp>
          <p:nvSpPr>
            <p:cNvPr id="19" name="CuadroTexto 18">
              <a:extLst>
                <a:ext uri="{FF2B5EF4-FFF2-40B4-BE49-F238E27FC236}">
                  <a16:creationId xmlns:a16="http://schemas.microsoft.com/office/drawing/2014/main" id="{530147D2-A848-4F1E-9967-CD73AEB9A38E}"/>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latin typeface="Arial Narrow" panose="020B0606020202030204" pitchFamily="34" charset="0"/>
                </a:rPr>
                <a:t>DIRECCIÓN REGIONAL DE EDUCACIÓN DE AYACUCHO</a:t>
              </a:r>
            </a:p>
            <a:p>
              <a:pPr algn="ctr"/>
              <a:r>
                <a:rPr lang="es-PE" sz="1400" b="1" dirty="0">
                  <a:solidFill>
                    <a:srgbClr val="C00000"/>
                  </a:solidFill>
                  <a:latin typeface="Arial Narrow" panose="020B0606020202030204" pitchFamily="34" charset="0"/>
                </a:rPr>
                <a:t>Dirección de Gestión Pedagógica </a:t>
              </a:r>
            </a:p>
            <a:p>
              <a:pPr algn="ctr"/>
              <a:r>
                <a:rPr lang="es-PE" sz="1400" b="1" dirty="0">
                  <a:solidFill>
                    <a:srgbClr val="0070C0"/>
                  </a:solidFill>
                  <a:latin typeface="Arial Narrow" panose="020B0606020202030204" pitchFamily="34" charset="0"/>
                </a:rPr>
                <a:t>Área : Educación Física</a:t>
              </a:r>
            </a:p>
          </p:txBody>
        </p:sp>
        <p:pic>
          <p:nvPicPr>
            <p:cNvPr id="20" name="Imagen 19">
              <a:extLst>
                <a:ext uri="{FF2B5EF4-FFF2-40B4-BE49-F238E27FC236}">
                  <a16:creationId xmlns:a16="http://schemas.microsoft.com/office/drawing/2014/main" id="{340473B6-1199-46E6-A519-F1BEA41131E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21" name="Imagen 20">
              <a:extLst>
                <a:ext uri="{FF2B5EF4-FFF2-40B4-BE49-F238E27FC236}">
                  <a16:creationId xmlns:a16="http://schemas.microsoft.com/office/drawing/2014/main" id="{8ECE4635-9CAE-490A-970F-A8F9D48513B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sp>
        <p:nvSpPr>
          <p:cNvPr id="46" name="Rectángulo: esquinas redondeadas 45">
            <a:extLst>
              <a:ext uri="{FF2B5EF4-FFF2-40B4-BE49-F238E27FC236}">
                <a16:creationId xmlns:a16="http://schemas.microsoft.com/office/drawing/2014/main" id="{DEC68C02-D7F8-421E-BB10-D829EE40779C}"/>
              </a:ext>
            </a:extLst>
          </p:cNvPr>
          <p:cNvSpPr/>
          <p:nvPr/>
        </p:nvSpPr>
        <p:spPr>
          <a:xfrm>
            <a:off x="1497692" y="1882554"/>
            <a:ext cx="3625504" cy="3296304"/>
          </a:xfrm>
          <a:prstGeom prst="roundRect">
            <a:avLst>
              <a:gd name="adj" fmla="val 9656"/>
            </a:avLst>
          </a:prstGeom>
          <a:solidFill>
            <a:schemeClr val="accent1">
              <a:lumMod val="60000"/>
              <a:lumOff val="40000"/>
            </a:schemeClr>
          </a:solidFill>
          <a:ln w="190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ln w="0"/>
                <a:solidFill>
                  <a:schemeClr val="tx1"/>
                </a:solidFill>
                <a:latin typeface="Arial Black" panose="020B0A04020102020204" pitchFamily="34" charset="0"/>
              </a:rPr>
              <a:t>Interacciones que ayudan a los estudiantes a desarrollar competencias desde una </a:t>
            </a:r>
            <a:r>
              <a:rPr lang="es-ES" sz="2800" dirty="0" err="1" smtClean="0">
                <a:ln w="0"/>
                <a:solidFill>
                  <a:schemeClr val="tx1"/>
                </a:solidFill>
                <a:latin typeface="Arial Black" panose="020B0A04020102020204" pitchFamily="34" charset="0"/>
              </a:rPr>
              <a:t>EdA</a:t>
            </a:r>
            <a:endParaRPr lang="es-PE" sz="2800" dirty="0">
              <a:solidFill>
                <a:schemeClr val="tx1"/>
              </a:solidFill>
              <a:latin typeface="Gill Sans Ultra Bold" panose="020B0A02020104020203" pitchFamily="34" charset="0"/>
            </a:endParaRPr>
          </a:p>
        </p:txBody>
      </p:sp>
      <p:sp>
        <p:nvSpPr>
          <p:cNvPr id="9" name="CuadroTexto 8"/>
          <p:cNvSpPr txBox="1"/>
          <p:nvPr/>
        </p:nvSpPr>
        <p:spPr>
          <a:xfrm>
            <a:off x="5624941" y="1125333"/>
            <a:ext cx="5902037" cy="646331"/>
          </a:xfrm>
          <a:prstGeom prst="rect">
            <a:avLst/>
          </a:prstGeom>
          <a:noFill/>
        </p:spPr>
        <p:txBody>
          <a:bodyPr wrap="square" rtlCol="0">
            <a:spAutoFit/>
          </a:bodyPr>
          <a:lstStyle/>
          <a:p>
            <a:pPr algn="just"/>
            <a:r>
              <a:rPr lang="es-PE" dirty="0" smtClean="0"/>
              <a:t>Centradas en el desarrollo de competencias por parte de los estudiantes.</a:t>
            </a:r>
            <a:endParaRPr lang="es-PE" dirty="0"/>
          </a:p>
        </p:txBody>
      </p:sp>
      <p:sp>
        <p:nvSpPr>
          <p:cNvPr id="25" name="CuadroTexto 24"/>
          <p:cNvSpPr txBox="1"/>
          <p:nvPr/>
        </p:nvSpPr>
        <p:spPr>
          <a:xfrm>
            <a:off x="5624941" y="2543107"/>
            <a:ext cx="5902037" cy="369332"/>
          </a:xfrm>
          <a:prstGeom prst="rect">
            <a:avLst/>
          </a:prstGeom>
          <a:noFill/>
        </p:spPr>
        <p:txBody>
          <a:bodyPr wrap="square" rtlCol="0">
            <a:spAutoFit/>
          </a:bodyPr>
          <a:lstStyle/>
          <a:p>
            <a:pPr algn="just"/>
            <a:r>
              <a:rPr lang="es-PE" dirty="0" smtClean="0"/>
              <a:t>Considerar las características de los estudiantes</a:t>
            </a:r>
            <a:endParaRPr lang="es-PE" dirty="0"/>
          </a:p>
        </p:txBody>
      </p:sp>
      <p:sp>
        <p:nvSpPr>
          <p:cNvPr id="26" name="CuadroTexto 25"/>
          <p:cNvSpPr txBox="1"/>
          <p:nvPr/>
        </p:nvSpPr>
        <p:spPr>
          <a:xfrm>
            <a:off x="5624941" y="3346040"/>
            <a:ext cx="5902037" cy="369332"/>
          </a:xfrm>
          <a:prstGeom prst="rect">
            <a:avLst/>
          </a:prstGeom>
          <a:noFill/>
        </p:spPr>
        <p:txBody>
          <a:bodyPr wrap="square" rtlCol="0">
            <a:spAutoFit/>
          </a:bodyPr>
          <a:lstStyle/>
          <a:p>
            <a:pPr algn="just"/>
            <a:r>
              <a:rPr lang="es-PE" dirty="0" smtClean="0"/>
              <a:t>Propiciar el aprendizaje autónomo del estudiante.</a:t>
            </a:r>
            <a:endParaRPr lang="es-PE" dirty="0"/>
          </a:p>
        </p:txBody>
      </p:sp>
      <p:sp>
        <p:nvSpPr>
          <p:cNvPr id="27" name="CuadroTexto 26"/>
          <p:cNvSpPr txBox="1"/>
          <p:nvPr/>
        </p:nvSpPr>
        <p:spPr>
          <a:xfrm>
            <a:off x="5624942" y="4148973"/>
            <a:ext cx="5902037" cy="369332"/>
          </a:xfrm>
          <a:prstGeom prst="rect">
            <a:avLst/>
          </a:prstGeom>
          <a:noFill/>
        </p:spPr>
        <p:txBody>
          <a:bodyPr wrap="square" rtlCol="0">
            <a:spAutoFit/>
          </a:bodyPr>
          <a:lstStyle/>
          <a:p>
            <a:pPr algn="just"/>
            <a:r>
              <a:rPr lang="es-PE" dirty="0" smtClean="0"/>
              <a:t>Hace uso de diferentes medios para el aprendizaje </a:t>
            </a:r>
            <a:endParaRPr lang="es-PE" dirty="0"/>
          </a:p>
        </p:txBody>
      </p:sp>
      <p:sp>
        <p:nvSpPr>
          <p:cNvPr id="28" name="CuadroTexto 27"/>
          <p:cNvSpPr txBox="1"/>
          <p:nvPr/>
        </p:nvSpPr>
        <p:spPr>
          <a:xfrm>
            <a:off x="5624942" y="5206567"/>
            <a:ext cx="5902037" cy="646331"/>
          </a:xfrm>
          <a:prstGeom prst="rect">
            <a:avLst/>
          </a:prstGeom>
          <a:noFill/>
        </p:spPr>
        <p:txBody>
          <a:bodyPr wrap="square" rtlCol="0">
            <a:spAutoFit/>
          </a:bodyPr>
          <a:lstStyle/>
          <a:p>
            <a:pPr algn="just"/>
            <a:r>
              <a:rPr lang="es-PE" dirty="0" smtClean="0"/>
              <a:t>Se realiza de acuerdo al nivel real en el que se encuentra  sus estudiantes</a:t>
            </a:r>
            <a:endParaRPr lang="es-PE" dirty="0"/>
          </a:p>
        </p:txBody>
      </p:sp>
      <p:sp>
        <p:nvSpPr>
          <p:cNvPr id="10" name="Abrir llave 9"/>
          <p:cNvSpPr/>
          <p:nvPr/>
        </p:nvSpPr>
        <p:spPr>
          <a:xfrm>
            <a:off x="5385916" y="1125333"/>
            <a:ext cx="128297" cy="4853436"/>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s-PE"/>
          </a:p>
        </p:txBody>
      </p:sp>
    </p:spTree>
    <p:extLst>
      <p:ext uri="{BB962C8B-B14F-4D97-AF65-F5344CB8AC3E}">
        <p14:creationId xmlns:p14="http://schemas.microsoft.com/office/powerpoint/2010/main" val="1088352553"/>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grpSp>
        <p:nvGrpSpPr>
          <p:cNvPr id="18" name="Grupo 17">
            <a:extLst>
              <a:ext uri="{FF2B5EF4-FFF2-40B4-BE49-F238E27FC236}">
                <a16:creationId xmlns:a16="http://schemas.microsoft.com/office/drawing/2014/main" id="{D6C323E6-2CF6-40E3-AD38-009B7B4E6CDC}"/>
              </a:ext>
            </a:extLst>
          </p:cNvPr>
          <p:cNvGrpSpPr/>
          <p:nvPr/>
        </p:nvGrpSpPr>
        <p:grpSpPr>
          <a:xfrm>
            <a:off x="-106680" y="593285"/>
            <a:ext cx="1186801" cy="5814106"/>
            <a:chOff x="-106680" y="593285"/>
            <a:chExt cx="1186801" cy="5814106"/>
          </a:xfrm>
        </p:grpSpPr>
        <p:sp>
          <p:nvSpPr>
            <p:cNvPr id="19" name="CuadroTexto 18">
              <a:extLst>
                <a:ext uri="{FF2B5EF4-FFF2-40B4-BE49-F238E27FC236}">
                  <a16:creationId xmlns:a16="http://schemas.microsoft.com/office/drawing/2014/main" id="{530147D2-A848-4F1E-9967-CD73AEB9A38E}"/>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latin typeface="Arial Narrow" panose="020B0606020202030204" pitchFamily="34" charset="0"/>
                </a:rPr>
                <a:t>DIRECCIÓN REGIONAL DE EDUCACIÓN DE AYACUCHO</a:t>
              </a:r>
            </a:p>
            <a:p>
              <a:pPr algn="ctr"/>
              <a:r>
                <a:rPr lang="es-PE" sz="1400" b="1" dirty="0">
                  <a:solidFill>
                    <a:srgbClr val="C00000"/>
                  </a:solidFill>
                  <a:latin typeface="Arial Narrow" panose="020B0606020202030204" pitchFamily="34" charset="0"/>
                </a:rPr>
                <a:t>Dirección de Gestión Pedagógica </a:t>
              </a:r>
            </a:p>
            <a:p>
              <a:pPr algn="ctr"/>
              <a:r>
                <a:rPr lang="es-PE" sz="1400" b="1" dirty="0">
                  <a:solidFill>
                    <a:srgbClr val="0070C0"/>
                  </a:solidFill>
                  <a:latin typeface="Arial Narrow" panose="020B0606020202030204" pitchFamily="34" charset="0"/>
                </a:rPr>
                <a:t>Área : Educación Física</a:t>
              </a:r>
            </a:p>
          </p:txBody>
        </p:sp>
        <p:pic>
          <p:nvPicPr>
            <p:cNvPr id="20" name="Imagen 19">
              <a:extLst>
                <a:ext uri="{FF2B5EF4-FFF2-40B4-BE49-F238E27FC236}">
                  <a16:creationId xmlns:a16="http://schemas.microsoft.com/office/drawing/2014/main" id="{340473B6-1199-46E6-A519-F1BEA41131E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21" name="Imagen 20">
              <a:extLst>
                <a:ext uri="{FF2B5EF4-FFF2-40B4-BE49-F238E27FC236}">
                  <a16:creationId xmlns:a16="http://schemas.microsoft.com/office/drawing/2014/main" id="{8ECE4635-9CAE-490A-970F-A8F9D48513B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sp>
        <p:nvSpPr>
          <p:cNvPr id="46" name="Rectángulo: esquinas redondeadas 45">
            <a:extLst>
              <a:ext uri="{FF2B5EF4-FFF2-40B4-BE49-F238E27FC236}">
                <a16:creationId xmlns:a16="http://schemas.microsoft.com/office/drawing/2014/main" id="{DEC68C02-D7F8-421E-BB10-D829EE40779C}"/>
              </a:ext>
            </a:extLst>
          </p:cNvPr>
          <p:cNvSpPr/>
          <p:nvPr/>
        </p:nvSpPr>
        <p:spPr>
          <a:xfrm>
            <a:off x="1497692" y="1882554"/>
            <a:ext cx="3625504" cy="3296304"/>
          </a:xfrm>
          <a:prstGeom prst="roundRect">
            <a:avLst>
              <a:gd name="adj" fmla="val 9656"/>
            </a:avLst>
          </a:prstGeom>
          <a:solidFill>
            <a:schemeClr val="accent1">
              <a:lumMod val="60000"/>
              <a:lumOff val="40000"/>
            </a:schemeClr>
          </a:solidFill>
          <a:ln w="190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ln w="0"/>
                <a:solidFill>
                  <a:schemeClr val="tx1"/>
                </a:solidFill>
                <a:latin typeface="Arial Black" panose="020B0A04020102020204" pitchFamily="34" charset="0"/>
              </a:rPr>
              <a:t>Mediación antes del desarrollo de las </a:t>
            </a:r>
            <a:r>
              <a:rPr lang="es-ES" sz="2800" dirty="0" err="1" smtClean="0">
                <a:ln w="0"/>
                <a:solidFill>
                  <a:schemeClr val="tx1"/>
                </a:solidFill>
                <a:latin typeface="Arial Black" panose="020B0A04020102020204" pitchFamily="34" charset="0"/>
              </a:rPr>
              <a:t>EdA</a:t>
            </a:r>
            <a:endParaRPr lang="es-PE" sz="2800" dirty="0">
              <a:solidFill>
                <a:schemeClr val="tx1"/>
              </a:solidFill>
              <a:latin typeface="Gill Sans Ultra Bold" panose="020B0A02020104020203" pitchFamily="34" charset="0"/>
            </a:endParaRPr>
          </a:p>
        </p:txBody>
      </p:sp>
      <p:sp>
        <p:nvSpPr>
          <p:cNvPr id="9" name="CuadroTexto 8"/>
          <p:cNvSpPr txBox="1"/>
          <p:nvPr/>
        </p:nvSpPr>
        <p:spPr>
          <a:xfrm>
            <a:off x="5624941" y="1125333"/>
            <a:ext cx="5902037" cy="646331"/>
          </a:xfrm>
          <a:prstGeom prst="rect">
            <a:avLst/>
          </a:prstGeom>
          <a:noFill/>
        </p:spPr>
        <p:txBody>
          <a:bodyPr wrap="square" rtlCol="0">
            <a:spAutoFit/>
          </a:bodyPr>
          <a:lstStyle/>
          <a:p>
            <a:pPr algn="just"/>
            <a:r>
              <a:rPr lang="es-PE" dirty="0" smtClean="0"/>
              <a:t>Comprensión de las situación, problema, reto o desafío planteado.</a:t>
            </a:r>
            <a:endParaRPr lang="es-PE" dirty="0"/>
          </a:p>
        </p:txBody>
      </p:sp>
      <p:sp>
        <p:nvSpPr>
          <p:cNvPr id="25" name="CuadroTexto 24"/>
          <p:cNvSpPr txBox="1"/>
          <p:nvPr/>
        </p:nvSpPr>
        <p:spPr>
          <a:xfrm>
            <a:off x="5624941" y="2543107"/>
            <a:ext cx="5902037" cy="646331"/>
          </a:xfrm>
          <a:prstGeom prst="rect">
            <a:avLst/>
          </a:prstGeom>
          <a:noFill/>
        </p:spPr>
        <p:txBody>
          <a:bodyPr wrap="square" rtlCol="0">
            <a:spAutoFit/>
          </a:bodyPr>
          <a:lstStyle/>
          <a:p>
            <a:pPr algn="just"/>
            <a:r>
              <a:rPr lang="es-PE" dirty="0" smtClean="0"/>
              <a:t>Comprensión del propósito de aprendizaje de las </a:t>
            </a:r>
            <a:r>
              <a:rPr lang="es-PE" dirty="0" err="1" smtClean="0"/>
              <a:t>EdA</a:t>
            </a:r>
            <a:r>
              <a:rPr lang="es-PE" dirty="0" smtClean="0"/>
              <a:t>, que se espera que él o ella aprenda</a:t>
            </a:r>
            <a:endParaRPr lang="es-PE" dirty="0"/>
          </a:p>
        </p:txBody>
      </p:sp>
      <p:sp>
        <p:nvSpPr>
          <p:cNvPr id="26" name="CuadroTexto 25"/>
          <p:cNvSpPr txBox="1"/>
          <p:nvPr/>
        </p:nvSpPr>
        <p:spPr>
          <a:xfrm>
            <a:off x="5624941" y="3346040"/>
            <a:ext cx="5902037" cy="646331"/>
          </a:xfrm>
          <a:prstGeom prst="rect">
            <a:avLst/>
          </a:prstGeom>
          <a:noFill/>
        </p:spPr>
        <p:txBody>
          <a:bodyPr wrap="square" rtlCol="0">
            <a:spAutoFit/>
          </a:bodyPr>
          <a:lstStyle/>
          <a:p>
            <a:pPr algn="just"/>
            <a:r>
              <a:rPr lang="es-PE" dirty="0" smtClean="0"/>
              <a:t>E producto a realizar y las características que se espera tenga es producto (criterios de evaluación).</a:t>
            </a:r>
            <a:endParaRPr lang="es-PE" dirty="0"/>
          </a:p>
        </p:txBody>
      </p:sp>
      <p:sp>
        <p:nvSpPr>
          <p:cNvPr id="27" name="CuadroTexto 26"/>
          <p:cNvSpPr txBox="1"/>
          <p:nvPr/>
        </p:nvSpPr>
        <p:spPr>
          <a:xfrm>
            <a:off x="5624942" y="4148973"/>
            <a:ext cx="5902037" cy="646331"/>
          </a:xfrm>
          <a:prstGeom prst="rect">
            <a:avLst/>
          </a:prstGeom>
          <a:noFill/>
        </p:spPr>
        <p:txBody>
          <a:bodyPr wrap="square" rtlCol="0">
            <a:spAutoFit/>
          </a:bodyPr>
          <a:lstStyle/>
          <a:p>
            <a:pPr algn="just"/>
            <a:r>
              <a:rPr lang="es-PE" dirty="0" smtClean="0"/>
              <a:t>Planificar su trabajo para desarrollar las actividades propuestas en el experiencia de aprendizaje.</a:t>
            </a:r>
            <a:endParaRPr lang="es-PE" dirty="0"/>
          </a:p>
        </p:txBody>
      </p:sp>
      <p:sp>
        <p:nvSpPr>
          <p:cNvPr id="28" name="CuadroTexto 27"/>
          <p:cNvSpPr txBox="1"/>
          <p:nvPr/>
        </p:nvSpPr>
        <p:spPr>
          <a:xfrm>
            <a:off x="5624942" y="5206567"/>
            <a:ext cx="5902037" cy="646331"/>
          </a:xfrm>
          <a:prstGeom prst="rect">
            <a:avLst/>
          </a:prstGeom>
          <a:noFill/>
        </p:spPr>
        <p:txBody>
          <a:bodyPr wrap="square" rtlCol="0">
            <a:spAutoFit/>
          </a:bodyPr>
          <a:lstStyle/>
          <a:p>
            <a:pPr algn="just"/>
            <a:r>
              <a:rPr lang="es-PE" dirty="0" smtClean="0"/>
              <a:t>Clarificar conceptos, nociones, ideas clave, procedimientos a realizar.</a:t>
            </a:r>
            <a:endParaRPr lang="es-PE" dirty="0"/>
          </a:p>
        </p:txBody>
      </p:sp>
      <p:sp>
        <p:nvSpPr>
          <p:cNvPr id="10" name="Abrir llave 9"/>
          <p:cNvSpPr/>
          <p:nvPr/>
        </p:nvSpPr>
        <p:spPr>
          <a:xfrm>
            <a:off x="5385916" y="1125333"/>
            <a:ext cx="128297" cy="4853436"/>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s-PE"/>
          </a:p>
        </p:txBody>
      </p:sp>
    </p:spTree>
    <p:extLst>
      <p:ext uri="{BB962C8B-B14F-4D97-AF65-F5344CB8AC3E}">
        <p14:creationId xmlns:p14="http://schemas.microsoft.com/office/powerpoint/2010/main" val="419500121"/>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grpSp>
        <p:nvGrpSpPr>
          <p:cNvPr id="18" name="Grupo 17">
            <a:extLst>
              <a:ext uri="{FF2B5EF4-FFF2-40B4-BE49-F238E27FC236}">
                <a16:creationId xmlns:a16="http://schemas.microsoft.com/office/drawing/2014/main" id="{D6C323E6-2CF6-40E3-AD38-009B7B4E6CDC}"/>
              </a:ext>
            </a:extLst>
          </p:cNvPr>
          <p:cNvGrpSpPr/>
          <p:nvPr/>
        </p:nvGrpSpPr>
        <p:grpSpPr>
          <a:xfrm>
            <a:off x="-106680" y="593285"/>
            <a:ext cx="1186801" cy="5814106"/>
            <a:chOff x="-106680" y="593285"/>
            <a:chExt cx="1186801" cy="5814106"/>
          </a:xfrm>
        </p:grpSpPr>
        <p:sp>
          <p:nvSpPr>
            <p:cNvPr id="19" name="CuadroTexto 18">
              <a:extLst>
                <a:ext uri="{FF2B5EF4-FFF2-40B4-BE49-F238E27FC236}">
                  <a16:creationId xmlns:a16="http://schemas.microsoft.com/office/drawing/2014/main" id="{530147D2-A848-4F1E-9967-CD73AEB9A38E}"/>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latin typeface="Arial Narrow" panose="020B0606020202030204" pitchFamily="34" charset="0"/>
                </a:rPr>
                <a:t>DIRECCIÓN REGIONAL DE EDUCACIÓN DE AYACUCHO</a:t>
              </a:r>
            </a:p>
            <a:p>
              <a:pPr algn="ctr"/>
              <a:r>
                <a:rPr lang="es-PE" sz="1400" b="1" dirty="0">
                  <a:solidFill>
                    <a:srgbClr val="C00000"/>
                  </a:solidFill>
                  <a:latin typeface="Arial Narrow" panose="020B0606020202030204" pitchFamily="34" charset="0"/>
                </a:rPr>
                <a:t>Dirección de Gestión Pedagógica </a:t>
              </a:r>
            </a:p>
            <a:p>
              <a:pPr algn="ctr"/>
              <a:r>
                <a:rPr lang="es-PE" sz="1400" b="1" dirty="0">
                  <a:solidFill>
                    <a:srgbClr val="0070C0"/>
                  </a:solidFill>
                  <a:latin typeface="Arial Narrow" panose="020B0606020202030204" pitchFamily="34" charset="0"/>
                </a:rPr>
                <a:t>Área : Educación Física</a:t>
              </a:r>
            </a:p>
          </p:txBody>
        </p:sp>
        <p:pic>
          <p:nvPicPr>
            <p:cNvPr id="20" name="Imagen 19">
              <a:extLst>
                <a:ext uri="{FF2B5EF4-FFF2-40B4-BE49-F238E27FC236}">
                  <a16:creationId xmlns:a16="http://schemas.microsoft.com/office/drawing/2014/main" id="{340473B6-1199-46E6-A519-F1BEA41131E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21" name="Imagen 20">
              <a:extLst>
                <a:ext uri="{FF2B5EF4-FFF2-40B4-BE49-F238E27FC236}">
                  <a16:creationId xmlns:a16="http://schemas.microsoft.com/office/drawing/2014/main" id="{8ECE4635-9CAE-490A-970F-A8F9D48513B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sp>
        <p:nvSpPr>
          <p:cNvPr id="46" name="Rectángulo: esquinas redondeadas 45">
            <a:extLst>
              <a:ext uri="{FF2B5EF4-FFF2-40B4-BE49-F238E27FC236}">
                <a16:creationId xmlns:a16="http://schemas.microsoft.com/office/drawing/2014/main" id="{DEC68C02-D7F8-421E-BB10-D829EE40779C}"/>
              </a:ext>
            </a:extLst>
          </p:cNvPr>
          <p:cNvSpPr/>
          <p:nvPr/>
        </p:nvSpPr>
        <p:spPr>
          <a:xfrm>
            <a:off x="1497692" y="1882554"/>
            <a:ext cx="3625504" cy="3296304"/>
          </a:xfrm>
          <a:prstGeom prst="roundRect">
            <a:avLst>
              <a:gd name="adj" fmla="val 9656"/>
            </a:avLst>
          </a:prstGeom>
          <a:solidFill>
            <a:schemeClr val="accent1">
              <a:lumMod val="60000"/>
              <a:lumOff val="40000"/>
            </a:schemeClr>
          </a:solidFill>
          <a:ln w="19050">
            <a:solidFill>
              <a:schemeClr val="accent6">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ln w="0"/>
                <a:solidFill>
                  <a:schemeClr val="tx1"/>
                </a:solidFill>
                <a:latin typeface="Arial Black" panose="020B0A04020102020204" pitchFamily="34" charset="0"/>
              </a:rPr>
              <a:t>¿Cómo llevar una mediación competente?</a:t>
            </a:r>
            <a:endParaRPr lang="es-PE" sz="2800" dirty="0">
              <a:solidFill>
                <a:schemeClr val="tx1"/>
              </a:solidFill>
              <a:latin typeface="Gill Sans Ultra Bold" panose="020B0A02020104020203" pitchFamily="34" charset="0"/>
            </a:endParaRPr>
          </a:p>
        </p:txBody>
      </p:sp>
      <p:sp>
        <p:nvSpPr>
          <p:cNvPr id="9" name="CuadroTexto 8"/>
          <p:cNvSpPr txBox="1"/>
          <p:nvPr/>
        </p:nvSpPr>
        <p:spPr>
          <a:xfrm>
            <a:off x="5624941" y="1125333"/>
            <a:ext cx="5902037" cy="923330"/>
          </a:xfrm>
          <a:prstGeom prst="rect">
            <a:avLst/>
          </a:prstGeom>
          <a:noFill/>
        </p:spPr>
        <p:txBody>
          <a:bodyPr wrap="square" rtlCol="0">
            <a:spAutoFit/>
          </a:bodyPr>
          <a:lstStyle/>
          <a:p>
            <a:pPr algn="just"/>
            <a:r>
              <a:rPr lang="es-PE" dirty="0" smtClean="0"/>
              <a:t>Se requiere generar un </a:t>
            </a:r>
            <a:r>
              <a:rPr lang="es-PE" b="1" dirty="0" smtClean="0"/>
              <a:t>clima </a:t>
            </a:r>
            <a:r>
              <a:rPr lang="es-PE" dirty="0" smtClean="0"/>
              <a:t>para el aprendizaje en el que el error se vea como un elemento para construir nuevos caminos</a:t>
            </a:r>
            <a:endParaRPr lang="es-PE" dirty="0"/>
          </a:p>
        </p:txBody>
      </p:sp>
      <p:sp>
        <p:nvSpPr>
          <p:cNvPr id="25" name="CuadroTexto 24"/>
          <p:cNvSpPr txBox="1"/>
          <p:nvPr/>
        </p:nvSpPr>
        <p:spPr>
          <a:xfrm>
            <a:off x="5624941" y="2543107"/>
            <a:ext cx="5902037" cy="923330"/>
          </a:xfrm>
          <a:prstGeom prst="rect">
            <a:avLst/>
          </a:prstGeom>
          <a:noFill/>
        </p:spPr>
        <p:txBody>
          <a:bodyPr wrap="square" rtlCol="0">
            <a:spAutoFit/>
          </a:bodyPr>
          <a:lstStyle/>
          <a:p>
            <a:pPr algn="just"/>
            <a:r>
              <a:rPr lang="es-PE" dirty="0" smtClean="0"/>
              <a:t>Considerar siempre que no existe una única forma de realizar la mediación, se requiere actuar con </a:t>
            </a:r>
            <a:r>
              <a:rPr lang="es-PE" b="1" dirty="0" smtClean="0"/>
              <a:t>flexibilidad </a:t>
            </a:r>
            <a:r>
              <a:rPr lang="es-PE" dirty="0" smtClean="0"/>
              <a:t>frente a las características y necesidades de los estudiantes</a:t>
            </a:r>
            <a:endParaRPr lang="es-PE" dirty="0"/>
          </a:p>
        </p:txBody>
      </p:sp>
      <p:sp>
        <p:nvSpPr>
          <p:cNvPr id="27" name="CuadroTexto 26"/>
          <p:cNvSpPr txBox="1"/>
          <p:nvPr/>
        </p:nvSpPr>
        <p:spPr>
          <a:xfrm>
            <a:off x="5624942" y="4148973"/>
            <a:ext cx="5902037" cy="646331"/>
          </a:xfrm>
          <a:prstGeom prst="rect">
            <a:avLst/>
          </a:prstGeom>
          <a:noFill/>
        </p:spPr>
        <p:txBody>
          <a:bodyPr wrap="square" rtlCol="0">
            <a:spAutoFit/>
          </a:bodyPr>
          <a:lstStyle/>
          <a:p>
            <a:pPr algn="just"/>
            <a:r>
              <a:rPr lang="es-PE" dirty="0" smtClean="0"/>
              <a:t>Generar la </a:t>
            </a:r>
            <a:r>
              <a:rPr lang="es-PE" b="1" dirty="0" smtClean="0"/>
              <a:t>reflexión </a:t>
            </a:r>
            <a:r>
              <a:rPr lang="es-PE" dirty="0" smtClean="0"/>
              <a:t>constante de los estudiantes, haciendo preguntas y repreguntas, sin dar la respuesta correcta.</a:t>
            </a:r>
            <a:endParaRPr lang="es-PE" dirty="0"/>
          </a:p>
        </p:txBody>
      </p:sp>
      <p:sp>
        <p:nvSpPr>
          <p:cNvPr id="10" name="Abrir llave 9"/>
          <p:cNvSpPr/>
          <p:nvPr/>
        </p:nvSpPr>
        <p:spPr>
          <a:xfrm>
            <a:off x="5385916" y="1125333"/>
            <a:ext cx="128297" cy="4853436"/>
          </a:xfrm>
          <a:prstGeom prst="leftBrace">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s-PE"/>
          </a:p>
        </p:txBody>
      </p:sp>
    </p:spTree>
    <p:extLst>
      <p:ext uri="{BB962C8B-B14F-4D97-AF65-F5344CB8AC3E}">
        <p14:creationId xmlns:p14="http://schemas.microsoft.com/office/powerpoint/2010/main" val="2709017136"/>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o 11">
            <a:extLst>
              <a:ext uri="{FF2B5EF4-FFF2-40B4-BE49-F238E27FC236}">
                <a16:creationId xmlns:a16="http://schemas.microsoft.com/office/drawing/2014/main" id="{DCCD4C32-48C6-4DFA-835A-838BFE1271B8}"/>
              </a:ext>
            </a:extLst>
          </p:cNvPr>
          <p:cNvGrpSpPr/>
          <p:nvPr/>
        </p:nvGrpSpPr>
        <p:grpSpPr>
          <a:xfrm>
            <a:off x="939111" y="0"/>
            <a:ext cx="251736" cy="6858002"/>
            <a:chOff x="939111" y="11719"/>
            <a:chExt cx="222598" cy="6846283"/>
          </a:xfrm>
        </p:grpSpPr>
        <p:pic>
          <p:nvPicPr>
            <p:cNvPr id="5" name="Imagen 4">
              <a:extLst>
                <a:ext uri="{FF2B5EF4-FFF2-40B4-BE49-F238E27FC236}">
                  <a16:creationId xmlns:a16="http://schemas.microsoft.com/office/drawing/2014/main" id="{AE021D7F-202F-43EE-9324-ACB24B4277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178" y="5032289"/>
              <a:ext cx="3429002" cy="222423"/>
            </a:xfrm>
            <a:prstGeom prst="rect">
              <a:avLst/>
            </a:prstGeom>
          </p:spPr>
        </p:pic>
        <p:pic>
          <p:nvPicPr>
            <p:cNvPr id="11" name="Imagen 10">
              <a:extLst>
                <a:ext uri="{FF2B5EF4-FFF2-40B4-BE49-F238E27FC236}">
                  <a16:creationId xmlns:a16="http://schemas.microsoft.com/office/drawing/2014/main" id="{D02A8103-1868-402D-B56A-506D2967C85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664003" y="1615008"/>
              <a:ext cx="3429002" cy="222423"/>
            </a:xfrm>
            <a:prstGeom prst="rect">
              <a:avLst/>
            </a:prstGeom>
          </p:spPr>
        </p:pic>
      </p:grpSp>
      <p:sp>
        <p:nvSpPr>
          <p:cNvPr id="4" name="CuadroTexto 3">
            <a:extLst>
              <a:ext uri="{FF2B5EF4-FFF2-40B4-BE49-F238E27FC236}">
                <a16:creationId xmlns:a16="http://schemas.microsoft.com/office/drawing/2014/main" id="{28E1A930-174B-4444-9FFD-B9C1B44AA742}"/>
              </a:ext>
            </a:extLst>
          </p:cNvPr>
          <p:cNvSpPr txBox="1"/>
          <p:nvPr/>
        </p:nvSpPr>
        <p:spPr>
          <a:xfrm>
            <a:off x="2645064" y="5140566"/>
            <a:ext cx="7086600" cy="923330"/>
          </a:xfrm>
          <a:prstGeom prst="rect">
            <a:avLst/>
          </a:prstGeom>
          <a:noFill/>
        </p:spPr>
        <p:txBody>
          <a:bodyPr wrap="square" rtlCol="0">
            <a:spAutoFit/>
          </a:bodyPr>
          <a:lstStyle/>
          <a:p>
            <a:pPr algn="ctr"/>
            <a:r>
              <a:rPr lang="es-PE" b="1" dirty="0"/>
              <a:t>Lic. WILLIAM INCA CAUTI</a:t>
            </a:r>
          </a:p>
          <a:p>
            <a:pPr algn="ctr"/>
            <a:r>
              <a:rPr lang="es-PE" dirty="0">
                <a:solidFill>
                  <a:srgbClr val="C00000"/>
                </a:solidFill>
              </a:rPr>
              <a:t>Cel. 966 692 731</a:t>
            </a:r>
          </a:p>
          <a:p>
            <a:pPr algn="ctr"/>
            <a:r>
              <a:rPr lang="es-PE" b="1" dirty="0" err="1">
                <a:solidFill>
                  <a:schemeClr val="accent6">
                    <a:lumMod val="75000"/>
                  </a:schemeClr>
                </a:solidFill>
              </a:rPr>
              <a:t>e_mail</a:t>
            </a:r>
            <a:r>
              <a:rPr lang="es-PE" b="1" dirty="0">
                <a:solidFill>
                  <a:schemeClr val="accent6">
                    <a:lumMod val="75000"/>
                  </a:schemeClr>
                </a:solidFill>
              </a:rPr>
              <a:t>: wily_inca@hotmail.com</a:t>
            </a:r>
          </a:p>
        </p:txBody>
      </p:sp>
      <p:pic>
        <p:nvPicPr>
          <p:cNvPr id="10" name="Imagen 9">
            <a:extLst>
              <a:ext uri="{FF2B5EF4-FFF2-40B4-BE49-F238E27FC236}">
                <a16:creationId xmlns:a16="http://schemas.microsoft.com/office/drawing/2014/main" id="{93426973-324F-4A69-B212-43609E47B6F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4569" y="1053633"/>
            <a:ext cx="2085871" cy="2527767"/>
          </a:xfrm>
          <a:prstGeom prst="rect">
            <a:avLst/>
          </a:prstGeom>
          <a:noFill/>
          <a:ln>
            <a:noFill/>
          </a:ln>
        </p:spPr>
      </p:pic>
      <p:grpSp>
        <p:nvGrpSpPr>
          <p:cNvPr id="8" name="Grupo 7">
            <a:extLst>
              <a:ext uri="{FF2B5EF4-FFF2-40B4-BE49-F238E27FC236}">
                <a16:creationId xmlns:a16="http://schemas.microsoft.com/office/drawing/2014/main" id="{9B1BAD5D-4F88-4BCA-BE09-866B14CFF80E}"/>
              </a:ext>
            </a:extLst>
          </p:cNvPr>
          <p:cNvGrpSpPr/>
          <p:nvPr/>
        </p:nvGrpSpPr>
        <p:grpSpPr>
          <a:xfrm>
            <a:off x="-106680" y="593285"/>
            <a:ext cx="1186801" cy="5814106"/>
            <a:chOff x="-106680" y="593285"/>
            <a:chExt cx="1186801" cy="5814106"/>
          </a:xfrm>
        </p:grpSpPr>
        <p:sp>
          <p:nvSpPr>
            <p:cNvPr id="3" name="CuadroTexto 2">
              <a:extLst>
                <a:ext uri="{FF2B5EF4-FFF2-40B4-BE49-F238E27FC236}">
                  <a16:creationId xmlns:a16="http://schemas.microsoft.com/office/drawing/2014/main" id="{AD2F4B66-0976-4111-AA0E-734E6E7A9142}"/>
                </a:ext>
              </a:extLst>
            </p:cNvPr>
            <p:cNvSpPr txBox="1"/>
            <p:nvPr/>
          </p:nvSpPr>
          <p:spPr>
            <a:xfrm rot="16200000">
              <a:off x="-1282810" y="3069188"/>
              <a:ext cx="3566872" cy="707886"/>
            </a:xfrm>
            <a:prstGeom prst="rect">
              <a:avLst/>
            </a:prstGeom>
            <a:noFill/>
          </p:spPr>
          <p:txBody>
            <a:bodyPr wrap="square" rtlCol="0">
              <a:spAutoFit/>
            </a:bodyPr>
            <a:lstStyle/>
            <a:p>
              <a:r>
                <a:rPr lang="es-PE" sz="1200" b="1" dirty="0">
                  <a:solidFill>
                    <a:srgbClr val="002060"/>
                  </a:solidFill>
                </a:rPr>
                <a:t>DIRECCIÓN REGIONAL DE EDUCACIÓN DE AYACUCHO</a:t>
              </a:r>
            </a:p>
            <a:p>
              <a:pPr algn="ctr"/>
              <a:r>
                <a:rPr lang="es-PE" sz="1400" b="1" dirty="0">
                  <a:solidFill>
                    <a:srgbClr val="C00000"/>
                  </a:solidFill>
                </a:rPr>
                <a:t>Dirección de Gestión Pedagógica </a:t>
              </a:r>
            </a:p>
            <a:p>
              <a:pPr algn="ctr"/>
              <a:r>
                <a:rPr lang="es-PE" sz="1400" b="1" dirty="0">
                  <a:solidFill>
                    <a:srgbClr val="0070C0"/>
                  </a:solidFill>
                </a:rPr>
                <a:t>Área : Educación Física</a:t>
              </a:r>
            </a:p>
          </p:txBody>
        </p:sp>
        <p:pic>
          <p:nvPicPr>
            <p:cNvPr id="13" name="Imagen 12">
              <a:extLst>
                <a:ext uri="{FF2B5EF4-FFF2-40B4-BE49-F238E27FC236}">
                  <a16:creationId xmlns:a16="http://schemas.microsoft.com/office/drawing/2014/main" id="{BFBC24DE-162A-4AB1-BE56-F154F90F0074}"/>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680" y="5140566"/>
              <a:ext cx="1186801" cy="1266825"/>
            </a:xfrm>
            <a:prstGeom prst="rect">
              <a:avLst/>
            </a:prstGeom>
            <a:noFill/>
            <a:ln>
              <a:noFill/>
            </a:ln>
          </p:spPr>
        </p:pic>
        <p:pic>
          <p:nvPicPr>
            <p:cNvPr id="6" name="Imagen 5">
              <a:extLst>
                <a:ext uri="{FF2B5EF4-FFF2-40B4-BE49-F238E27FC236}">
                  <a16:creationId xmlns:a16="http://schemas.microsoft.com/office/drawing/2014/main" id="{689F976E-4971-49DB-B06E-E32CB105BD3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291" y="593285"/>
              <a:ext cx="863480" cy="1046410"/>
            </a:xfrm>
            <a:prstGeom prst="rect">
              <a:avLst/>
            </a:prstGeom>
            <a:noFill/>
            <a:ln>
              <a:noFill/>
            </a:ln>
          </p:spPr>
        </p:pic>
      </p:grpSp>
      <p:pic>
        <p:nvPicPr>
          <p:cNvPr id="2" name="Imagen 1">
            <a:extLst>
              <a:ext uri="{FF2B5EF4-FFF2-40B4-BE49-F238E27FC236}">
                <a16:creationId xmlns:a16="http://schemas.microsoft.com/office/drawing/2014/main" id="{92D7EF82-5CBB-4F0E-B61D-D5F80FCC4CAE}"/>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3830054" y="2749118"/>
            <a:ext cx="4914900" cy="2457449"/>
          </a:xfrm>
          <a:prstGeom prst="rect">
            <a:avLst/>
          </a:prstGeom>
        </p:spPr>
      </p:pic>
    </p:spTree>
    <p:extLst>
      <p:ext uri="{BB962C8B-B14F-4D97-AF65-F5344CB8AC3E}">
        <p14:creationId xmlns:p14="http://schemas.microsoft.com/office/powerpoint/2010/main" val="2954688918"/>
      </p:ext>
    </p:extLst>
  </p:cSld>
  <p:clrMapOvr>
    <a:masterClrMapping/>
  </p:clrMapOvr>
  <p:transition spd="med">
    <p:pull/>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8585</TotalTime>
  <Words>734</Words>
  <Application>Microsoft Office PowerPoint</Application>
  <PresentationFormat>Panorámica</PresentationFormat>
  <Paragraphs>78</Paragraphs>
  <Slides>9</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9</vt:i4>
      </vt:variant>
    </vt:vector>
  </HeadingPairs>
  <TitlesOfParts>
    <vt:vector size="18" baseType="lpstr">
      <vt:lpstr>Arial</vt:lpstr>
      <vt:lpstr>Arial Black</vt:lpstr>
      <vt:lpstr>Arial Narrow</vt:lpstr>
      <vt:lpstr>Arial Rounded MT Bold</vt:lpstr>
      <vt:lpstr>Calibri</vt:lpstr>
      <vt:lpstr>Calibri Light</vt:lpstr>
      <vt:lpstr>Gill Sans Ultra Bold</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Jorge</dc:creator>
  <cp:lastModifiedBy>WILLIAM INCA CAUTI</cp:lastModifiedBy>
  <cp:revision>404</cp:revision>
  <dcterms:created xsi:type="dcterms:W3CDTF">2020-02-06T02:39:34Z</dcterms:created>
  <dcterms:modified xsi:type="dcterms:W3CDTF">2021-08-23T18:27:00Z</dcterms:modified>
</cp:coreProperties>
</file>