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1" r:id="rId3"/>
    <p:sldId id="295" r:id="rId4"/>
    <p:sldId id="282" r:id="rId5"/>
    <p:sldId id="297" r:id="rId6"/>
    <p:sldId id="283" r:id="rId7"/>
    <p:sldId id="298" r:id="rId8"/>
    <p:sldId id="299" r:id="rId9"/>
    <p:sldId id="260" r:id="rId10"/>
    <p:sldId id="285" r:id="rId11"/>
    <p:sldId id="284" r:id="rId12"/>
    <p:sldId id="286" r:id="rId13"/>
    <p:sldId id="287" r:id="rId14"/>
    <p:sldId id="261" r:id="rId15"/>
    <p:sldId id="289" r:id="rId16"/>
    <p:sldId id="290" r:id="rId17"/>
    <p:sldId id="288" r:id="rId18"/>
    <p:sldId id="301" r:id="rId19"/>
    <p:sldId id="292" r:id="rId20"/>
    <p:sldId id="293" r:id="rId21"/>
    <p:sldId id="291" r:id="rId22"/>
    <p:sldId id="263" r:id="rId23"/>
    <p:sldId id="294" r:id="rId24"/>
    <p:sldId id="303" r:id="rId25"/>
    <p:sldId id="304" r:id="rId26"/>
    <p:sldId id="306" r:id="rId27"/>
    <p:sldId id="308" r:id="rId28"/>
    <p:sldId id="307" r:id="rId29"/>
    <p:sldId id="312" r:id="rId30"/>
    <p:sldId id="310" r:id="rId31"/>
    <p:sldId id="279" r:id="rId32"/>
    <p:sldId id="277" r:id="rId33"/>
    <p:sldId id="300" r:id="rId34"/>
    <p:sldId id="313" r:id="rId35"/>
  </p:sldIdLst>
  <p:sldSz cx="12192000" cy="6858000"/>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985" autoAdjust="0"/>
    <p:restoredTop sz="94660"/>
  </p:normalViewPr>
  <p:slideViewPr>
    <p:cSldViewPr snapToGrid="0">
      <p:cViewPr varScale="1">
        <p:scale>
          <a:sx n="104" d="100"/>
          <a:sy n="104" d="100"/>
        </p:scale>
        <p:origin x="132" y="2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PE"/>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PE"/>
          </a:p>
        </p:txBody>
      </p:sp>
      <p:sp>
        <p:nvSpPr>
          <p:cNvPr id="4" name="Marcador de fecha 3"/>
          <p:cNvSpPr>
            <a:spLocks noGrp="1"/>
          </p:cNvSpPr>
          <p:nvPr>
            <p:ph type="dt" sz="half" idx="10"/>
          </p:nvPr>
        </p:nvSpPr>
        <p:spPr/>
        <p:txBody>
          <a:bodyPr/>
          <a:lstStyle/>
          <a:p>
            <a:fld id="{3C29A2E1-509E-47EC-9B41-64A843AAEEFC}" type="datetimeFigureOut">
              <a:rPr lang="es-PE" smtClean="0"/>
              <a:t>4/06/2021</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D5A78AEA-6E34-4F47-BF44-4ABCAE7AAD83}" type="slidenum">
              <a:rPr lang="es-PE" smtClean="0"/>
              <a:t>‹Nº›</a:t>
            </a:fld>
            <a:endParaRPr lang="es-PE"/>
          </a:p>
        </p:txBody>
      </p:sp>
    </p:spTree>
    <p:extLst>
      <p:ext uri="{BB962C8B-B14F-4D97-AF65-F5344CB8AC3E}">
        <p14:creationId xmlns:p14="http://schemas.microsoft.com/office/powerpoint/2010/main" val="12796351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p:txBody>
          <a:bodyPr/>
          <a:lstStyle/>
          <a:p>
            <a:fld id="{3C29A2E1-509E-47EC-9B41-64A843AAEEFC}" type="datetimeFigureOut">
              <a:rPr lang="es-PE" smtClean="0"/>
              <a:t>4/06/2021</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D5A78AEA-6E34-4F47-BF44-4ABCAE7AAD83}" type="slidenum">
              <a:rPr lang="es-PE" smtClean="0"/>
              <a:t>‹Nº›</a:t>
            </a:fld>
            <a:endParaRPr lang="es-PE"/>
          </a:p>
        </p:txBody>
      </p:sp>
    </p:spTree>
    <p:extLst>
      <p:ext uri="{BB962C8B-B14F-4D97-AF65-F5344CB8AC3E}">
        <p14:creationId xmlns:p14="http://schemas.microsoft.com/office/powerpoint/2010/main" val="13584786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PE"/>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p:txBody>
          <a:bodyPr/>
          <a:lstStyle/>
          <a:p>
            <a:fld id="{3C29A2E1-509E-47EC-9B41-64A843AAEEFC}" type="datetimeFigureOut">
              <a:rPr lang="es-PE" smtClean="0"/>
              <a:t>4/06/2021</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D5A78AEA-6E34-4F47-BF44-4ABCAE7AAD83}" type="slidenum">
              <a:rPr lang="es-PE" smtClean="0"/>
              <a:t>‹Nº›</a:t>
            </a:fld>
            <a:endParaRPr lang="es-PE"/>
          </a:p>
        </p:txBody>
      </p:sp>
    </p:spTree>
    <p:extLst>
      <p:ext uri="{BB962C8B-B14F-4D97-AF65-F5344CB8AC3E}">
        <p14:creationId xmlns:p14="http://schemas.microsoft.com/office/powerpoint/2010/main" val="914288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p:txBody>
          <a:bodyPr/>
          <a:lstStyle/>
          <a:p>
            <a:fld id="{3C29A2E1-509E-47EC-9B41-64A843AAEEFC}" type="datetimeFigureOut">
              <a:rPr lang="es-PE" smtClean="0"/>
              <a:t>4/06/2021</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D5A78AEA-6E34-4F47-BF44-4ABCAE7AAD83}" type="slidenum">
              <a:rPr lang="es-PE" smtClean="0"/>
              <a:t>‹Nº›</a:t>
            </a:fld>
            <a:endParaRPr lang="es-PE"/>
          </a:p>
        </p:txBody>
      </p:sp>
    </p:spTree>
    <p:extLst>
      <p:ext uri="{BB962C8B-B14F-4D97-AF65-F5344CB8AC3E}">
        <p14:creationId xmlns:p14="http://schemas.microsoft.com/office/powerpoint/2010/main" val="3845010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PE"/>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3C29A2E1-509E-47EC-9B41-64A843AAEEFC}" type="datetimeFigureOut">
              <a:rPr lang="es-PE" smtClean="0"/>
              <a:t>4/06/2021</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D5A78AEA-6E34-4F47-BF44-4ABCAE7AAD83}" type="slidenum">
              <a:rPr lang="es-PE" smtClean="0"/>
              <a:t>‹Nº›</a:t>
            </a:fld>
            <a:endParaRPr lang="es-PE"/>
          </a:p>
        </p:txBody>
      </p:sp>
    </p:spTree>
    <p:extLst>
      <p:ext uri="{BB962C8B-B14F-4D97-AF65-F5344CB8AC3E}">
        <p14:creationId xmlns:p14="http://schemas.microsoft.com/office/powerpoint/2010/main" val="17444567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fecha 4"/>
          <p:cNvSpPr>
            <a:spLocks noGrp="1"/>
          </p:cNvSpPr>
          <p:nvPr>
            <p:ph type="dt" sz="half" idx="10"/>
          </p:nvPr>
        </p:nvSpPr>
        <p:spPr/>
        <p:txBody>
          <a:bodyPr/>
          <a:lstStyle/>
          <a:p>
            <a:fld id="{3C29A2E1-509E-47EC-9B41-64A843AAEEFC}" type="datetimeFigureOut">
              <a:rPr lang="es-PE" smtClean="0"/>
              <a:t>4/06/2021</a:t>
            </a:fld>
            <a:endParaRPr lang="es-PE"/>
          </a:p>
        </p:txBody>
      </p:sp>
      <p:sp>
        <p:nvSpPr>
          <p:cNvPr id="6" name="Marcador de pie de página 5"/>
          <p:cNvSpPr>
            <a:spLocks noGrp="1"/>
          </p:cNvSpPr>
          <p:nvPr>
            <p:ph type="ftr" sz="quarter" idx="11"/>
          </p:nvPr>
        </p:nvSpPr>
        <p:spPr/>
        <p:txBody>
          <a:bodyPr/>
          <a:lstStyle/>
          <a:p>
            <a:endParaRPr lang="es-PE"/>
          </a:p>
        </p:txBody>
      </p:sp>
      <p:sp>
        <p:nvSpPr>
          <p:cNvPr id="7" name="Marcador de número de diapositiva 6"/>
          <p:cNvSpPr>
            <a:spLocks noGrp="1"/>
          </p:cNvSpPr>
          <p:nvPr>
            <p:ph type="sldNum" sz="quarter" idx="12"/>
          </p:nvPr>
        </p:nvSpPr>
        <p:spPr/>
        <p:txBody>
          <a:bodyPr/>
          <a:lstStyle/>
          <a:p>
            <a:fld id="{D5A78AEA-6E34-4F47-BF44-4ABCAE7AAD83}" type="slidenum">
              <a:rPr lang="es-PE" smtClean="0"/>
              <a:t>‹Nº›</a:t>
            </a:fld>
            <a:endParaRPr lang="es-PE"/>
          </a:p>
        </p:txBody>
      </p:sp>
    </p:spTree>
    <p:extLst>
      <p:ext uri="{BB962C8B-B14F-4D97-AF65-F5344CB8AC3E}">
        <p14:creationId xmlns:p14="http://schemas.microsoft.com/office/powerpoint/2010/main" val="3274125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PE"/>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Marcador de fecha 6"/>
          <p:cNvSpPr>
            <a:spLocks noGrp="1"/>
          </p:cNvSpPr>
          <p:nvPr>
            <p:ph type="dt" sz="half" idx="10"/>
          </p:nvPr>
        </p:nvSpPr>
        <p:spPr/>
        <p:txBody>
          <a:bodyPr/>
          <a:lstStyle/>
          <a:p>
            <a:fld id="{3C29A2E1-509E-47EC-9B41-64A843AAEEFC}" type="datetimeFigureOut">
              <a:rPr lang="es-PE" smtClean="0"/>
              <a:t>4/06/2021</a:t>
            </a:fld>
            <a:endParaRPr lang="es-PE"/>
          </a:p>
        </p:txBody>
      </p:sp>
      <p:sp>
        <p:nvSpPr>
          <p:cNvPr id="8" name="Marcador de pie de página 7"/>
          <p:cNvSpPr>
            <a:spLocks noGrp="1"/>
          </p:cNvSpPr>
          <p:nvPr>
            <p:ph type="ftr" sz="quarter" idx="11"/>
          </p:nvPr>
        </p:nvSpPr>
        <p:spPr/>
        <p:txBody>
          <a:bodyPr/>
          <a:lstStyle/>
          <a:p>
            <a:endParaRPr lang="es-PE"/>
          </a:p>
        </p:txBody>
      </p:sp>
      <p:sp>
        <p:nvSpPr>
          <p:cNvPr id="9" name="Marcador de número de diapositiva 8"/>
          <p:cNvSpPr>
            <a:spLocks noGrp="1"/>
          </p:cNvSpPr>
          <p:nvPr>
            <p:ph type="sldNum" sz="quarter" idx="12"/>
          </p:nvPr>
        </p:nvSpPr>
        <p:spPr/>
        <p:txBody>
          <a:bodyPr/>
          <a:lstStyle/>
          <a:p>
            <a:fld id="{D5A78AEA-6E34-4F47-BF44-4ABCAE7AAD83}" type="slidenum">
              <a:rPr lang="es-PE" smtClean="0"/>
              <a:t>‹Nº›</a:t>
            </a:fld>
            <a:endParaRPr lang="es-PE"/>
          </a:p>
        </p:txBody>
      </p:sp>
    </p:spTree>
    <p:extLst>
      <p:ext uri="{BB962C8B-B14F-4D97-AF65-F5344CB8AC3E}">
        <p14:creationId xmlns:p14="http://schemas.microsoft.com/office/powerpoint/2010/main" val="4195331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fecha 2"/>
          <p:cNvSpPr>
            <a:spLocks noGrp="1"/>
          </p:cNvSpPr>
          <p:nvPr>
            <p:ph type="dt" sz="half" idx="10"/>
          </p:nvPr>
        </p:nvSpPr>
        <p:spPr/>
        <p:txBody>
          <a:bodyPr/>
          <a:lstStyle/>
          <a:p>
            <a:fld id="{3C29A2E1-509E-47EC-9B41-64A843AAEEFC}" type="datetimeFigureOut">
              <a:rPr lang="es-PE" smtClean="0"/>
              <a:t>4/06/2021</a:t>
            </a:fld>
            <a:endParaRPr lang="es-PE"/>
          </a:p>
        </p:txBody>
      </p:sp>
      <p:sp>
        <p:nvSpPr>
          <p:cNvPr id="4" name="Marcador de pie de página 3"/>
          <p:cNvSpPr>
            <a:spLocks noGrp="1"/>
          </p:cNvSpPr>
          <p:nvPr>
            <p:ph type="ftr" sz="quarter" idx="11"/>
          </p:nvPr>
        </p:nvSpPr>
        <p:spPr/>
        <p:txBody>
          <a:bodyPr/>
          <a:lstStyle/>
          <a:p>
            <a:endParaRPr lang="es-PE"/>
          </a:p>
        </p:txBody>
      </p:sp>
      <p:sp>
        <p:nvSpPr>
          <p:cNvPr id="5" name="Marcador de número de diapositiva 4"/>
          <p:cNvSpPr>
            <a:spLocks noGrp="1"/>
          </p:cNvSpPr>
          <p:nvPr>
            <p:ph type="sldNum" sz="quarter" idx="12"/>
          </p:nvPr>
        </p:nvSpPr>
        <p:spPr/>
        <p:txBody>
          <a:bodyPr/>
          <a:lstStyle/>
          <a:p>
            <a:fld id="{D5A78AEA-6E34-4F47-BF44-4ABCAE7AAD83}" type="slidenum">
              <a:rPr lang="es-PE" smtClean="0"/>
              <a:t>‹Nº›</a:t>
            </a:fld>
            <a:endParaRPr lang="es-PE"/>
          </a:p>
        </p:txBody>
      </p:sp>
    </p:spTree>
    <p:extLst>
      <p:ext uri="{BB962C8B-B14F-4D97-AF65-F5344CB8AC3E}">
        <p14:creationId xmlns:p14="http://schemas.microsoft.com/office/powerpoint/2010/main" val="16687327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3C29A2E1-509E-47EC-9B41-64A843AAEEFC}" type="datetimeFigureOut">
              <a:rPr lang="es-PE" smtClean="0"/>
              <a:t>4/06/2021</a:t>
            </a:fld>
            <a:endParaRPr lang="es-PE"/>
          </a:p>
        </p:txBody>
      </p:sp>
      <p:sp>
        <p:nvSpPr>
          <p:cNvPr id="3" name="Marcador de pie de página 2"/>
          <p:cNvSpPr>
            <a:spLocks noGrp="1"/>
          </p:cNvSpPr>
          <p:nvPr>
            <p:ph type="ftr" sz="quarter" idx="11"/>
          </p:nvPr>
        </p:nvSpPr>
        <p:spPr/>
        <p:txBody>
          <a:bodyPr/>
          <a:lstStyle/>
          <a:p>
            <a:endParaRPr lang="es-PE"/>
          </a:p>
        </p:txBody>
      </p:sp>
      <p:sp>
        <p:nvSpPr>
          <p:cNvPr id="4" name="Marcador de número de diapositiva 3"/>
          <p:cNvSpPr>
            <a:spLocks noGrp="1"/>
          </p:cNvSpPr>
          <p:nvPr>
            <p:ph type="sldNum" sz="quarter" idx="12"/>
          </p:nvPr>
        </p:nvSpPr>
        <p:spPr/>
        <p:txBody>
          <a:bodyPr/>
          <a:lstStyle/>
          <a:p>
            <a:fld id="{D5A78AEA-6E34-4F47-BF44-4ABCAE7AAD83}" type="slidenum">
              <a:rPr lang="es-PE" smtClean="0"/>
              <a:t>‹Nº›</a:t>
            </a:fld>
            <a:endParaRPr lang="es-PE"/>
          </a:p>
        </p:txBody>
      </p:sp>
    </p:spTree>
    <p:extLst>
      <p:ext uri="{BB962C8B-B14F-4D97-AF65-F5344CB8AC3E}">
        <p14:creationId xmlns:p14="http://schemas.microsoft.com/office/powerpoint/2010/main" val="1627351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3C29A2E1-509E-47EC-9B41-64A843AAEEFC}" type="datetimeFigureOut">
              <a:rPr lang="es-PE" smtClean="0"/>
              <a:t>4/06/2021</a:t>
            </a:fld>
            <a:endParaRPr lang="es-PE"/>
          </a:p>
        </p:txBody>
      </p:sp>
      <p:sp>
        <p:nvSpPr>
          <p:cNvPr id="6" name="Marcador de pie de página 5"/>
          <p:cNvSpPr>
            <a:spLocks noGrp="1"/>
          </p:cNvSpPr>
          <p:nvPr>
            <p:ph type="ftr" sz="quarter" idx="11"/>
          </p:nvPr>
        </p:nvSpPr>
        <p:spPr/>
        <p:txBody>
          <a:bodyPr/>
          <a:lstStyle/>
          <a:p>
            <a:endParaRPr lang="es-PE"/>
          </a:p>
        </p:txBody>
      </p:sp>
      <p:sp>
        <p:nvSpPr>
          <p:cNvPr id="7" name="Marcador de número de diapositiva 6"/>
          <p:cNvSpPr>
            <a:spLocks noGrp="1"/>
          </p:cNvSpPr>
          <p:nvPr>
            <p:ph type="sldNum" sz="quarter" idx="12"/>
          </p:nvPr>
        </p:nvSpPr>
        <p:spPr/>
        <p:txBody>
          <a:bodyPr/>
          <a:lstStyle/>
          <a:p>
            <a:fld id="{D5A78AEA-6E34-4F47-BF44-4ABCAE7AAD83}" type="slidenum">
              <a:rPr lang="es-PE" smtClean="0"/>
              <a:t>‹Nº›</a:t>
            </a:fld>
            <a:endParaRPr lang="es-PE"/>
          </a:p>
        </p:txBody>
      </p:sp>
    </p:spTree>
    <p:extLst>
      <p:ext uri="{BB962C8B-B14F-4D97-AF65-F5344CB8AC3E}">
        <p14:creationId xmlns:p14="http://schemas.microsoft.com/office/powerpoint/2010/main" val="6891468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3C29A2E1-509E-47EC-9B41-64A843AAEEFC}" type="datetimeFigureOut">
              <a:rPr lang="es-PE" smtClean="0"/>
              <a:t>4/06/2021</a:t>
            </a:fld>
            <a:endParaRPr lang="es-PE"/>
          </a:p>
        </p:txBody>
      </p:sp>
      <p:sp>
        <p:nvSpPr>
          <p:cNvPr id="6" name="Marcador de pie de página 5"/>
          <p:cNvSpPr>
            <a:spLocks noGrp="1"/>
          </p:cNvSpPr>
          <p:nvPr>
            <p:ph type="ftr" sz="quarter" idx="11"/>
          </p:nvPr>
        </p:nvSpPr>
        <p:spPr/>
        <p:txBody>
          <a:bodyPr/>
          <a:lstStyle/>
          <a:p>
            <a:endParaRPr lang="es-PE"/>
          </a:p>
        </p:txBody>
      </p:sp>
      <p:sp>
        <p:nvSpPr>
          <p:cNvPr id="7" name="Marcador de número de diapositiva 6"/>
          <p:cNvSpPr>
            <a:spLocks noGrp="1"/>
          </p:cNvSpPr>
          <p:nvPr>
            <p:ph type="sldNum" sz="quarter" idx="12"/>
          </p:nvPr>
        </p:nvSpPr>
        <p:spPr/>
        <p:txBody>
          <a:bodyPr/>
          <a:lstStyle/>
          <a:p>
            <a:fld id="{D5A78AEA-6E34-4F47-BF44-4ABCAE7AAD83}" type="slidenum">
              <a:rPr lang="es-PE" smtClean="0"/>
              <a:t>‹Nº›</a:t>
            </a:fld>
            <a:endParaRPr lang="es-PE"/>
          </a:p>
        </p:txBody>
      </p:sp>
    </p:spTree>
    <p:extLst>
      <p:ext uri="{BB962C8B-B14F-4D97-AF65-F5344CB8AC3E}">
        <p14:creationId xmlns:p14="http://schemas.microsoft.com/office/powerpoint/2010/main" val="24334152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PE"/>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29A2E1-509E-47EC-9B41-64A843AAEEFC}" type="datetimeFigureOut">
              <a:rPr lang="es-PE" smtClean="0"/>
              <a:t>4/06/2021</a:t>
            </a:fld>
            <a:endParaRPr lang="es-PE"/>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A78AEA-6E34-4F47-BF44-4ABCAE7AAD83}" type="slidenum">
              <a:rPr lang="es-PE" smtClean="0"/>
              <a:t>‹Nº›</a:t>
            </a:fld>
            <a:endParaRPr lang="es-PE"/>
          </a:p>
        </p:txBody>
      </p:sp>
    </p:spTree>
    <p:extLst>
      <p:ext uri="{BB962C8B-B14F-4D97-AF65-F5344CB8AC3E}">
        <p14:creationId xmlns:p14="http://schemas.microsoft.com/office/powerpoint/2010/main" val="20648612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1.png"/><Relationship Id="rId5" Type="http://schemas.microsoft.com/office/2007/relationships/hdphoto" Target="../media/hdphoto1.wdp"/><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5" Type="http://schemas.openxmlformats.org/officeDocument/2006/relationships/image" Target="../media/image42.jpeg"/><Relationship Id="rId4" Type="http://schemas.openxmlformats.org/officeDocument/2006/relationships/image" Target="../media/image41.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emf"/><Relationship Id="rId1" Type="http://schemas.openxmlformats.org/officeDocument/2006/relationships/slideLayout" Target="../slideLayouts/slideLayout2.xml"/><Relationship Id="rId6" Type="http://schemas.openxmlformats.org/officeDocument/2006/relationships/image" Target="../media/image47.emf"/><Relationship Id="rId5" Type="http://schemas.openxmlformats.org/officeDocument/2006/relationships/image" Target="../media/image46.emf"/><Relationship Id="rId4" Type="http://schemas.openxmlformats.org/officeDocument/2006/relationships/image" Target="../media/image45.emf"/></Relationships>
</file>

<file path=ppt/slides/_rels/slide33.xml.rels><?xml version="1.0" encoding="UTF-8" standalone="yes"?>
<Relationships xmlns="http://schemas.openxmlformats.org/package/2006/relationships"><Relationship Id="rId3" Type="http://schemas.openxmlformats.org/officeDocument/2006/relationships/hyperlink" Target="PROPUESTA%20DE%20UNIDAD%20DE%20APRENDIZAJE.docx" TargetMode="External"/><Relationship Id="rId2" Type="http://schemas.openxmlformats.org/officeDocument/2006/relationships/hyperlink" Target="PROPUESTA%20DE%20PROGRAMACI&#211;N%20CURRICULAR%20ANUAL.docx" TargetMode="External"/><Relationship Id="rId1" Type="http://schemas.openxmlformats.org/officeDocument/2006/relationships/slideLayout" Target="../slideLayouts/slideLayout2.xml"/><Relationship Id="rId5" Type="http://schemas.openxmlformats.org/officeDocument/2006/relationships/hyperlink" Target="Orientaciones%20para%20generar%20una%20EdA%20en%20el%20&#225;rea%20de%20Educaci&#243;n%20F&#237;sica.pdf" TargetMode="External"/><Relationship Id="rId4" Type="http://schemas.openxmlformats.org/officeDocument/2006/relationships/hyperlink" Target="Propuesta%20de%20actividad%20de%20aprendizaje.pdf" TargetMode="External"/></Relationships>
</file>

<file path=ppt/slides/_rels/slide34.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52.png"/><Relationship Id="rId2"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2">
            <a:extLst>
              <a:ext uri="{FF2B5EF4-FFF2-40B4-BE49-F238E27FC236}">
                <a16:creationId xmlns:a16="http://schemas.microsoft.com/office/drawing/2014/main" id="{8E484DF9-D63E-4961-8624-3E617C0A952A}"/>
              </a:ext>
            </a:extLst>
          </p:cNvPr>
          <p:cNvSpPr txBox="1"/>
          <p:nvPr/>
        </p:nvSpPr>
        <p:spPr>
          <a:xfrm>
            <a:off x="337039" y="2215170"/>
            <a:ext cx="3320561" cy="707886"/>
          </a:xfrm>
          <a:prstGeom prst="rect">
            <a:avLst/>
          </a:prstGeom>
          <a:noFill/>
        </p:spPr>
        <p:txBody>
          <a:bodyPr wrap="square" rtlCol="0">
            <a:spAutoFit/>
          </a:bodyPr>
          <a:lstStyle/>
          <a:p>
            <a:pPr algn="ctr"/>
            <a:r>
              <a:rPr lang="es-ES" sz="2000" b="1" dirty="0">
                <a:ea typeface="Tahoma" panose="020B0604030504040204" pitchFamily="34" charset="0"/>
                <a:cs typeface="Times New Roman" panose="02020603050405020304" pitchFamily="18" charset="0"/>
              </a:rPr>
              <a:t>GOBIERNO REGIONAL </a:t>
            </a:r>
          </a:p>
          <a:p>
            <a:pPr algn="ctr"/>
            <a:r>
              <a:rPr lang="es-ES" sz="2000" b="1" dirty="0">
                <a:ea typeface="Tahoma" panose="020B0604030504040204" pitchFamily="34" charset="0"/>
                <a:cs typeface="Times New Roman" panose="02020603050405020304" pitchFamily="18" charset="0"/>
              </a:rPr>
              <a:t>DE AYACUCHO</a:t>
            </a:r>
            <a:endParaRPr lang="es-PE" sz="2000" b="1" strike="sngStrike" dirty="0">
              <a:ea typeface="Tahoma" panose="020B0604030504040204" pitchFamily="34" charset="0"/>
              <a:cs typeface="Times New Roman" panose="02020603050405020304" pitchFamily="18" charset="0"/>
            </a:endParaRPr>
          </a:p>
        </p:txBody>
      </p:sp>
      <p:pic>
        <p:nvPicPr>
          <p:cNvPr id="6" name="Imagen 1" descr="http://upload.wikimedia.org/wikipedia/en/d/d6/Logo_Ayacucho_Region_in_Peru.png">
            <a:extLst>
              <a:ext uri="{FF2B5EF4-FFF2-40B4-BE49-F238E27FC236}">
                <a16:creationId xmlns:a16="http://schemas.microsoft.com/office/drawing/2014/main" id="{079699C9-40BE-4CE3-AB73-0F315724380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1861" y="565881"/>
            <a:ext cx="1241182" cy="1596017"/>
          </a:xfrm>
          <a:prstGeom prst="rect">
            <a:avLst/>
          </a:prstGeom>
          <a:noFill/>
          <a:ln>
            <a:noFill/>
          </a:ln>
        </p:spPr>
      </p:pic>
      <p:pic>
        <p:nvPicPr>
          <p:cNvPr id="7" name="Imagen 4">
            <a:extLst>
              <a:ext uri="{FF2B5EF4-FFF2-40B4-BE49-F238E27FC236}">
                <a16:creationId xmlns:a16="http://schemas.microsoft.com/office/drawing/2014/main" id="{3D33E486-BF66-4B23-98E3-284F85979E7C}"/>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79285" t="6249" r="5673" b="64972"/>
          <a:stretch/>
        </p:blipFill>
        <p:spPr>
          <a:xfrm>
            <a:off x="1138547" y="3554523"/>
            <a:ext cx="1467811" cy="1743608"/>
          </a:xfrm>
          <a:prstGeom prst="rect">
            <a:avLst/>
          </a:prstGeom>
        </p:spPr>
      </p:pic>
      <p:sp>
        <p:nvSpPr>
          <p:cNvPr id="8" name="CuadroTexto 2">
            <a:extLst>
              <a:ext uri="{FF2B5EF4-FFF2-40B4-BE49-F238E27FC236}">
                <a16:creationId xmlns:a16="http://schemas.microsoft.com/office/drawing/2014/main" id="{76F26EA6-D528-4A35-8268-BA58A9DD6785}"/>
              </a:ext>
            </a:extLst>
          </p:cNvPr>
          <p:cNvSpPr txBox="1"/>
          <p:nvPr/>
        </p:nvSpPr>
        <p:spPr>
          <a:xfrm>
            <a:off x="181318" y="5425132"/>
            <a:ext cx="3931518" cy="892552"/>
          </a:xfrm>
          <a:prstGeom prst="rect">
            <a:avLst/>
          </a:prstGeom>
          <a:noFill/>
        </p:spPr>
        <p:txBody>
          <a:bodyPr wrap="square" rtlCol="0">
            <a:spAutoFit/>
          </a:bodyPr>
          <a:lstStyle/>
          <a:p>
            <a:pPr algn="ctr"/>
            <a:r>
              <a:rPr lang="es-ES" b="1" dirty="0">
                <a:latin typeface="Arial" panose="020B0604020202020204" pitchFamily="34" charset="0"/>
                <a:ea typeface="Tahoma" panose="020B0604030504040204" pitchFamily="34" charset="0"/>
                <a:cs typeface="Arial" panose="020B0604020202020204" pitchFamily="34" charset="0"/>
              </a:rPr>
              <a:t>DIRECCIÓN REGIONAL DE </a:t>
            </a:r>
          </a:p>
          <a:p>
            <a:pPr algn="ctr"/>
            <a:r>
              <a:rPr lang="es-ES" b="1" dirty="0">
                <a:latin typeface="Arial" panose="020B0604020202020204" pitchFamily="34" charset="0"/>
                <a:ea typeface="Tahoma" panose="020B0604030504040204" pitchFamily="34" charset="0"/>
                <a:cs typeface="Arial" panose="020B0604020202020204" pitchFamily="34" charset="0"/>
              </a:rPr>
              <a:t>EDUCACIÓN DE AYACUCHO</a:t>
            </a:r>
          </a:p>
          <a:p>
            <a:pPr algn="ctr"/>
            <a:r>
              <a:rPr lang="es-ES" sz="1600" b="1" dirty="0">
                <a:latin typeface="Arial Narrow" pitchFamily="34" charset="0"/>
                <a:ea typeface="Tahoma" panose="020B0604030504040204" pitchFamily="34" charset="0"/>
                <a:cs typeface="Times New Roman" panose="02020603050405020304" pitchFamily="18" charset="0"/>
              </a:rPr>
              <a:t>DIRECCIÓN DE GESTIÓN PEDAGÓGICA</a:t>
            </a:r>
            <a:endParaRPr lang="es-PE" sz="1600" b="1" dirty="0">
              <a:latin typeface="Arial Narrow" pitchFamily="34" charset="0"/>
              <a:ea typeface="Tahoma" panose="020B0604030504040204" pitchFamily="34" charset="0"/>
              <a:cs typeface="Times New Roman" panose="02020603050405020304" pitchFamily="18" charset="0"/>
            </a:endParaRPr>
          </a:p>
        </p:txBody>
      </p:sp>
      <p:cxnSp>
        <p:nvCxnSpPr>
          <p:cNvPr id="9" name="Conector recto 8">
            <a:extLst>
              <a:ext uri="{FF2B5EF4-FFF2-40B4-BE49-F238E27FC236}">
                <a16:creationId xmlns:a16="http://schemas.microsoft.com/office/drawing/2014/main" id="{44BD00F4-62EA-42FB-BAFA-15F6AC3FF84E}"/>
              </a:ext>
            </a:extLst>
          </p:cNvPr>
          <p:cNvCxnSpPr/>
          <p:nvPr/>
        </p:nvCxnSpPr>
        <p:spPr>
          <a:xfrm>
            <a:off x="4112836" y="485506"/>
            <a:ext cx="0" cy="588698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 name="4 CuadroTexto">
            <a:extLst>
              <a:ext uri="{FF2B5EF4-FFF2-40B4-BE49-F238E27FC236}">
                <a16:creationId xmlns:a16="http://schemas.microsoft.com/office/drawing/2014/main" id="{4DA1781C-6690-48D7-8729-1A5E0C96DB4B}"/>
              </a:ext>
            </a:extLst>
          </p:cNvPr>
          <p:cNvSpPr txBox="1"/>
          <p:nvPr/>
        </p:nvSpPr>
        <p:spPr>
          <a:xfrm>
            <a:off x="5277393" y="2582614"/>
            <a:ext cx="5429007" cy="1692771"/>
          </a:xfrm>
          <a:prstGeom prst="rect">
            <a:avLst/>
          </a:prstGeom>
          <a:noFill/>
        </p:spPr>
        <p:txBody>
          <a:bodyPr wrap="square" rtlCol="0">
            <a:spAutoFit/>
          </a:bodyPr>
          <a:lstStyle/>
          <a:p>
            <a:pPr algn="ctr"/>
            <a:r>
              <a:rPr lang="es-ES" sz="4000" b="1" dirty="0">
                <a:latin typeface="Arial Black" panose="020B0A04020102020204" pitchFamily="34" charset="0"/>
              </a:rPr>
              <a:t>PLANIFICACIÓN CURRICULAR</a:t>
            </a:r>
          </a:p>
          <a:p>
            <a:pPr algn="ctr"/>
            <a:r>
              <a:rPr lang="es-ES" sz="2400" b="1" dirty="0">
                <a:solidFill>
                  <a:schemeClr val="accent6">
                    <a:lumMod val="75000"/>
                  </a:schemeClr>
                </a:solidFill>
              </a:rPr>
              <a:t>EN EL MARCO DEL CNEB </a:t>
            </a:r>
          </a:p>
        </p:txBody>
      </p:sp>
    </p:spTree>
    <p:extLst>
      <p:ext uri="{BB962C8B-B14F-4D97-AF65-F5344CB8AC3E}">
        <p14:creationId xmlns:p14="http://schemas.microsoft.com/office/powerpoint/2010/main" val="23346294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ángulo: esquinas redondeadas 12">
            <a:extLst>
              <a:ext uri="{FF2B5EF4-FFF2-40B4-BE49-F238E27FC236}">
                <a16:creationId xmlns:a16="http://schemas.microsoft.com/office/drawing/2014/main" id="{289CD375-FA2B-43D3-8A64-798A14681269}"/>
              </a:ext>
            </a:extLst>
          </p:cNvPr>
          <p:cNvSpPr/>
          <p:nvPr/>
        </p:nvSpPr>
        <p:spPr>
          <a:xfrm>
            <a:off x="2528047" y="1124858"/>
            <a:ext cx="3293511" cy="514447"/>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457200">
              <a:spcAft>
                <a:spcPts val="0"/>
              </a:spcAft>
            </a:pPr>
            <a:r>
              <a:rPr lang="es-PE" sz="2400" b="1" dirty="0">
                <a:effectLst/>
                <a:latin typeface="Arial" panose="020B0604020202020204" pitchFamily="34" charset="0"/>
                <a:ea typeface="Calibri" panose="020F0502020204030204" pitchFamily="34" charset="0"/>
                <a:cs typeface="Times New Roman" panose="02020603050405020304" pitchFamily="18" charset="0"/>
              </a:rPr>
              <a:t>DESEMPEÑOS</a:t>
            </a:r>
            <a:endParaRPr lang="es-PE" sz="2400" dirty="0">
              <a:effectLst/>
              <a:latin typeface="Arial Narrow" panose="020B0606020202030204" pitchFamily="34" charset="0"/>
              <a:ea typeface="Calibri" panose="020F0502020204030204" pitchFamily="34" charset="0"/>
              <a:cs typeface="Times New Roman" panose="02020603050405020304" pitchFamily="18" charset="0"/>
            </a:endParaRPr>
          </a:p>
        </p:txBody>
      </p:sp>
      <p:sp>
        <p:nvSpPr>
          <p:cNvPr id="6" name="Rectángulo redondeado 152">
            <a:extLst>
              <a:ext uri="{FF2B5EF4-FFF2-40B4-BE49-F238E27FC236}">
                <a16:creationId xmlns:a16="http://schemas.microsoft.com/office/drawing/2014/main" id="{F802E57E-3257-4935-8522-31C7A56B3E15}"/>
              </a:ext>
            </a:extLst>
          </p:cNvPr>
          <p:cNvSpPr/>
          <p:nvPr/>
        </p:nvSpPr>
        <p:spPr>
          <a:xfrm>
            <a:off x="2689413" y="2138084"/>
            <a:ext cx="8588188" cy="3590364"/>
          </a:xfrm>
          <a:prstGeom prst="roundRect">
            <a:avLst>
              <a:gd name="adj" fmla="val 2814"/>
            </a:avLst>
          </a:prstGeom>
          <a:solidFill>
            <a:schemeClr val="accent6">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363538" algn="just"/>
            <a:r>
              <a:rPr lang="es-PE" sz="2400" dirty="0">
                <a:solidFill>
                  <a:srgbClr val="0D0D0D"/>
                </a:solidFill>
                <a:effectLst/>
                <a:latin typeface="Arial" panose="020B0604020202020204" pitchFamily="34" charset="0"/>
                <a:ea typeface="Calibri" panose="020F0502020204030204" pitchFamily="34" charset="0"/>
                <a:cs typeface="Times New Roman" panose="02020603050405020304" pitchFamily="18" charset="0"/>
              </a:rPr>
              <a:t>Según el CN, los desempeños son </a:t>
            </a:r>
            <a:r>
              <a:rPr lang="es-PE" sz="2400" b="1" dirty="0">
                <a:solidFill>
                  <a:srgbClr val="0D0D0D"/>
                </a:solidFill>
                <a:effectLst/>
                <a:latin typeface="Arial" panose="020B0604020202020204" pitchFamily="34" charset="0"/>
                <a:ea typeface="Calibri" panose="020F0502020204030204" pitchFamily="34" charset="0"/>
                <a:cs typeface="Times New Roman" panose="02020603050405020304" pitchFamily="18" charset="0"/>
              </a:rPr>
              <a:t>descripciones </a:t>
            </a:r>
            <a:r>
              <a:rPr lang="es-PE" sz="2400" dirty="0">
                <a:solidFill>
                  <a:srgbClr val="0D0D0D"/>
                </a:solidFill>
                <a:effectLst/>
                <a:latin typeface="Arial" panose="020B0604020202020204" pitchFamily="34" charset="0"/>
                <a:ea typeface="Calibri" panose="020F0502020204030204" pitchFamily="34" charset="0"/>
                <a:cs typeface="Times New Roman" panose="02020603050405020304" pitchFamily="18" charset="0"/>
              </a:rPr>
              <a:t>precisas de la </a:t>
            </a:r>
            <a:r>
              <a:rPr lang="es-PE" sz="2400" b="1" dirty="0">
                <a:solidFill>
                  <a:srgbClr val="0D0D0D"/>
                </a:solidFill>
                <a:effectLst/>
                <a:latin typeface="Arial" panose="020B0604020202020204" pitchFamily="34" charset="0"/>
                <a:ea typeface="Calibri" panose="020F0502020204030204" pitchFamily="34" charset="0"/>
                <a:cs typeface="Times New Roman" panose="02020603050405020304" pitchFamily="18" charset="0"/>
              </a:rPr>
              <a:t>actuación del estudiante</a:t>
            </a:r>
            <a:r>
              <a:rPr lang="es-PE" sz="2400" dirty="0">
                <a:solidFill>
                  <a:srgbClr val="0D0D0D"/>
                </a:solidFill>
                <a:effectLst/>
                <a:latin typeface="Arial" panose="020B0604020202020204" pitchFamily="34" charset="0"/>
                <a:ea typeface="Calibri" panose="020F0502020204030204" pitchFamily="34" charset="0"/>
                <a:cs typeface="Times New Roman" panose="02020603050405020304" pitchFamily="18" charset="0"/>
              </a:rPr>
              <a:t> en relación al estándar de aprendizaje, </a:t>
            </a:r>
            <a:r>
              <a:rPr lang="es-PE" sz="2400" b="1" dirty="0">
                <a:solidFill>
                  <a:srgbClr val="0D0D0D"/>
                </a:solidFill>
                <a:effectLst/>
                <a:latin typeface="Arial" panose="020B0604020202020204" pitchFamily="34" charset="0"/>
                <a:ea typeface="Calibri" panose="020F0502020204030204" pitchFamily="34" charset="0"/>
                <a:cs typeface="Times New Roman" panose="02020603050405020304" pitchFamily="18" charset="0"/>
              </a:rPr>
              <a:t>se caracteriza </a:t>
            </a:r>
            <a:r>
              <a:rPr lang="es-PE" sz="2400" dirty="0">
                <a:solidFill>
                  <a:srgbClr val="0D0D0D"/>
                </a:solidFill>
                <a:latin typeface="Arial" panose="020B0604020202020204" pitchFamily="34" charset="0"/>
                <a:ea typeface="Calibri" panose="020F0502020204030204" pitchFamily="34" charset="0"/>
                <a:cs typeface="Times New Roman" panose="02020603050405020304" pitchFamily="18" charset="0"/>
              </a:rPr>
              <a:t>porque son </a:t>
            </a:r>
            <a:r>
              <a:rPr lang="es-PE" sz="2400" b="1" dirty="0">
                <a:solidFill>
                  <a:srgbClr val="0D0D0D"/>
                </a:solidFill>
                <a:latin typeface="Arial" panose="020B0604020202020204" pitchFamily="34" charset="0"/>
                <a:ea typeface="Calibri" panose="020F0502020204030204" pitchFamily="34" charset="0"/>
                <a:cs typeface="Times New Roman" panose="02020603050405020304" pitchFamily="18" charset="0"/>
              </a:rPr>
              <a:t>observables en diversas situaciones y contextos</a:t>
            </a:r>
            <a:r>
              <a:rPr lang="es-PE" sz="2400" dirty="0">
                <a:solidFill>
                  <a:srgbClr val="0D0D0D"/>
                </a:solidFill>
                <a:latin typeface="Arial" panose="020B0604020202020204" pitchFamily="34" charset="0"/>
                <a:ea typeface="Calibri" panose="020F0502020204030204" pitchFamily="34" charset="0"/>
                <a:cs typeface="Times New Roman" panose="02020603050405020304" pitchFamily="18" charset="0"/>
              </a:rPr>
              <a:t>; demuestra si los estudiantes logran el nivel esperado de la competencia. Los desempeños ayudan a los docentes en la planificación, evaluación y en la selección de recursos y materiales </a:t>
            </a:r>
            <a:r>
              <a:rPr lang="es-PE" sz="2400" dirty="0">
                <a:solidFill>
                  <a:srgbClr val="0D0D0D"/>
                </a:solidFill>
                <a:effectLst/>
                <a:latin typeface="Arial" panose="020B0604020202020204" pitchFamily="34" charset="0"/>
                <a:ea typeface="Calibri" panose="020F0502020204030204" pitchFamily="34" charset="0"/>
                <a:cs typeface="Times New Roman" panose="02020603050405020304" pitchFamily="18" charset="0"/>
              </a:rPr>
              <a:t>necesarios.</a:t>
            </a:r>
            <a:endParaRPr lang="es-PE" sz="2400" dirty="0">
              <a:effectLst/>
              <a:latin typeface="Arial Narrow" panose="020B0606020202030204" pitchFamily="34" charset="0"/>
              <a:ea typeface="Calibri" panose="020F0502020204030204" pitchFamily="34" charset="0"/>
              <a:cs typeface="Times New Roman" panose="02020603050405020304" pitchFamily="18" charset="0"/>
            </a:endParaRPr>
          </a:p>
          <a:p>
            <a:pPr algn="ctr"/>
            <a:r>
              <a:rPr lang="es-PE" sz="1100" dirty="0">
                <a:effectLst/>
                <a:latin typeface="Arial Narrow" panose="020B0606020202030204" pitchFamily="34" charset="0"/>
                <a:ea typeface="Calibri" panose="020F0502020204030204" pitchFamily="34" charset="0"/>
                <a:cs typeface="Times New Roman" panose="02020603050405020304" pitchFamily="18" charset="0"/>
              </a:rPr>
              <a:t> </a:t>
            </a:r>
          </a:p>
        </p:txBody>
      </p:sp>
      <p:pic>
        <p:nvPicPr>
          <p:cNvPr id="7" name="Imagen 6">
            <a:extLst>
              <a:ext uri="{FF2B5EF4-FFF2-40B4-BE49-F238E27FC236}">
                <a16:creationId xmlns:a16="http://schemas.microsoft.com/office/drawing/2014/main" id="{B345FF30-7471-4578-AE6F-0B03B95A6828}"/>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914400" y="1689637"/>
            <a:ext cx="2205318" cy="4280858"/>
          </a:xfrm>
          <a:prstGeom prst="rect">
            <a:avLst/>
          </a:prstGeom>
        </p:spPr>
      </p:pic>
    </p:spTree>
    <p:extLst>
      <p:ext uri="{BB962C8B-B14F-4D97-AF65-F5344CB8AC3E}">
        <p14:creationId xmlns:p14="http://schemas.microsoft.com/office/powerpoint/2010/main" val="35001320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10" name="Rectángulo: esquinas redondeadas 9">
            <a:extLst>
              <a:ext uri="{FF2B5EF4-FFF2-40B4-BE49-F238E27FC236}">
                <a16:creationId xmlns:a16="http://schemas.microsoft.com/office/drawing/2014/main" id="{55176100-359A-4E81-9166-DDAA92FA64A5}"/>
              </a:ext>
            </a:extLst>
          </p:cNvPr>
          <p:cNvSpPr/>
          <p:nvPr/>
        </p:nvSpPr>
        <p:spPr>
          <a:xfrm>
            <a:off x="973353" y="582855"/>
            <a:ext cx="5709836" cy="514447"/>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261938">
              <a:spcAft>
                <a:spcPts val="0"/>
              </a:spcAft>
            </a:pPr>
            <a:r>
              <a:rPr lang="es-PE" sz="2400" b="1" dirty="0">
                <a:effectLst/>
                <a:latin typeface="Arial" panose="020B0604020202020204" pitchFamily="34" charset="0"/>
                <a:ea typeface="Calibri" panose="020F0502020204030204" pitchFamily="34" charset="0"/>
                <a:cs typeface="Times New Roman" panose="02020603050405020304" pitchFamily="18" charset="0"/>
              </a:rPr>
              <a:t>ESTÁNDARES DE APRENDIZAJE</a:t>
            </a:r>
            <a:endParaRPr lang="es-PE" sz="2400" dirty="0">
              <a:effectLst/>
              <a:latin typeface="Arial Narrow" panose="020B0606020202030204" pitchFamily="34" charset="0"/>
              <a:ea typeface="Calibri" panose="020F0502020204030204" pitchFamily="34" charset="0"/>
              <a:cs typeface="Times New Roman" panose="02020603050405020304" pitchFamily="18" charset="0"/>
            </a:endParaRPr>
          </a:p>
        </p:txBody>
      </p:sp>
      <p:sp>
        <p:nvSpPr>
          <p:cNvPr id="11" name="Rectángulo redondeado 166">
            <a:extLst>
              <a:ext uri="{FF2B5EF4-FFF2-40B4-BE49-F238E27FC236}">
                <a16:creationId xmlns:a16="http://schemas.microsoft.com/office/drawing/2014/main" id="{97A8D446-A85E-417E-B167-DE7D06C9EC7A}"/>
              </a:ext>
            </a:extLst>
          </p:cNvPr>
          <p:cNvSpPr/>
          <p:nvPr/>
        </p:nvSpPr>
        <p:spPr>
          <a:xfrm>
            <a:off x="2716307" y="1573305"/>
            <a:ext cx="8780928" cy="4370294"/>
          </a:xfrm>
          <a:prstGeom prst="roundRect">
            <a:avLst>
              <a:gd name="adj" fmla="val 2814"/>
            </a:avLst>
          </a:prstGeom>
          <a:solidFill>
            <a:schemeClr val="accent4">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r>
              <a:rPr lang="es-PE" sz="2400" dirty="0">
                <a:solidFill>
                  <a:srgbClr val="0D0D0D"/>
                </a:solidFill>
                <a:latin typeface="Arial" panose="020B0604020202020204" pitchFamily="34" charset="0"/>
                <a:ea typeface="Calibri" panose="020F0502020204030204" pitchFamily="34" charset="0"/>
                <a:cs typeface="Times New Roman" panose="02020603050405020304" pitchFamily="18" charset="0"/>
              </a:rPr>
              <a:t>S</a:t>
            </a:r>
            <a:r>
              <a:rPr lang="es-PE" sz="2400" dirty="0">
                <a:solidFill>
                  <a:srgbClr val="0D0D0D"/>
                </a:solidFill>
                <a:effectLst/>
                <a:latin typeface="Arial" panose="020B0604020202020204" pitchFamily="34" charset="0"/>
                <a:ea typeface="Calibri" panose="020F0502020204030204" pitchFamily="34" charset="0"/>
                <a:cs typeface="Times New Roman" panose="02020603050405020304" pitchFamily="18" charset="0"/>
              </a:rPr>
              <a:t>on descripciones del desarrollo de la competencia en niveles de creciente complejidad, desde el inicio hasta el fin de la Educación Básica. Estas descripciones son holísticas porque hacen referencia de manera articulada a las capacidades que se ponen en acción al resolver o enfrentar situaciones auténticas. </a:t>
            </a:r>
          </a:p>
          <a:p>
            <a:pPr algn="just"/>
            <a:endParaRPr lang="es-PE" sz="2400" dirty="0">
              <a:solidFill>
                <a:srgbClr val="0D0D0D"/>
              </a:solidFill>
              <a:latin typeface="Arial" panose="020B0604020202020204" pitchFamily="34" charset="0"/>
              <a:ea typeface="Calibri" panose="020F0502020204030204" pitchFamily="34" charset="0"/>
              <a:cs typeface="Times New Roman" panose="02020603050405020304" pitchFamily="18" charset="0"/>
            </a:endParaRPr>
          </a:p>
          <a:p>
            <a:pPr algn="just"/>
            <a:r>
              <a:rPr lang="es-PE" sz="2400" dirty="0">
                <a:solidFill>
                  <a:srgbClr val="0D0D0D"/>
                </a:solidFill>
                <a:effectLst/>
                <a:latin typeface="Arial" panose="020B0604020202020204" pitchFamily="34" charset="0"/>
                <a:ea typeface="Calibri" panose="020F0502020204030204" pitchFamily="34" charset="0"/>
                <a:cs typeface="Times New Roman" panose="02020603050405020304" pitchFamily="18" charset="0"/>
              </a:rPr>
              <a:t>Estas descripciones definen el nivel que se espera puedan alcanzar todos los estudiantes al finalizar los ciclos de la Educación Básica. </a:t>
            </a:r>
            <a:endParaRPr lang="es-PE" sz="2400" dirty="0">
              <a:effectLst/>
              <a:latin typeface="Arial Narrow" panose="020B0606020202030204" pitchFamily="34" charset="0"/>
              <a:ea typeface="Calibri" panose="020F0502020204030204" pitchFamily="34" charset="0"/>
              <a:cs typeface="Times New Roman" panose="02020603050405020304" pitchFamily="18" charset="0"/>
            </a:endParaRPr>
          </a:p>
        </p:txBody>
      </p:sp>
      <p:pic>
        <p:nvPicPr>
          <p:cNvPr id="12" name="Imagen 11">
            <a:extLst>
              <a:ext uri="{FF2B5EF4-FFF2-40B4-BE49-F238E27FC236}">
                <a16:creationId xmlns:a16="http://schemas.microsoft.com/office/drawing/2014/main" id="{746EDB36-9802-4B65-B11D-F733C6B7F245}"/>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663727" y="2111188"/>
            <a:ext cx="2052579" cy="3832411"/>
          </a:xfrm>
          <a:prstGeom prst="rect">
            <a:avLst/>
          </a:prstGeom>
          <a:noFill/>
          <a:ln>
            <a:noFill/>
          </a:ln>
        </p:spPr>
      </p:pic>
    </p:spTree>
    <p:extLst>
      <p:ext uri="{BB962C8B-B14F-4D97-AF65-F5344CB8AC3E}">
        <p14:creationId xmlns:p14="http://schemas.microsoft.com/office/powerpoint/2010/main" val="32184055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517 Grupo">
            <a:extLst>
              <a:ext uri="{FF2B5EF4-FFF2-40B4-BE49-F238E27FC236}">
                <a16:creationId xmlns:a16="http://schemas.microsoft.com/office/drawing/2014/main" id="{326032EA-7AC0-4F1E-A277-1654318332FE}"/>
              </a:ext>
            </a:extLst>
          </p:cNvPr>
          <p:cNvGrpSpPr/>
          <p:nvPr/>
        </p:nvGrpSpPr>
        <p:grpSpPr>
          <a:xfrm>
            <a:off x="3571095" y="793376"/>
            <a:ext cx="8142251" cy="5365377"/>
            <a:chOff x="1447800" y="0"/>
            <a:chExt cx="4223830" cy="2162175"/>
          </a:xfrm>
        </p:grpSpPr>
        <p:grpSp>
          <p:nvGrpSpPr>
            <p:cNvPr id="11" name="514 Grupo">
              <a:extLst>
                <a:ext uri="{FF2B5EF4-FFF2-40B4-BE49-F238E27FC236}">
                  <a16:creationId xmlns:a16="http://schemas.microsoft.com/office/drawing/2014/main" id="{7B3A84C0-F9AE-4583-96DD-FD11C5A97142}"/>
                </a:ext>
              </a:extLst>
            </p:cNvPr>
            <p:cNvGrpSpPr/>
            <p:nvPr/>
          </p:nvGrpSpPr>
          <p:grpSpPr>
            <a:xfrm>
              <a:off x="1447800" y="0"/>
              <a:ext cx="3743325" cy="2162175"/>
              <a:chOff x="0" y="0"/>
              <a:chExt cx="3743325" cy="2162175"/>
            </a:xfrm>
          </p:grpSpPr>
          <p:pic>
            <p:nvPicPr>
              <p:cNvPr id="13" name="0 Imagen">
                <a:extLst>
                  <a:ext uri="{FF2B5EF4-FFF2-40B4-BE49-F238E27FC236}">
                    <a16:creationId xmlns:a16="http://schemas.microsoft.com/office/drawing/2014/main" id="{5D9C0F86-EC28-4251-9E92-3606A56AAB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743325" cy="2162175"/>
              </a:xfrm>
              <a:prstGeom prst="rect">
                <a:avLst/>
              </a:prstGeom>
            </p:spPr>
          </p:pic>
          <p:sp>
            <p:nvSpPr>
              <p:cNvPr id="14" name="50 Cuadro de texto">
                <a:extLst>
                  <a:ext uri="{FF2B5EF4-FFF2-40B4-BE49-F238E27FC236}">
                    <a16:creationId xmlns:a16="http://schemas.microsoft.com/office/drawing/2014/main" id="{E3BB6CF4-A238-4AB0-AA93-54B809766F7A}"/>
                  </a:ext>
                </a:extLst>
              </p:cNvPr>
              <p:cNvSpPr txBox="1"/>
              <p:nvPr/>
            </p:nvSpPr>
            <p:spPr>
              <a:xfrm>
                <a:off x="400050" y="1865420"/>
                <a:ext cx="676275" cy="21907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es-PE" sz="2400" b="1" dirty="0">
                    <a:effectLst/>
                    <a:latin typeface="Arial Narrow" panose="020B0606020202030204" pitchFamily="34" charset="0"/>
                    <a:ea typeface="Calibri" panose="020F0502020204030204" pitchFamily="34" charset="0"/>
                    <a:cs typeface="Times New Roman" panose="02020603050405020304" pitchFamily="18" charset="0"/>
                  </a:rPr>
                  <a:t>Nivel 1</a:t>
                </a:r>
                <a:endParaRPr lang="es-PE" sz="2400" dirty="0">
                  <a:effectLst/>
                  <a:latin typeface="Arial Narrow" panose="020B0606020202030204" pitchFamily="34" charset="0"/>
                  <a:ea typeface="Calibri" panose="020F0502020204030204" pitchFamily="34" charset="0"/>
                  <a:cs typeface="Times New Roman" panose="02020603050405020304" pitchFamily="18" charset="0"/>
                </a:endParaRPr>
              </a:p>
            </p:txBody>
          </p:sp>
          <p:sp>
            <p:nvSpPr>
              <p:cNvPr id="15" name="57 Cuadro de texto">
                <a:extLst>
                  <a:ext uri="{FF2B5EF4-FFF2-40B4-BE49-F238E27FC236}">
                    <a16:creationId xmlns:a16="http://schemas.microsoft.com/office/drawing/2014/main" id="{6054025B-B5B9-4B70-8D19-85B2DC3E3140}"/>
                  </a:ext>
                </a:extLst>
              </p:cNvPr>
              <p:cNvSpPr txBox="1"/>
              <p:nvPr/>
            </p:nvSpPr>
            <p:spPr>
              <a:xfrm>
                <a:off x="733425" y="1655870"/>
                <a:ext cx="676275" cy="21907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es-PE" sz="2400" b="1" dirty="0">
                    <a:effectLst/>
                    <a:latin typeface="Arial Narrow" panose="020B0606020202030204" pitchFamily="34" charset="0"/>
                    <a:ea typeface="Calibri" panose="020F0502020204030204" pitchFamily="34" charset="0"/>
                    <a:cs typeface="Times New Roman" panose="02020603050405020304" pitchFamily="18" charset="0"/>
                  </a:rPr>
                  <a:t>Nivel 2</a:t>
                </a:r>
                <a:endParaRPr lang="es-PE" sz="2400" dirty="0">
                  <a:effectLst/>
                  <a:latin typeface="Arial Narrow" panose="020B0606020202030204" pitchFamily="34" charset="0"/>
                  <a:ea typeface="Calibri" panose="020F0502020204030204" pitchFamily="34" charset="0"/>
                  <a:cs typeface="Times New Roman" panose="02020603050405020304" pitchFamily="18" charset="0"/>
                </a:endParaRPr>
              </a:p>
            </p:txBody>
          </p:sp>
          <p:sp>
            <p:nvSpPr>
              <p:cNvPr id="16" name="58 Cuadro de texto">
                <a:extLst>
                  <a:ext uri="{FF2B5EF4-FFF2-40B4-BE49-F238E27FC236}">
                    <a16:creationId xmlns:a16="http://schemas.microsoft.com/office/drawing/2014/main" id="{E8D27969-3602-47A8-85C2-D4F02B231209}"/>
                  </a:ext>
                </a:extLst>
              </p:cNvPr>
              <p:cNvSpPr txBox="1"/>
              <p:nvPr/>
            </p:nvSpPr>
            <p:spPr>
              <a:xfrm>
                <a:off x="1028700" y="1457158"/>
                <a:ext cx="676275" cy="21907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es-PE" sz="2400" b="1" dirty="0">
                    <a:solidFill>
                      <a:srgbClr val="C00000"/>
                    </a:solidFill>
                    <a:effectLst/>
                    <a:latin typeface="Arial Narrow" panose="020B0606020202030204" pitchFamily="34" charset="0"/>
                    <a:ea typeface="Calibri" panose="020F0502020204030204" pitchFamily="34" charset="0"/>
                    <a:cs typeface="Times New Roman" panose="02020603050405020304" pitchFamily="18" charset="0"/>
                  </a:rPr>
                  <a:t>Nivel 3</a:t>
                </a:r>
                <a:endParaRPr lang="es-PE" sz="2400" dirty="0">
                  <a:effectLst/>
                  <a:latin typeface="Arial Narrow" panose="020B0606020202030204" pitchFamily="34" charset="0"/>
                  <a:ea typeface="Calibri" panose="020F0502020204030204" pitchFamily="34" charset="0"/>
                  <a:cs typeface="Times New Roman" panose="02020603050405020304" pitchFamily="18" charset="0"/>
                </a:endParaRPr>
              </a:p>
            </p:txBody>
          </p:sp>
          <p:sp>
            <p:nvSpPr>
              <p:cNvPr id="17" name="61 Cuadro de texto">
                <a:extLst>
                  <a:ext uri="{FF2B5EF4-FFF2-40B4-BE49-F238E27FC236}">
                    <a16:creationId xmlns:a16="http://schemas.microsoft.com/office/drawing/2014/main" id="{0F39F496-8A12-4F05-89F4-DE2D84805F9C}"/>
                  </a:ext>
                </a:extLst>
              </p:cNvPr>
              <p:cNvSpPr txBox="1"/>
              <p:nvPr/>
            </p:nvSpPr>
            <p:spPr>
              <a:xfrm>
                <a:off x="1323975" y="1257133"/>
                <a:ext cx="676275" cy="21907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es-PE" sz="2400" b="1" dirty="0">
                    <a:solidFill>
                      <a:srgbClr val="C00000"/>
                    </a:solidFill>
                    <a:effectLst/>
                    <a:latin typeface="Arial Narrow" panose="020B0606020202030204" pitchFamily="34" charset="0"/>
                    <a:ea typeface="Calibri" panose="020F0502020204030204" pitchFamily="34" charset="0"/>
                    <a:cs typeface="Times New Roman" panose="02020603050405020304" pitchFamily="18" charset="0"/>
                  </a:rPr>
                  <a:t>Nivel 4</a:t>
                </a:r>
                <a:endParaRPr lang="es-PE" sz="2400" dirty="0">
                  <a:effectLst/>
                  <a:latin typeface="Arial Narrow" panose="020B0606020202030204" pitchFamily="34" charset="0"/>
                  <a:ea typeface="Calibri" panose="020F0502020204030204" pitchFamily="34" charset="0"/>
                  <a:cs typeface="Times New Roman" panose="02020603050405020304" pitchFamily="18" charset="0"/>
                </a:endParaRPr>
              </a:p>
            </p:txBody>
          </p:sp>
          <p:sp>
            <p:nvSpPr>
              <p:cNvPr id="18" name="62 Cuadro de texto">
                <a:extLst>
                  <a:ext uri="{FF2B5EF4-FFF2-40B4-BE49-F238E27FC236}">
                    <a16:creationId xmlns:a16="http://schemas.microsoft.com/office/drawing/2014/main" id="{13432749-1C4F-4BFA-92B4-2349C9A4A6E5}"/>
                  </a:ext>
                </a:extLst>
              </p:cNvPr>
              <p:cNvSpPr txBox="1"/>
              <p:nvPr/>
            </p:nvSpPr>
            <p:spPr>
              <a:xfrm>
                <a:off x="1619250" y="1051689"/>
                <a:ext cx="676275" cy="21907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es-PE" sz="2400" b="1" dirty="0">
                    <a:solidFill>
                      <a:srgbClr val="C00000"/>
                    </a:solidFill>
                    <a:effectLst/>
                    <a:latin typeface="Arial Narrow" panose="020B0606020202030204" pitchFamily="34" charset="0"/>
                    <a:ea typeface="Calibri" panose="020F0502020204030204" pitchFamily="34" charset="0"/>
                    <a:cs typeface="Times New Roman" panose="02020603050405020304" pitchFamily="18" charset="0"/>
                  </a:rPr>
                  <a:t>Nivel 5</a:t>
                </a:r>
                <a:endParaRPr lang="es-PE" sz="2400" dirty="0">
                  <a:effectLst/>
                  <a:latin typeface="Arial Narrow" panose="020B0606020202030204" pitchFamily="34" charset="0"/>
                  <a:ea typeface="Calibri" panose="020F0502020204030204" pitchFamily="34" charset="0"/>
                  <a:cs typeface="Times New Roman" panose="02020603050405020304" pitchFamily="18" charset="0"/>
                </a:endParaRPr>
              </a:p>
            </p:txBody>
          </p:sp>
          <p:sp>
            <p:nvSpPr>
              <p:cNvPr id="19" name="63 Cuadro de texto">
                <a:extLst>
                  <a:ext uri="{FF2B5EF4-FFF2-40B4-BE49-F238E27FC236}">
                    <a16:creationId xmlns:a16="http://schemas.microsoft.com/office/drawing/2014/main" id="{49A4C800-5B4B-461C-AC43-5765E74DBFBE}"/>
                  </a:ext>
                </a:extLst>
              </p:cNvPr>
              <p:cNvSpPr txBox="1"/>
              <p:nvPr/>
            </p:nvSpPr>
            <p:spPr>
              <a:xfrm>
                <a:off x="1962150" y="838033"/>
                <a:ext cx="676275" cy="21907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es-PE" sz="2400" b="1" dirty="0">
                    <a:solidFill>
                      <a:srgbClr val="006600"/>
                    </a:solidFill>
                    <a:effectLst/>
                    <a:latin typeface="Arial Narrow" panose="020B0606020202030204" pitchFamily="34" charset="0"/>
                    <a:ea typeface="Calibri" panose="020F0502020204030204" pitchFamily="34" charset="0"/>
                    <a:cs typeface="Times New Roman" panose="02020603050405020304" pitchFamily="18" charset="0"/>
                  </a:rPr>
                  <a:t>Nivel 6</a:t>
                </a:r>
                <a:endParaRPr lang="es-PE" sz="2400" dirty="0">
                  <a:effectLst/>
                  <a:latin typeface="Arial Narrow" panose="020B0606020202030204" pitchFamily="34" charset="0"/>
                  <a:ea typeface="Calibri" panose="020F0502020204030204" pitchFamily="34" charset="0"/>
                  <a:cs typeface="Times New Roman" panose="02020603050405020304" pitchFamily="18" charset="0"/>
                </a:endParaRPr>
              </a:p>
            </p:txBody>
          </p:sp>
          <p:sp>
            <p:nvSpPr>
              <p:cNvPr id="20" name="512 Cuadro de texto">
                <a:extLst>
                  <a:ext uri="{FF2B5EF4-FFF2-40B4-BE49-F238E27FC236}">
                    <a16:creationId xmlns:a16="http://schemas.microsoft.com/office/drawing/2014/main" id="{171F5EDA-FFD7-4481-A839-B6913A84DD5B}"/>
                  </a:ext>
                </a:extLst>
              </p:cNvPr>
              <p:cNvSpPr txBox="1"/>
              <p:nvPr/>
            </p:nvSpPr>
            <p:spPr>
              <a:xfrm>
                <a:off x="2247900" y="642114"/>
                <a:ext cx="676275" cy="21907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es-PE" sz="2400" b="1" dirty="0">
                    <a:solidFill>
                      <a:srgbClr val="006600"/>
                    </a:solidFill>
                    <a:effectLst/>
                    <a:latin typeface="Arial Narrow" panose="020B0606020202030204" pitchFamily="34" charset="0"/>
                    <a:ea typeface="Calibri" panose="020F0502020204030204" pitchFamily="34" charset="0"/>
                    <a:cs typeface="Times New Roman" panose="02020603050405020304" pitchFamily="18" charset="0"/>
                  </a:rPr>
                  <a:t>Nivel 7</a:t>
                </a:r>
                <a:endParaRPr lang="es-PE" sz="2400" dirty="0">
                  <a:effectLst/>
                  <a:latin typeface="Arial Narrow" panose="020B0606020202030204" pitchFamily="34" charset="0"/>
                  <a:ea typeface="Calibri" panose="020F0502020204030204" pitchFamily="34" charset="0"/>
                  <a:cs typeface="Times New Roman" panose="02020603050405020304" pitchFamily="18" charset="0"/>
                </a:endParaRPr>
              </a:p>
            </p:txBody>
          </p:sp>
          <p:sp>
            <p:nvSpPr>
              <p:cNvPr id="21" name="513 Cuadro de texto">
                <a:extLst>
                  <a:ext uri="{FF2B5EF4-FFF2-40B4-BE49-F238E27FC236}">
                    <a16:creationId xmlns:a16="http://schemas.microsoft.com/office/drawing/2014/main" id="{E55E2D3B-7474-4F39-959F-BCB2156FAC5E}"/>
                  </a:ext>
                </a:extLst>
              </p:cNvPr>
              <p:cNvSpPr txBox="1"/>
              <p:nvPr/>
            </p:nvSpPr>
            <p:spPr>
              <a:xfrm>
                <a:off x="2390775" y="436670"/>
                <a:ext cx="1200150" cy="25717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es-PE" sz="2400" b="1" dirty="0">
                    <a:solidFill>
                      <a:srgbClr val="2F5496"/>
                    </a:solidFill>
                    <a:effectLst/>
                    <a:latin typeface="Arial Narrow" panose="020B0606020202030204" pitchFamily="34" charset="0"/>
                    <a:ea typeface="Calibri" panose="020F0502020204030204" pitchFamily="34" charset="0"/>
                    <a:cs typeface="Times New Roman" panose="02020603050405020304" pitchFamily="18" charset="0"/>
                  </a:rPr>
                  <a:t>Nivel Destacado</a:t>
                </a:r>
                <a:endParaRPr lang="es-PE" sz="2400" dirty="0">
                  <a:effectLst/>
                  <a:latin typeface="Arial Narrow" panose="020B0606020202030204" pitchFamily="34" charset="0"/>
                  <a:ea typeface="Calibri" panose="020F0502020204030204" pitchFamily="34" charset="0"/>
                  <a:cs typeface="Times New Roman" panose="02020603050405020304" pitchFamily="18" charset="0"/>
                </a:endParaRPr>
              </a:p>
            </p:txBody>
          </p:sp>
        </p:grpSp>
        <p:sp>
          <p:nvSpPr>
            <p:cNvPr id="12" name="516 Cuadro de texto">
              <a:extLst>
                <a:ext uri="{FF2B5EF4-FFF2-40B4-BE49-F238E27FC236}">
                  <a16:creationId xmlns:a16="http://schemas.microsoft.com/office/drawing/2014/main" id="{958DC2E0-38E5-4DDB-BDD8-E6A0715CC8C5}"/>
                </a:ext>
              </a:extLst>
            </p:cNvPr>
            <p:cNvSpPr txBox="1"/>
            <p:nvPr/>
          </p:nvSpPr>
          <p:spPr>
            <a:xfrm rot="19035862">
              <a:off x="3099880" y="1221270"/>
              <a:ext cx="2571750" cy="28575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es-PE" sz="2400" b="1" dirty="0">
                  <a:solidFill>
                    <a:srgbClr val="0070C0"/>
                  </a:solidFill>
                  <a:effectLst/>
                  <a:latin typeface="Arial Narrow" panose="020B0606020202030204" pitchFamily="34" charset="0"/>
                  <a:ea typeface="Calibri" panose="020F0502020204030204" pitchFamily="34" charset="0"/>
                  <a:cs typeface="Times New Roman" panose="02020603050405020304" pitchFamily="18" charset="0"/>
                </a:rPr>
                <a:t>ESTANDARES DE APRENDIZAJE</a:t>
              </a:r>
              <a:endParaRPr lang="es-PE" sz="2400" dirty="0">
                <a:effectLst/>
                <a:latin typeface="Arial Narrow" panose="020B0606020202030204" pitchFamily="34" charset="0"/>
                <a:ea typeface="Calibri" panose="020F0502020204030204" pitchFamily="34" charset="0"/>
                <a:cs typeface="Times New Roman" panose="02020603050405020304" pitchFamily="18" charset="0"/>
              </a:endParaRPr>
            </a:p>
          </p:txBody>
        </p:sp>
      </p:grpSp>
      <p:pic>
        <p:nvPicPr>
          <p:cNvPr id="22" name="Imagen 21">
            <a:extLst>
              <a:ext uri="{FF2B5EF4-FFF2-40B4-BE49-F238E27FC236}">
                <a16:creationId xmlns:a16="http://schemas.microsoft.com/office/drawing/2014/main" id="{D9B23A16-9BFE-446E-A090-448DF5C318BA}"/>
              </a:ext>
            </a:extLst>
          </p:cNvPr>
          <p:cNvPicPr/>
          <p:nvPr/>
        </p:nvPicPr>
        <p:blipFill>
          <a:blip r:embed="rId3" cstate="print">
            <a:extLst>
              <a:ext uri="{28A0092B-C50C-407E-A947-70E740481C1C}">
                <a14:useLocalDpi xmlns:a14="http://schemas.microsoft.com/office/drawing/2010/main" val="0"/>
              </a:ext>
            </a:extLst>
          </a:blip>
          <a:stretch>
            <a:fillRect/>
          </a:stretch>
        </p:blipFill>
        <p:spPr>
          <a:xfrm flipH="1">
            <a:off x="919853" y="1876960"/>
            <a:ext cx="3422416" cy="4580988"/>
          </a:xfrm>
          <a:prstGeom prst="rect">
            <a:avLst/>
          </a:prstGeom>
        </p:spPr>
      </p:pic>
    </p:spTree>
    <p:extLst>
      <p:ext uri="{BB962C8B-B14F-4D97-AF65-F5344CB8AC3E}">
        <p14:creationId xmlns:p14="http://schemas.microsoft.com/office/powerpoint/2010/main" val="20564166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upo 29">
            <a:extLst>
              <a:ext uri="{FF2B5EF4-FFF2-40B4-BE49-F238E27FC236}">
                <a16:creationId xmlns:a16="http://schemas.microsoft.com/office/drawing/2014/main" id="{5493CCCD-8F7F-44CC-B3BF-FC8BC48CA163}"/>
              </a:ext>
            </a:extLst>
          </p:cNvPr>
          <p:cNvGrpSpPr/>
          <p:nvPr/>
        </p:nvGrpSpPr>
        <p:grpSpPr>
          <a:xfrm>
            <a:off x="3044038" y="1624693"/>
            <a:ext cx="5860475" cy="2816678"/>
            <a:chOff x="3381496" y="1404257"/>
            <a:chExt cx="5860475" cy="3804557"/>
          </a:xfrm>
        </p:grpSpPr>
        <p:sp>
          <p:nvSpPr>
            <p:cNvPr id="31" name="Rectángulo: esquinas redondeadas 30">
              <a:extLst>
                <a:ext uri="{FF2B5EF4-FFF2-40B4-BE49-F238E27FC236}">
                  <a16:creationId xmlns:a16="http://schemas.microsoft.com/office/drawing/2014/main" id="{63FDCD9D-6F3A-4A2D-BDED-E730295E581E}"/>
                </a:ext>
              </a:extLst>
            </p:cNvPr>
            <p:cNvSpPr/>
            <p:nvPr/>
          </p:nvSpPr>
          <p:spPr>
            <a:xfrm>
              <a:off x="3381496" y="1404257"/>
              <a:ext cx="5860475" cy="3804557"/>
            </a:xfrm>
            <a:prstGeom prst="roundRect">
              <a:avLst>
                <a:gd name="adj" fmla="val 1108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2" name="4 CuadroTexto">
              <a:extLst>
                <a:ext uri="{FF2B5EF4-FFF2-40B4-BE49-F238E27FC236}">
                  <a16:creationId xmlns:a16="http://schemas.microsoft.com/office/drawing/2014/main" id="{8DF8D7E0-B036-4930-802C-E412CB021CE3}"/>
                </a:ext>
              </a:extLst>
            </p:cNvPr>
            <p:cNvSpPr txBox="1"/>
            <p:nvPr/>
          </p:nvSpPr>
          <p:spPr>
            <a:xfrm>
              <a:off x="3659085" y="2037427"/>
              <a:ext cx="5429007" cy="1938992"/>
            </a:xfrm>
            <a:prstGeom prst="rect">
              <a:avLst/>
            </a:prstGeom>
            <a:noFill/>
          </p:spPr>
          <p:txBody>
            <a:bodyPr wrap="square" rtlCol="0">
              <a:spAutoFit/>
            </a:bodyPr>
            <a:lstStyle/>
            <a:p>
              <a:pPr algn="ctr"/>
              <a:r>
                <a:rPr lang="es-ES" sz="4000" b="1" dirty="0">
                  <a:latin typeface="Arial Black" panose="020B0A04020102020204" pitchFamily="34" charset="0"/>
                </a:rPr>
                <a:t>ORGANIZACIÓN</a:t>
              </a:r>
            </a:p>
            <a:p>
              <a:pPr algn="ctr"/>
              <a:endParaRPr lang="es-ES" sz="3000" b="1" dirty="0">
                <a:latin typeface="Arial Black" panose="020B0A04020102020204" pitchFamily="34" charset="0"/>
              </a:endParaRPr>
            </a:p>
            <a:p>
              <a:pPr algn="ctr"/>
              <a:r>
                <a:rPr lang="es-ES" sz="4000" b="1" dirty="0">
                  <a:latin typeface="Arial Black" panose="020B0A04020102020204" pitchFamily="34" charset="0"/>
                </a:rPr>
                <a:t>DEL ÁREA</a:t>
              </a:r>
              <a:endParaRPr lang="es-ES" sz="2400" b="1" dirty="0">
                <a:latin typeface="Arial Black" panose="020B0A04020102020204" pitchFamily="34" charset="0"/>
              </a:endParaRPr>
            </a:p>
          </p:txBody>
        </p:sp>
      </p:grpSp>
    </p:spTree>
    <p:extLst>
      <p:ext uri="{BB962C8B-B14F-4D97-AF65-F5344CB8AC3E}">
        <p14:creationId xmlns:p14="http://schemas.microsoft.com/office/powerpoint/2010/main" val="9616880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upo 14">
            <a:extLst>
              <a:ext uri="{FF2B5EF4-FFF2-40B4-BE49-F238E27FC236}">
                <a16:creationId xmlns:a16="http://schemas.microsoft.com/office/drawing/2014/main" id="{23B7E43A-962A-42BF-917B-76F811A40F5D}"/>
              </a:ext>
            </a:extLst>
          </p:cNvPr>
          <p:cNvGrpSpPr/>
          <p:nvPr/>
        </p:nvGrpSpPr>
        <p:grpSpPr>
          <a:xfrm>
            <a:off x="3845859" y="484094"/>
            <a:ext cx="7624481" cy="5889811"/>
            <a:chOff x="0" y="0"/>
            <a:chExt cx="4383944" cy="3614468"/>
          </a:xfrm>
        </p:grpSpPr>
        <p:grpSp>
          <p:nvGrpSpPr>
            <p:cNvPr id="16" name="Grupo 15">
              <a:extLst>
                <a:ext uri="{FF2B5EF4-FFF2-40B4-BE49-F238E27FC236}">
                  <a16:creationId xmlns:a16="http://schemas.microsoft.com/office/drawing/2014/main" id="{AE07711E-F975-4373-AD30-703446586558}"/>
                </a:ext>
              </a:extLst>
            </p:cNvPr>
            <p:cNvGrpSpPr/>
            <p:nvPr/>
          </p:nvGrpSpPr>
          <p:grpSpPr>
            <a:xfrm>
              <a:off x="0" y="0"/>
              <a:ext cx="4383944" cy="3614468"/>
              <a:chOff x="0" y="0"/>
              <a:chExt cx="4383944" cy="3614468"/>
            </a:xfrm>
          </p:grpSpPr>
          <p:grpSp>
            <p:nvGrpSpPr>
              <p:cNvPr id="18" name="Grupo 17">
                <a:extLst>
                  <a:ext uri="{FF2B5EF4-FFF2-40B4-BE49-F238E27FC236}">
                    <a16:creationId xmlns:a16="http://schemas.microsoft.com/office/drawing/2014/main" id="{45A1F231-3CC1-44DD-A0DB-8CBDF990184C}"/>
                  </a:ext>
                </a:extLst>
              </p:cNvPr>
              <p:cNvGrpSpPr/>
              <p:nvPr/>
            </p:nvGrpSpPr>
            <p:grpSpPr>
              <a:xfrm>
                <a:off x="0" y="0"/>
                <a:ext cx="4383944" cy="3614468"/>
                <a:chOff x="0" y="0"/>
                <a:chExt cx="4383944" cy="3614468"/>
              </a:xfrm>
            </p:grpSpPr>
            <p:sp>
              <p:nvSpPr>
                <p:cNvPr id="20" name="Rectángulo: esquinas redondeadas 19">
                  <a:extLst>
                    <a:ext uri="{FF2B5EF4-FFF2-40B4-BE49-F238E27FC236}">
                      <a16:creationId xmlns:a16="http://schemas.microsoft.com/office/drawing/2014/main" id="{07B9EDB4-BAA4-41CE-8C76-09FFB4D8CF36}"/>
                    </a:ext>
                  </a:extLst>
                </p:cNvPr>
                <p:cNvSpPr/>
                <p:nvPr/>
              </p:nvSpPr>
              <p:spPr>
                <a:xfrm>
                  <a:off x="86264" y="0"/>
                  <a:ext cx="4297680" cy="3614468"/>
                </a:xfrm>
                <a:prstGeom prst="roundRect">
                  <a:avLst>
                    <a:gd name="adj" fmla="val 2170"/>
                  </a:avLst>
                </a:prstGeom>
                <a:solidFill>
                  <a:schemeClr val="accent1">
                    <a:lumMod val="20000"/>
                    <a:lumOff val="80000"/>
                  </a:schemeClr>
                </a:solidFill>
                <a:ln w="12700">
                  <a:solidFill>
                    <a:srgbClr val="00206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s-PE" sz="1100" dirty="0">
                      <a:effectLst/>
                      <a:latin typeface="Arial Narrow" panose="020B0606020202030204" pitchFamily="34" charset="0"/>
                      <a:ea typeface="Calibri" panose="020F0502020204030204" pitchFamily="34" charset="0"/>
                      <a:cs typeface="Times New Roman" panose="02020603050405020304" pitchFamily="18" charset="0"/>
                    </a:rPr>
                    <a:t> </a:t>
                  </a:r>
                </a:p>
                <a:p>
                  <a:r>
                    <a:rPr lang="es-PE" sz="1100" b="1" dirty="0">
                      <a:solidFill>
                        <a:srgbClr val="C00000"/>
                      </a:solidFill>
                      <a:effectLst/>
                      <a:latin typeface="Arial Narrow" panose="020B0606020202030204" pitchFamily="34" charset="0"/>
                      <a:ea typeface="Calibri" panose="020F0502020204030204" pitchFamily="34" charset="0"/>
                      <a:cs typeface="GothamRounded-Bold"/>
                    </a:rPr>
                    <a:t> </a:t>
                  </a:r>
                  <a:endParaRPr lang="es-PE" sz="1100" dirty="0">
                    <a:effectLst/>
                    <a:latin typeface="Arial Narrow" panose="020B0606020202030204" pitchFamily="34" charset="0"/>
                    <a:ea typeface="Calibri" panose="020F0502020204030204" pitchFamily="34" charset="0"/>
                    <a:cs typeface="Times New Roman" panose="02020603050405020304" pitchFamily="18" charset="0"/>
                  </a:endParaRPr>
                </a:p>
                <a:p>
                  <a:r>
                    <a:rPr lang="es-PE" sz="1100" b="1" dirty="0">
                      <a:solidFill>
                        <a:srgbClr val="C00000"/>
                      </a:solidFill>
                      <a:effectLst/>
                      <a:latin typeface="Arial Narrow" panose="020B0606020202030204" pitchFamily="34" charset="0"/>
                      <a:ea typeface="Calibri" panose="020F0502020204030204" pitchFamily="34" charset="0"/>
                      <a:cs typeface="GothamRounded-Bold"/>
                    </a:rPr>
                    <a:t> </a:t>
                  </a:r>
                  <a:endParaRPr lang="es-PE" sz="1100" dirty="0">
                    <a:effectLst/>
                    <a:latin typeface="Arial Narrow" panose="020B0606020202030204" pitchFamily="34" charset="0"/>
                    <a:ea typeface="Calibri" panose="020F0502020204030204" pitchFamily="34" charset="0"/>
                    <a:cs typeface="Times New Roman" panose="02020603050405020304" pitchFamily="18" charset="0"/>
                  </a:endParaRPr>
                </a:p>
                <a:p>
                  <a:r>
                    <a:rPr lang="es-PE" sz="1100" b="1" dirty="0">
                      <a:solidFill>
                        <a:srgbClr val="C00000"/>
                      </a:solidFill>
                      <a:effectLst/>
                      <a:latin typeface="Arial Narrow" panose="020B0606020202030204" pitchFamily="34" charset="0"/>
                      <a:ea typeface="Calibri" panose="020F0502020204030204" pitchFamily="34" charset="0"/>
                      <a:cs typeface="GothamRounded-Bold"/>
                    </a:rPr>
                    <a:t> </a:t>
                  </a:r>
                  <a:endParaRPr lang="es-PE" sz="1100" dirty="0">
                    <a:effectLst/>
                    <a:latin typeface="Arial Narrow" panose="020B0606020202030204" pitchFamily="34" charset="0"/>
                    <a:ea typeface="Calibri" panose="020F0502020204030204" pitchFamily="34" charset="0"/>
                    <a:cs typeface="Times New Roman" panose="02020603050405020304" pitchFamily="18" charset="0"/>
                  </a:endParaRPr>
                </a:p>
                <a:p>
                  <a:r>
                    <a:rPr lang="es-PE" sz="1100" b="1" dirty="0">
                      <a:solidFill>
                        <a:srgbClr val="C00000"/>
                      </a:solidFill>
                      <a:effectLst/>
                      <a:latin typeface="Arial Narrow" panose="020B0606020202030204" pitchFamily="34" charset="0"/>
                      <a:ea typeface="Calibri" panose="020F0502020204030204" pitchFamily="34" charset="0"/>
                      <a:cs typeface="GothamRounded-Bold"/>
                    </a:rPr>
                    <a:t> </a:t>
                  </a:r>
                  <a:endParaRPr lang="es-PE" sz="1100" dirty="0">
                    <a:effectLst/>
                    <a:latin typeface="Arial Narrow" panose="020B0606020202030204" pitchFamily="34" charset="0"/>
                    <a:ea typeface="Calibri" panose="020F0502020204030204" pitchFamily="34" charset="0"/>
                    <a:cs typeface="Times New Roman" panose="02020603050405020304" pitchFamily="18" charset="0"/>
                  </a:endParaRPr>
                </a:p>
                <a:p>
                  <a:r>
                    <a:rPr lang="es-PE" sz="1100" b="1" dirty="0">
                      <a:solidFill>
                        <a:srgbClr val="C00000"/>
                      </a:solidFill>
                      <a:effectLst/>
                      <a:latin typeface="Arial Narrow" panose="020B0606020202030204" pitchFamily="34" charset="0"/>
                      <a:ea typeface="Calibri" panose="020F0502020204030204" pitchFamily="34" charset="0"/>
                      <a:cs typeface="GothamRounded-Bold"/>
                    </a:rPr>
                    <a:t> </a:t>
                  </a:r>
                  <a:endParaRPr lang="es-PE" sz="1100" dirty="0">
                    <a:effectLst/>
                    <a:latin typeface="Arial Narrow" panose="020B0606020202030204" pitchFamily="34" charset="0"/>
                    <a:ea typeface="Calibri" panose="020F0502020204030204" pitchFamily="34" charset="0"/>
                    <a:cs typeface="Times New Roman" panose="02020603050405020304" pitchFamily="18" charset="0"/>
                  </a:endParaRPr>
                </a:p>
                <a:p>
                  <a:r>
                    <a:rPr lang="es-PE" sz="1100" b="1" dirty="0">
                      <a:solidFill>
                        <a:srgbClr val="C00000"/>
                      </a:solidFill>
                      <a:effectLst/>
                      <a:latin typeface="Arial Narrow" panose="020B0606020202030204" pitchFamily="34" charset="0"/>
                      <a:ea typeface="Calibri" panose="020F0502020204030204" pitchFamily="34" charset="0"/>
                      <a:cs typeface="GothamRounded-Bold"/>
                    </a:rPr>
                    <a:t> </a:t>
                  </a:r>
                  <a:endParaRPr lang="es-PE" sz="1100" dirty="0">
                    <a:effectLst/>
                    <a:latin typeface="Arial Narrow" panose="020B0606020202030204" pitchFamily="34" charset="0"/>
                    <a:ea typeface="Calibri" panose="020F0502020204030204" pitchFamily="34" charset="0"/>
                    <a:cs typeface="Times New Roman" panose="02020603050405020304" pitchFamily="18" charset="0"/>
                  </a:endParaRPr>
                </a:p>
                <a:p>
                  <a:r>
                    <a:rPr lang="es-PE" sz="1100" b="1" dirty="0">
                      <a:solidFill>
                        <a:srgbClr val="C00000"/>
                      </a:solidFill>
                      <a:effectLst/>
                      <a:latin typeface="Arial Narrow" panose="020B0606020202030204" pitchFamily="34" charset="0"/>
                      <a:ea typeface="Calibri" panose="020F0502020204030204" pitchFamily="34" charset="0"/>
                      <a:cs typeface="GothamRounded-Bold"/>
                    </a:rPr>
                    <a:t> </a:t>
                  </a:r>
                  <a:endParaRPr lang="es-PE" sz="1100" dirty="0">
                    <a:effectLst/>
                    <a:latin typeface="Arial Narrow" panose="020B0606020202030204" pitchFamily="34" charset="0"/>
                    <a:ea typeface="Calibri" panose="020F0502020204030204" pitchFamily="34" charset="0"/>
                    <a:cs typeface="Times New Roman" panose="02020603050405020304" pitchFamily="18" charset="0"/>
                  </a:endParaRPr>
                </a:p>
                <a:p>
                  <a:r>
                    <a:rPr lang="es-PE" sz="1100" b="1" dirty="0">
                      <a:solidFill>
                        <a:srgbClr val="C00000"/>
                      </a:solidFill>
                      <a:effectLst/>
                      <a:latin typeface="Arial Narrow" panose="020B0606020202030204" pitchFamily="34" charset="0"/>
                      <a:ea typeface="Calibri" panose="020F0502020204030204" pitchFamily="34" charset="0"/>
                      <a:cs typeface="GothamRounded-Bold"/>
                    </a:rPr>
                    <a:t> </a:t>
                  </a:r>
                  <a:endParaRPr lang="es-PE" sz="1100" dirty="0">
                    <a:effectLst/>
                    <a:latin typeface="Arial Narrow" panose="020B0606020202030204" pitchFamily="34" charset="0"/>
                    <a:ea typeface="Calibri" panose="020F0502020204030204" pitchFamily="34" charset="0"/>
                    <a:cs typeface="Times New Roman" panose="02020603050405020304" pitchFamily="18" charset="0"/>
                  </a:endParaRPr>
                </a:p>
                <a:p>
                  <a:r>
                    <a:rPr lang="es-PE" sz="1100" b="1" dirty="0">
                      <a:solidFill>
                        <a:srgbClr val="C00000"/>
                      </a:solidFill>
                      <a:effectLst/>
                      <a:latin typeface="Arial Narrow" panose="020B0606020202030204" pitchFamily="34" charset="0"/>
                      <a:ea typeface="Calibri" panose="020F0502020204030204" pitchFamily="34" charset="0"/>
                      <a:cs typeface="GothamRounded-Bold"/>
                    </a:rPr>
                    <a:t> </a:t>
                  </a:r>
                  <a:endParaRPr lang="es-PE" sz="1100" dirty="0">
                    <a:effectLst/>
                    <a:latin typeface="Arial Narrow" panose="020B0606020202030204" pitchFamily="34" charset="0"/>
                    <a:ea typeface="Calibri" panose="020F0502020204030204" pitchFamily="34" charset="0"/>
                    <a:cs typeface="Times New Roman" panose="02020603050405020304" pitchFamily="18" charset="0"/>
                  </a:endParaRPr>
                </a:p>
                <a:p>
                  <a:r>
                    <a:rPr lang="es-PE" sz="1100" b="1" dirty="0">
                      <a:solidFill>
                        <a:srgbClr val="C00000"/>
                      </a:solidFill>
                      <a:effectLst/>
                      <a:latin typeface="Arial Narrow" panose="020B0606020202030204" pitchFamily="34" charset="0"/>
                      <a:ea typeface="Calibri" panose="020F0502020204030204" pitchFamily="34" charset="0"/>
                      <a:cs typeface="GothamRounded-Bold"/>
                    </a:rPr>
                    <a:t> </a:t>
                  </a:r>
                  <a:endParaRPr lang="es-PE" sz="1400" dirty="0">
                    <a:effectLst/>
                    <a:latin typeface="Arial Narrow" panose="020B0606020202030204" pitchFamily="34" charset="0"/>
                    <a:ea typeface="Calibri" panose="020F0502020204030204" pitchFamily="34" charset="0"/>
                    <a:cs typeface="Times New Roman" panose="02020603050405020304" pitchFamily="18" charset="0"/>
                  </a:endParaRPr>
                </a:p>
                <a:p>
                  <a:pPr algn="just"/>
                  <a:endParaRPr lang="es-PE" sz="1400" b="1" dirty="0">
                    <a:solidFill>
                      <a:srgbClr val="C00000"/>
                    </a:solidFill>
                    <a:effectLst/>
                    <a:latin typeface="Arial" panose="020B0604020202020204" pitchFamily="34" charset="0"/>
                    <a:ea typeface="Calibri" panose="020F0502020204030204" pitchFamily="34" charset="0"/>
                    <a:cs typeface="Times New Roman" panose="02020603050405020304" pitchFamily="18" charset="0"/>
                  </a:endParaRPr>
                </a:p>
                <a:p>
                  <a:pPr algn="just"/>
                  <a:endParaRPr lang="es-PE" sz="1400" b="1" dirty="0">
                    <a:solidFill>
                      <a:srgbClr val="C00000"/>
                    </a:solidFill>
                    <a:latin typeface="Arial" panose="020B0604020202020204" pitchFamily="34" charset="0"/>
                    <a:ea typeface="Calibri" panose="020F0502020204030204" pitchFamily="34" charset="0"/>
                    <a:cs typeface="Times New Roman" panose="02020603050405020304" pitchFamily="18" charset="0"/>
                  </a:endParaRPr>
                </a:p>
                <a:p>
                  <a:pPr algn="just"/>
                  <a:endParaRPr lang="es-PE" sz="1400" b="1" dirty="0">
                    <a:solidFill>
                      <a:srgbClr val="C00000"/>
                    </a:solidFill>
                    <a:effectLst/>
                    <a:latin typeface="Arial" panose="020B0604020202020204" pitchFamily="34" charset="0"/>
                    <a:ea typeface="Calibri" panose="020F0502020204030204" pitchFamily="34" charset="0"/>
                    <a:cs typeface="Times New Roman" panose="02020603050405020304" pitchFamily="18" charset="0"/>
                  </a:endParaRPr>
                </a:p>
                <a:p>
                  <a:pPr algn="just"/>
                  <a:endParaRPr lang="es-PE" sz="1400" b="1" dirty="0">
                    <a:solidFill>
                      <a:srgbClr val="C00000"/>
                    </a:solidFill>
                    <a:latin typeface="Arial" panose="020B0604020202020204" pitchFamily="34" charset="0"/>
                    <a:ea typeface="Calibri" panose="020F0502020204030204" pitchFamily="34" charset="0"/>
                    <a:cs typeface="Times New Roman" panose="02020603050405020304" pitchFamily="18" charset="0"/>
                  </a:endParaRPr>
                </a:p>
                <a:p>
                  <a:pPr algn="just"/>
                  <a:endParaRPr lang="es-PE" sz="1400" b="1" dirty="0">
                    <a:solidFill>
                      <a:srgbClr val="C00000"/>
                    </a:solidFill>
                    <a:effectLst/>
                    <a:latin typeface="Arial" panose="020B0604020202020204" pitchFamily="34" charset="0"/>
                    <a:ea typeface="Calibri" panose="020F0502020204030204" pitchFamily="34" charset="0"/>
                    <a:cs typeface="Times New Roman" panose="02020603050405020304" pitchFamily="18" charset="0"/>
                  </a:endParaRPr>
                </a:p>
                <a:p>
                  <a:pPr algn="just"/>
                  <a:endParaRPr lang="es-PE" sz="1400" b="1" dirty="0">
                    <a:solidFill>
                      <a:srgbClr val="C00000"/>
                    </a:solidFill>
                    <a:latin typeface="Arial" panose="020B0604020202020204" pitchFamily="34" charset="0"/>
                    <a:ea typeface="Calibri" panose="020F0502020204030204" pitchFamily="34" charset="0"/>
                    <a:cs typeface="Times New Roman" panose="02020603050405020304" pitchFamily="18" charset="0"/>
                  </a:endParaRPr>
                </a:p>
                <a:p>
                  <a:pPr algn="just"/>
                  <a:r>
                    <a:rPr lang="es-PE" sz="1600" b="1" dirty="0">
                      <a:solidFill>
                        <a:srgbClr val="C00000"/>
                      </a:solidFill>
                      <a:effectLst/>
                      <a:latin typeface="Arial" panose="020B0604020202020204" pitchFamily="34" charset="0"/>
                      <a:ea typeface="Calibri" panose="020F0502020204030204" pitchFamily="34" charset="0"/>
                      <a:cs typeface="Times New Roman" panose="02020603050405020304" pitchFamily="18" charset="0"/>
                    </a:rPr>
                    <a:t>CAPACIDADES</a:t>
                  </a:r>
                  <a:r>
                    <a:rPr lang="es-PE" sz="1600" b="1" dirty="0">
                      <a:solidFill>
                        <a:srgbClr val="0D0D0D"/>
                      </a:solidFill>
                      <a:effectLst/>
                      <a:latin typeface="Arial" panose="020B0604020202020204" pitchFamily="34" charset="0"/>
                      <a:ea typeface="Calibri" panose="020F0502020204030204" pitchFamily="34" charset="0"/>
                      <a:cs typeface="Times New Roman" panose="02020603050405020304" pitchFamily="18" charset="0"/>
                    </a:rPr>
                    <a:t>: </a:t>
                  </a:r>
                  <a:r>
                    <a:rPr lang="es-PE" sz="1600" dirty="0">
                      <a:solidFill>
                        <a:srgbClr val="0D0D0D"/>
                      </a:solidFill>
                      <a:effectLst/>
                      <a:latin typeface="Arial" panose="020B0604020202020204" pitchFamily="34" charset="0"/>
                      <a:ea typeface="Calibri" panose="020F0502020204030204" pitchFamily="34" charset="0"/>
                      <a:cs typeface="Arial" panose="020B0604020202020204" pitchFamily="34" charset="0"/>
                    </a:rPr>
                    <a:t>El desarrollo de la competencia implica movilizar las siguientes capacidades:</a:t>
                  </a:r>
                  <a:endParaRPr lang="es-PE" sz="1600" dirty="0">
                    <a:solidFill>
                      <a:srgbClr val="0D0D0D"/>
                    </a:solidFill>
                    <a:latin typeface="Arial" panose="020B0604020202020204" pitchFamily="34" charset="0"/>
                    <a:ea typeface="Calibri" panose="020F0502020204030204" pitchFamily="34" charset="0"/>
                    <a:cs typeface="Arial" panose="020B0604020202020204" pitchFamily="34" charset="0"/>
                  </a:endParaRPr>
                </a:p>
                <a:p>
                  <a:pPr algn="just"/>
                  <a:endParaRPr lang="es-PE" sz="500" dirty="0">
                    <a:effectLst/>
                    <a:latin typeface="Arial Narrow" panose="020B0606020202030204" pitchFamily="34" charset="0"/>
                    <a:ea typeface="Calibri" panose="020F0502020204030204" pitchFamily="34" charset="0"/>
                    <a:cs typeface="Times New Roman" panose="02020603050405020304" pitchFamily="18" charset="0"/>
                  </a:endParaRPr>
                </a:p>
                <a:p>
                  <a:pPr algn="just"/>
                  <a:r>
                    <a:rPr lang="es-PE" sz="1600" b="1"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Comprende su cuerpo: </a:t>
                  </a:r>
                  <a:r>
                    <a:rPr lang="es-PE" sz="1600" dirty="0">
                      <a:solidFill>
                        <a:srgbClr val="0D0D0D"/>
                      </a:solidFill>
                      <a:effectLst/>
                      <a:latin typeface="Arial" panose="020B0604020202020204" pitchFamily="34" charset="0"/>
                      <a:ea typeface="Calibri" panose="020F0502020204030204" pitchFamily="34" charset="0"/>
                      <a:cs typeface="Times New Roman" panose="02020603050405020304" pitchFamily="18" charset="0"/>
                    </a:rPr>
                    <a:t>Es decir, interioriza su cuerpo en estado estático o en movimiento en relación al espacio, el tiempo, </a:t>
                  </a:r>
                  <a:r>
                    <a:rPr lang="es-PE" sz="1600" dirty="0">
                      <a:solidFill>
                        <a:srgbClr val="0D0D0D"/>
                      </a:solidFill>
                      <a:effectLst/>
                      <a:latin typeface="Arial" panose="020B0604020202020204" pitchFamily="34" charset="0"/>
                      <a:ea typeface="Calibri" panose="020F0502020204030204" pitchFamily="34" charset="0"/>
                      <a:cs typeface="Arial" panose="020B0604020202020204" pitchFamily="34" charset="0"/>
                    </a:rPr>
                    <a:t>los objetos y demás personas de su entorno.</a:t>
                  </a:r>
                  <a:endParaRPr lang="es-PE" sz="1600" dirty="0">
                    <a:solidFill>
                      <a:srgbClr val="0D0D0D"/>
                    </a:solidFill>
                    <a:latin typeface="Arial" panose="020B0604020202020204" pitchFamily="34" charset="0"/>
                    <a:ea typeface="Calibri" panose="020F0502020204030204" pitchFamily="34" charset="0"/>
                    <a:cs typeface="Arial" panose="020B0604020202020204" pitchFamily="34" charset="0"/>
                  </a:endParaRPr>
                </a:p>
                <a:p>
                  <a:pPr marL="90170" indent="-90170" algn="just"/>
                  <a:endParaRPr lang="es-PE" sz="500" dirty="0">
                    <a:effectLst/>
                    <a:latin typeface="Arial Narrow" panose="020B0606020202030204" pitchFamily="34" charset="0"/>
                    <a:ea typeface="Calibri" panose="020F0502020204030204" pitchFamily="34" charset="0"/>
                    <a:cs typeface="Times New Roman" panose="02020603050405020304" pitchFamily="18" charset="0"/>
                  </a:endParaRPr>
                </a:p>
                <a:p>
                  <a:pPr algn="just"/>
                  <a:r>
                    <a:rPr lang="es-PE" sz="1600" b="1"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Se expresa corporalmente: </a:t>
                  </a:r>
                  <a:r>
                    <a:rPr lang="es-PE" sz="1600" dirty="0">
                      <a:solidFill>
                        <a:srgbClr val="0D0D0D"/>
                      </a:solidFill>
                      <a:effectLst/>
                      <a:latin typeface="Arial" panose="020B0604020202020204" pitchFamily="34" charset="0"/>
                      <a:ea typeface="Calibri" panose="020F0502020204030204" pitchFamily="34" charset="0"/>
                      <a:cs typeface="Times New Roman" panose="02020603050405020304" pitchFamily="18" charset="0"/>
                    </a:rPr>
                    <a:t>Usa el lenguaje corporal para comunicar emociones, sentimientos y pensamientos. Implica utilizar el tono, los gestos, mímicas, posturas y movimientos para expresarse, desarrollando la creatividad al usar todos los recursos que ofrece el cuerpo y el movimiento.</a:t>
                  </a:r>
                  <a:endParaRPr lang="es-PE" sz="1600" dirty="0">
                    <a:effectLst/>
                    <a:latin typeface="Arial Narrow" panose="020B0606020202030204" pitchFamily="34" charset="0"/>
                    <a:ea typeface="Calibri" panose="020F0502020204030204" pitchFamily="34" charset="0"/>
                    <a:cs typeface="Times New Roman" panose="02020603050405020304" pitchFamily="18" charset="0"/>
                  </a:endParaRPr>
                </a:p>
              </p:txBody>
            </p:sp>
            <p:pic>
              <p:nvPicPr>
                <p:cNvPr id="21" name="Imagen 20">
                  <a:extLst>
                    <a:ext uri="{FF2B5EF4-FFF2-40B4-BE49-F238E27FC236}">
                      <a16:creationId xmlns:a16="http://schemas.microsoft.com/office/drawing/2014/main" id="{2AB8904E-70D6-4ABA-A60C-4C090DA85D4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0" y="163902"/>
                  <a:ext cx="1680210" cy="1638300"/>
                </a:xfrm>
                <a:prstGeom prst="rect">
                  <a:avLst/>
                </a:prstGeom>
              </p:spPr>
            </p:pic>
            <p:sp>
              <p:nvSpPr>
                <p:cNvPr id="22" name="Rectángulo: esquinas redondeadas 21">
                  <a:extLst>
                    <a:ext uri="{FF2B5EF4-FFF2-40B4-BE49-F238E27FC236}">
                      <a16:creationId xmlns:a16="http://schemas.microsoft.com/office/drawing/2014/main" id="{8BAF1985-3797-4F35-A766-B37C55E883EB}"/>
                    </a:ext>
                  </a:extLst>
                </p:cNvPr>
                <p:cNvSpPr/>
                <p:nvPr/>
              </p:nvSpPr>
              <p:spPr>
                <a:xfrm>
                  <a:off x="1526875" y="77638"/>
                  <a:ext cx="2781300" cy="1820371"/>
                </a:xfrm>
                <a:prstGeom prst="roundRect">
                  <a:avLst>
                    <a:gd name="adj" fmla="val 7365"/>
                  </a:avLst>
                </a:prstGeom>
                <a:solidFill>
                  <a:schemeClr val="accent4">
                    <a:lumMod val="20000"/>
                    <a:lumOff val="80000"/>
                  </a:schemeClr>
                </a:solidFill>
                <a:ln w="12700">
                  <a:solidFill>
                    <a:schemeClr val="accent4">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es-PE" sz="1600" dirty="0">
                      <a:solidFill>
                        <a:srgbClr val="0D0D0D"/>
                      </a:solidFill>
                      <a:effectLst/>
                      <a:latin typeface="Arial" panose="020B0604020202020204" pitchFamily="34" charset="0"/>
                      <a:ea typeface="Calibri" panose="020F0502020204030204" pitchFamily="34" charset="0"/>
                      <a:cs typeface="Times New Roman" panose="02020603050405020304" pitchFamily="18" charset="0"/>
                    </a:rPr>
                    <a:t>El estudiante comprende y toma conciencia de sí mismo en interacción con el espacio y las personas de su entorno, lo que contribuye a construir su identidad y autoestima. Interioriza y organiza sus movimientos eficazmente según sus posibilidades, en la práctica de actividades físicas como el juego, el deporte y aquellas que se desarrollan en la vida cotidiana. Asimismo, es capaz de expresar y comunicar a través de su cuerpo: ideas, emociones y sentimientos con gestos, posturas, tono muscular, entre otros (CN).</a:t>
                  </a:r>
                  <a:endParaRPr lang="es-PE" sz="1600" dirty="0">
                    <a:effectLst/>
                    <a:latin typeface="Arial Narrow" panose="020B0606020202030204" pitchFamily="34" charset="0"/>
                    <a:ea typeface="Calibri" panose="020F0502020204030204" pitchFamily="34" charset="0"/>
                    <a:cs typeface="Times New Roman" panose="02020603050405020304" pitchFamily="18" charset="0"/>
                  </a:endParaRPr>
                </a:p>
              </p:txBody>
            </p:sp>
          </p:grpSp>
          <p:sp>
            <p:nvSpPr>
              <p:cNvPr id="19" name="Cuadro de texto 194">
                <a:extLst>
                  <a:ext uri="{FF2B5EF4-FFF2-40B4-BE49-F238E27FC236}">
                    <a16:creationId xmlns:a16="http://schemas.microsoft.com/office/drawing/2014/main" id="{A650FCD1-3818-4A33-8CE7-820324BAE4AC}"/>
                  </a:ext>
                </a:extLst>
              </p:cNvPr>
              <p:cNvSpPr txBox="1"/>
              <p:nvPr/>
            </p:nvSpPr>
            <p:spPr>
              <a:xfrm flipH="1">
                <a:off x="198407" y="664234"/>
                <a:ext cx="1238250" cy="7874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s-PE" sz="1600" b="1" dirty="0">
                    <a:effectLst/>
                    <a:latin typeface="Arial Narrow" panose="020B0606020202030204" pitchFamily="34" charset="0"/>
                    <a:ea typeface="Calibri" panose="020F0502020204030204" pitchFamily="34" charset="0"/>
                    <a:cs typeface="Times New Roman" panose="02020603050405020304" pitchFamily="18" charset="0"/>
                  </a:rPr>
                  <a:t>Se desenvuelve de manera autónoma a través de su motricidad</a:t>
                </a:r>
                <a:endParaRPr lang="es-PE" sz="1600" dirty="0">
                  <a:effectLst/>
                  <a:latin typeface="Arial Narrow" panose="020B0606020202030204" pitchFamily="34" charset="0"/>
                  <a:ea typeface="Calibri" panose="020F0502020204030204" pitchFamily="34" charset="0"/>
                  <a:cs typeface="Times New Roman" panose="02020603050405020304" pitchFamily="18" charset="0"/>
                </a:endParaRPr>
              </a:p>
            </p:txBody>
          </p:sp>
        </p:grpSp>
        <p:sp>
          <p:nvSpPr>
            <p:cNvPr id="17" name="Cuadro de texto 196">
              <a:extLst>
                <a:ext uri="{FF2B5EF4-FFF2-40B4-BE49-F238E27FC236}">
                  <a16:creationId xmlns:a16="http://schemas.microsoft.com/office/drawing/2014/main" id="{B258F3BA-A614-4514-93C7-3A8FA9911997}"/>
                </a:ext>
              </a:extLst>
            </p:cNvPr>
            <p:cNvSpPr txBox="1"/>
            <p:nvPr/>
          </p:nvSpPr>
          <p:spPr>
            <a:xfrm>
              <a:off x="120770" y="60385"/>
              <a:ext cx="1242203" cy="29718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r>
                <a:rPr lang="es-PE" b="1" dirty="0">
                  <a:solidFill>
                    <a:srgbClr val="C00000"/>
                  </a:solidFill>
                  <a:effectLst/>
                  <a:latin typeface="Arial Narrow" panose="020B0606020202030204" pitchFamily="34" charset="0"/>
                  <a:ea typeface="Calibri" panose="020F0502020204030204" pitchFamily="34" charset="0"/>
                  <a:cs typeface="Times New Roman" panose="02020603050405020304" pitchFamily="18" charset="0"/>
                </a:rPr>
                <a:t>COMPETENCIA  01</a:t>
              </a:r>
              <a:endParaRPr lang="es-PE" dirty="0">
                <a:effectLst/>
                <a:latin typeface="Arial Narrow" panose="020B0606020202030204" pitchFamily="34" charset="0"/>
                <a:ea typeface="Calibri" panose="020F0502020204030204" pitchFamily="34" charset="0"/>
                <a:cs typeface="Times New Roman" panose="02020603050405020304" pitchFamily="18" charset="0"/>
              </a:endParaRPr>
            </a:p>
          </p:txBody>
        </p:sp>
      </p:grpSp>
      <p:pic>
        <p:nvPicPr>
          <p:cNvPr id="24" name="Imagen 23">
            <a:extLst>
              <a:ext uri="{FF2B5EF4-FFF2-40B4-BE49-F238E27FC236}">
                <a16:creationId xmlns:a16="http://schemas.microsoft.com/office/drawing/2014/main" id="{9C175526-1636-4D85-80C0-5992BB34B41D}"/>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621465" y="297528"/>
            <a:ext cx="2595282" cy="3576917"/>
          </a:xfrm>
          <a:prstGeom prst="rect">
            <a:avLst/>
          </a:prstGeom>
        </p:spPr>
      </p:pic>
      <p:pic>
        <p:nvPicPr>
          <p:cNvPr id="25" name="Imagen 24">
            <a:extLst>
              <a:ext uri="{FF2B5EF4-FFF2-40B4-BE49-F238E27FC236}">
                <a16:creationId xmlns:a16="http://schemas.microsoft.com/office/drawing/2014/main" id="{417C1CEA-9EC3-43BC-96E4-9F7C33250BED}"/>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640978" y="3724835"/>
            <a:ext cx="2150473" cy="3133165"/>
          </a:xfrm>
          <a:prstGeom prst="rect">
            <a:avLst/>
          </a:prstGeom>
        </p:spPr>
      </p:pic>
      <p:sp>
        <p:nvSpPr>
          <p:cNvPr id="26" name="Cuadro de texto 168">
            <a:extLst>
              <a:ext uri="{FF2B5EF4-FFF2-40B4-BE49-F238E27FC236}">
                <a16:creationId xmlns:a16="http://schemas.microsoft.com/office/drawing/2014/main" id="{76C65CB4-68D5-4829-B81D-60083C9B42A3}"/>
              </a:ext>
            </a:extLst>
          </p:cNvPr>
          <p:cNvSpPr txBox="1"/>
          <p:nvPr/>
        </p:nvSpPr>
        <p:spPr>
          <a:xfrm>
            <a:off x="2689411" y="3201950"/>
            <a:ext cx="1249405" cy="84117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s-PE" sz="1200" b="1"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Conozco mi cuerpo y me expreso corporalmente</a:t>
            </a:r>
            <a:endParaRPr lang="es-PE" sz="1200" dirty="0">
              <a:effectLst/>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956333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upo 12">
            <a:extLst>
              <a:ext uri="{FF2B5EF4-FFF2-40B4-BE49-F238E27FC236}">
                <a16:creationId xmlns:a16="http://schemas.microsoft.com/office/drawing/2014/main" id="{7A155F05-8D24-4F7E-B7EF-4BE77F54F779}"/>
              </a:ext>
            </a:extLst>
          </p:cNvPr>
          <p:cNvGrpSpPr/>
          <p:nvPr/>
        </p:nvGrpSpPr>
        <p:grpSpPr>
          <a:xfrm>
            <a:off x="2729752" y="416859"/>
            <a:ext cx="8717686" cy="6071995"/>
            <a:chOff x="-619275" y="-33426"/>
            <a:chExt cx="4927414" cy="4462963"/>
          </a:xfrm>
        </p:grpSpPr>
        <p:sp>
          <p:nvSpPr>
            <p:cNvPr id="14" name="Rectángulo: esquinas redondeadas 13">
              <a:extLst>
                <a:ext uri="{FF2B5EF4-FFF2-40B4-BE49-F238E27FC236}">
                  <a16:creationId xmlns:a16="http://schemas.microsoft.com/office/drawing/2014/main" id="{31E58C10-67B4-4B5E-A8C8-80A8DF7CAB0E}"/>
                </a:ext>
              </a:extLst>
            </p:cNvPr>
            <p:cNvSpPr/>
            <p:nvPr/>
          </p:nvSpPr>
          <p:spPr>
            <a:xfrm>
              <a:off x="-619275" y="-33426"/>
              <a:ext cx="4927414" cy="4462963"/>
            </a:xfrm>
            <a:prstGeom prst="roundRect">
              <a:avLst>
                <a:gd name="adj" fmla="val 2170"/>
              </a:avLst>
            </a:prstGeom>
            <a:solidFill>
              <a:schemeClr val="accent6">
                <a:lumMod val="20000"/>
                <a:lumOff val="80000"/>
              </a:schemeClr>
            </a:solidFill>
            <a:ln w="12700">
              <a:solidFill>
                <a:srgbClr val="00206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s-PE" sz="1100" dirty="0">
                  <a:effectLst/>
                  <a:latin typeface="Arial Narrow" panose="020B0606020202030204" pitchFamily="34" charset="0"/>
                  <a:ea typeface="Calibri" panose="020F0502020204030204" pitchFamily="34" charset="0"/>
                  <a:cs typeface="Times New Roman" panose="02020603050405020304" pitchFamily="18" charset="0"/>
                </a:rPr>
                <a:t> </a:t>
              </a:r>
            </a:p>
            <a:p>
              <a:r>
                <a:rPr lang="es-PE" sz="1100" b="1" dirty="0">
                  <a:solidFill>
                    <a:srgbClr val="C00000"/>
                  </a:solidFill>
                  <a:effectLst/>
                  <a:latin typeface="Arial Narrow" panose="020B0606020202030204" pitchFamily="34" charset="0"/>
                  <a:ea typeface="Calibri" panose="020F0502020204030204" pitchFamily="34" charset="0"/>
                  <a:cs typeface="GothamRounded-Bold"/>
                </a:rPr>
                <a:t> </a:t>
              </a:r>
              <a:endParaRPr lang="es-PE" sz="1100" dirty="0">
                <a:effectLst/>
                <a:latin typeface="Arial Narrow" panose="020B0606020202030204" pitchFamily="34" charset="0"/>
                <a:ea typeface="Calibri" panose="020F0502020204030204" pitchFamily="34" charset="0"/>
                <a:cs typeface="Times New Roman" panose="02020603050405020304" pitchFamily="18" charset="0"/>
              </a:endParaRPr>
            </a:p>
            <a:p>
              <a:r>
                <a:rPr lang="es-PE" sz="1100" b="1" dirty="0">
                  <a:solidFill>
                    <a:srgbClr val="C00000"/>
                  </a:solidFill>
                  <a:effectLst/>
                  <a:latin typeface="Arial Narrow" panose="020B0606020202030204" pitchFamily="34" charset="0"/>
                  <a:ea typeface="Calibri" panose="020F0502020204030204" pitchFamily="34" charset="0"/>
                  <a:cs typeface="GothamRounded-Bold"/>
                </a:rPr>
                <a:t> </a:t>
              </a:r>
              <a:endParaRPr lang="es-PE" sz="1100" dirty="0">
                <a:effectLst/>
                <a:latin typeface="Arial Narrow" panose="020B0606020202030204" pitchFamily="34" charset="0"/>
                <a:ea typeface="Calibri" panose="020F0502020204030204" pitchFamily="34" charset="0"/>
                <a:cs typeface="Times New Roman" panose="02020603050405020304" pitchFamily="18" charset="0"/>
              </a:endParaRPr>
            </a:p>
            <a:p>
              <a:r>
                <a:rPr lang="es-PE" sz="1100" b="1" dirty="0">
                  <a:solidFill>
                    <a:srgbClr val="C00000"/>
                  </a:solidFill>
                  <a:effectLst/>
                  <a:latin typeface="Arial Narrow" panose="020B0606020202030204" pitchFamily="34" charset="0"/>
                  <a:ea typeface="Calibri" panose="020F0502020204030204" pitchFamily="34" charset="0"/>
                  <a:cs typeface="GothamRounded-Bold"/>
                </a:rPr>
                <a:t> </a:t>
              </a:r>
              <a:endParaRPr lang="es-PE" sz="1100" dirty="0">
                <a:effectLst/>
                <a:latin typeface="Arial Narrow" panose="020B0606020202030204" pitchFamily="34" charset="0"/>
                <a:ea typeface="Calibri" panose="020F0502020204030204" pitchFamily="34" charset="0"/>
                <a:cs typeface="Times New Roman" panose="02020603050405020304" pitchFamily="18" charset="0"/>
              </a:endParaRPr>
            </a:p>
            <a:p>
              <a:r>
                <a:rPr lang="es-PE" sz="1100" b="1" dirty="0">
                  <a:solidFill>
                    <a:srgbClr val="C00000"/>
                  </a:solidFill>
                  <a:effectLst/>
                  <a:latin typeface="Arial Narrow" panose="020B0606020202030204" pitchFamily="34" charset="0"/>
                  <a:ea typeface="Calibri" panose="020F0502020204030204" pitchFamily="34" charset="0"/>
                  <a:cs typeface="GothamRounded-Bold"/>
                </a:rPr>
                <a:t> </a:t>
              </a:r>
              <a:endParaRPr lang="es-PE" sz="1100" dirty="0">
                <a:effectLst/>
                <a:latin typeface="Arial Narrow" panose="020B0606020202030204" pitchFamily="34" charset="0"/>
                <a:ea typeface="Calibri" panose="020F0502020204030204" pitchFamily="34" charset="0"/>
                <a:cs typeface="Times New Roman" panose="02020603050405020304" pitchFamily="18" charset="0"/>
              </a:endParaRPr>
            </a:p>
            <a:p>
              <a:r>
                <a:rPr lang="es-PE" sz="1100" b="1" dirty="0">
                  <a:solidFill>
                    <a:srgbClr val="C00000"/>
                  </a:solidFill>
                  <a:effectLst/>
                  <a:latin typeface="Arial Narrow" panose="020B0606020202030204" pitchFamily="34" charset="0"/>
                  <a:ea typeface="Calibri" panose="020F0502020204030204" pitchFamily="34" charset="0"/>
                  <a:cs typeface="GothamRounded-Bold"/>
                </a:rPr>
                <a:t> </a:t>
              </a:r>
              <a:endParaRPr lang="es-PE" sz="1100" dirty="0">
                <a:effectLst/>
                <a:latin typeface="Arial Narrow" panose="020B0606020202030204" pitchFamily="34" charset="0"/>
                <a:ea typeface="Calibri" panose="020F0502020204030204" pitchFamily="34" charset="0"/>
                <a:cs typeface="Times New Roman" panose="02020603050405020304" pitchFamily="18" charset="0"/>
              </a:endParaRPr>
            </a:p>
            <a:p>
              <a:r>
                <a:rPr lang="es-PE" sz="1100" b="1" dirty="0">
                  <a:solidFill>
                    <a:srgbClr val="C00000"/>
                  </a:solidFill>
                  <a:effectLst/>
                  <a:latin typeface="Arial Narrow" panose="020B0606020202030204" pitchFamily="34" charset="0"/>
                  <a:ea typeface="Calibri" panose="020F0502020204030204" pitchFamily="34" charset="0"/>
                  <a:cs typeface="GothamRounded-Bold"/>
                </a:rPr>
                <a:t> </a:t>
              </a:r>
              <a:endParaRPr lang="es-PE" sz="1100" dirty="0">
                <a:effectLst/>
                <a:latin typeface="Arial Narrow" panose="020B0606020202030204" pitchFamily="34" charset="0"/>
                <a:ea typeface="Calibri" panose="020F0502020204030204" pitchFamily="34" charset="0"/>
                <a:cs typeface="Times New Roman" panose="02020603050405020304" pitchFamily="18" charset="0"/>
              </a:endParaRPr>
            </a:p>
            <a:p>
              <a:r>
                <a:rPr lang="es-PE" sz="1100" b="1" dirty="0">
                  <a:solidFill>
                    <a:srgbClr val="C00000"/>
                  </a:solidFill>
                  <a:effectLst/>
                  <a:latin typeface="Arial Narrow" panose="020B0606020202030204" pitchFamily="34" charset="0"/>
                  <a:ea typeface="Calibri" panose="020F0502020204030204" pitchFamily="34" charset="0"/>
                  <a:cs typeface="GothamRounded-Bold"/>
                </a:rPr>
                <a:t> </a:t>
              </a:r>
              <a:endParaRPr lang="es-PE" sz="1100" dirty="0">
                <a:effectLst/>
                <a:latin typeface="Arial Narrow" panose="020B0606020202030204" pitchFamily="34" charset="0"/>
                <a:ea typeface="Calibri" panose="020F0502020204030204" pitchFamily="34" charset="0"/>
                <a:cs typeface="Times New Roman" panose="02020603050405020304" pitchFamily="18" charset="0"/>
              </a:endParaRPr>
            </a:p>
            <a:p>
              <a:r>
                <a:rPr lang="es-PE" sz="1100" b="1" dirty="0">
                  <a:solidFill>
                    <a:srgbClr val="C00000"/>
                  </a:solidFill>
                  <a:effectLst/>
                  <a:latin typeface="Arial Narrow" panose="020B0606020202030204" pitchFamily="34" charset="0"/>
                  <a:ea typeface="Calibri" panose="020F0502020204030204" pitchFamily="34" charset="0"/>
                  <a:cs typeface="GothamRounded-Bold"/>
                </a:rPr>
                <a:t> </a:t>
              </a:r>
              <a:endParaRPr lang="es-PE" sz="1100" dirty="0">
                <a:effectLst/>
                <a:latin typeface="Arial Narrow" panose="020B0606020202030204" pitchFamily="34" charset="0"/>
                <a:ea typeface="Calibri" panose="020F0502020204030204" pitchFamily="34" charset="0"/>
                <a:cs typeface="Times New Roman" panose="02020603050405020304" pitchFamily="18" charset="0"/>
              </a:endParaRPr>
            </a:p>
            <a:p>
              <a:r>
                <a:rPr lang="es-PE" sz="1100" b="1" dirty="0">
                  <a:solidFill>
                    <a:srgbClr val="C00000"/>
                  </a:solidFill>
                  <a:effectLst/>
                  <a:latin typeface="Arial Narrow" panose="020B0606020202030204" pitchFamily="34" charset="0"/>
                  <a:ea typeface="Calibri" panose="020F0502020204030204" pitchFamily="34" charset="0"/>
                  <a:cs typeface="GothamRounded-Bold"/>
                </a:rPr>
                <a:t> </a:t>
              </a:r>
              <a:endParaRPr lang="es-PE" sz="1100" dirty="0">
                <a:effectLst/>
                <a:latin typeface="Arial Narrow" panose="020B0606020202030204" pitchFamily="34" charset="0"/>
                <a:ea typeface="Calibri" panose="020F0502020204030204" pitchFamily="34" charset="0"/>
                <a:cs typeface="Times New Roman" panose="02020603050405020304" pitchFamily="18" charset="0"/>
              </a:endParaRPr>
            </a:p>
            <a:p>
              <a:pPr algn="just"/>
              <a:r>
                <a:rPr lang="es-PE" sz="400" b="1" dirty="0">
                  <a:solidFill>
                    <a:srgbClr val="C00000"/>
                  </a:solidFill>
                  <a:effectLst/>
                  <a:latin typeface="Arial" panose="020B0604020202020204" pitchFamily="34" charset="0"/>
                  <a:ea typeface="Calibri" panose="020F0502020204030204" pitchFamily="34" charset="0"/>
                  <a:cs typeface="Times New Roman" panose="02020603050405020304" pitchFamily="18" charset="0"/>
                </a:rPr>
                <a:t> </a:t>
              </a:r>
              <a:endParaRPr lang="es-PE" sz="1100" dirty="0">
                <a:effectLst/>
                <a:latin typeface="Arial Narrow" panose="020B0606020202030204" pitchFamily="34" charset="0"/>
                <a:ea typeface="Calibri" panose="020F0502020204030204" pitchFamily="34" charset="0"/>
                <a:cs typeface="Times New Roman" panose="02020603050405020304" pitchFamily="18" charset="0"/>
              </a:endParaRPr>
            </a:p>
            <a:p>
              <a:pPr algn="just"/>
              <a:r>
                <a:rPr lang="es-PE" sz="1000" b="1" dirty="0">
                  <a:solidFill>
                    <a:srgbClr val="C00000"/>
                  </a:solidFill>
                  <a:effectLst/>
                  <a:latin typeface="Arial" panose="020B0604020202020204" pitchFamily="34" charset="0"/>
                  <a:ea typeface="Calibri" panose="020F0502020204030204" pitchFamily="34" charset="0"/>
                  <a:cs typeface="Times New Roman" panose="02020603050405020304" pitchFamily="18" charset="0"/>
                </a:rPr>
                <a:t> </a:t>
              </a:r>
              <a:endParaRPr lang="es-PE" sz="1600" dirty="0">
                <a:effectLst/>
                <a:latin typeface="Arial Narrow" panose="020B0606020202030204" pitchFamily="34" charset="0"/>
                <a:ea typeface="Calibri" panose="020F0502020204030204" pitchFamily="34" charset="0"/>
                <a:cs typeface="Times New Roman" panose="02020603050405020304" pitchFamily="18" charset="0"/>
              </a:endParaRPr>
            </a:p>
            <a:p>
              <a:pPr algn="just"/>
              <a:r>
                <a:rPr lang="es-PE" sz="1600" b="1" dirty="0">
                  <a:solidFill>
                    <a:srgbClr val="C00000"/>
                  </a:solidFill>
                  <a:effectLst/>
                  <a:latin typeface="Arial" panose="020B0604020202020204" pitchFamily="34" charset="0"/>
                  <a:ea typeface="Calibri" panose="020F0502020204030204" pitchFamily="34" charset="0"/>
                  <a:cs typeface="Times New Roman" panose="02020603050405020304" pitchFamily="18" charset="0"/>
                </a:rPr>
                <a:t> </a:t>
              </a:r>
              <a:endParaRPr lang="es-PE" sz="1600" dirty="0">
                <a:effectLst/>
                <a:latin typeface="Arial Narrow" panose="020B0606020202030204" pitchFamily="34" charset="0"/>
                <a:ea typeface="Calibri" panose="020F0502020204030204" pitchFamily="34" charset="0"/>
                <a:cs typeface="Times New Roman" panose="02020603050405020304" pitchFamily="18" charset="0"/>
              </a:endParaRPr>
            </a:p>
            <a:p>
              <a:pPr algn="just"/>
              <a:endParaRPr lang="es-PE" sz="1600" b="1" dirty="0">
                <a:solidFill>
                  <a:srgbClr val="C00000"/>
                </a:solidFill>
                <a:effectLst/>
                <a:latin typeface="Arial" panose="020B0604020202020204" pitchFamily="34" charset="0"/>
                <a:ea typeface="Calibri" panose="020F0502020204030204" pitchFamily="34" charset="0"/>
                <a:cs typeface="Times New Roman" panose="02020603050405020304" pitchFamily="18" charset="0"/>
              </a:endParaRPr>
            </a:p>
            <a:p>
              <a:pPr algn="just"/>
              <a:endParaRPr lang="es-PE" sz="1600" b="1" dirty="0">
                <a:solidFill>
                  <a:srgbClr val="C00000"/>
                </a:solidFill>
                <a:latin typeface="Arial" panose="020B0604020202020204" pitchFamily="34" charset="0"/>
                <a:ea typeface="Calibri" panose="020F0502020204030204" pitchFamily="34" charset="0"/>
                <a:cs typeface="Times New Roman" panose="02020603050405020304" pitchFamily="18" charset="0"/>
              </a:endParaRPr>
            </a:p>
            <a:p>
              <a:pPr algn="just"/>
              <a:endParaRPr lang="es-PE" sz="1600" b="1" dirty="0">
                <a:solidFill>
                  <a:srgbClr val="C00000"/>
                </a:solidFill>
                <a:effectLst/>
                <a:latin typeface="Arial" panose="020B0604020202020204" pitchFamily="34" charset="0"/>
                <a:ea typeface="Calibri" panose="020F0502020204030204" pitchFamily="34" charset="0"/>
                <a:cs typeface="Times New Roman" panose="02020603050405020304" pitchFamily="18" charset="0"/>
              </a:endParaRPr>
            </a:p>
            <a:p>
              <a:pPr algn="just"/>
              <a:r>
                <a:rPr lang="es-PE" sz="1600" b="1" dirty="0">
                  <a:solidFill>
                    <a:srgbClr val="C00000"/>
                  </a:solidFill>
                  <a:effectLst/>
                  <a:latin typeface="Arial" panose="020B0604020202020204" pitchFamily="34" charset="0"/>
                  <a:ea typeface="Calibri" panose="020F0502020204030204" pitchFamily="34" charset="0"/>
                  <a:cs typeface="Times New Roman" panose="02020603050405020304" pitchFamily="18" charset="0"/>
                </a:rPr>
                <a:t>CAPACIDADES</a:t>
              </a:r>
              <a:r>
                <a:rPr lang="es-PE" sz="1600" b="1" dirty="0">
                  <a:solidFill>
                    <a:srgbClr val="0D0D0D"/>
                  </a:solidFill>
                  <a:effectLst/>
                  <a:latin typeface="Arial" panose="020B0604020202020204" pitchFamily="34" charset="0"/>
                  <a:ea typeface="Calibri" panose="020F0502020204030204" pitchFamily="34" charset="0"/>
                  <a:cs typeface="Times New Roman" panose="02020603050405020304" pitchFamily="18" charset="0"/>
                </a:rPr>
                <a:t>: </a:t>
              </a:r>
              <a:r>
                <a:rPr lang="es-PE" sz="1600" dirty="0">
                  <a:solidFill>
                    <a:srgbClr val="0D0D0D"/>
                  </a:solidFill>
                  <a:effectLst/>
                  <a:latin typeface="Arial" panose="020B0604020202020204" pitchFamily="34" charset="0"/>
                  <a:ea typeface="Calibri" panose="020F0502020204030204" pitchFamily="34" charset="0"/>
                  <a:cs typeface="Times New Roman" panose="02020603050405020304" pitchFamily="18" charset="0"/>
                </a:rPr>
                <a:t>El desarrollo de esta competencia implica movilizar las siguientes capacidades:</a:t>
              </a:r>
              <a:endParaRPr lang="es-PE" sz="1600" dirty="0">
                <a:effectLst/>
                <a:latin typeface="Arial Narrow" panose="020B0606020202030204" pitchFamily="34" charset="0"/>
                <a:ea typeface="Calibri" panose="020F0502020204030204" pitchFamily="34" charset="0"/>
                <a:cs typeface="Times New Roman" panose="02020603050405020304" pitchFamily="18" charset="0"/>
              </a:endParaRPr>
            </a:p>
            <a:p>
              <a:r>
                <a:rPr lang="es-PE" sz="1600" dirty="0">
                  <a:effectLst/>
                  <a:latin typeface="Arial" panose="020B0604020202020204" pitchFamily="34" charset="0"/>
                  <a:ea typeface="Calibri" panose="020F0502020204030204" pitchFamily="34" charset="0"/>
                  <a:cs typeface="Times New Roman" panose="02020603050405020304" pitchFamily="18" charset="0"/>
                </a:rPr>
                <a:t> </a:t>
              </a:r>
              <a:endParaRPr lang="es-PE" sz="1600" dirty="0">
                <a:effectLst/>
                <a:latin typeface="Arial Narrow" panose="020B0606020202030204" pitchFamily="34" charset="0"/>
                <a:ea typeface="Calibri" panose="020F0502020204030204" pitchFamily="34" charset="0"/>
                <a:cs typeface="Times New Roman" panose="02020603050405020304" pitchFamily="18" charset="0"/>
              </a:endParaRPr>
            </a:p>
            <a:p>
              <a:pPr algn="just"/>
              <a:r>
                <a:rPr lang="es-PE" sz="1600" b="1"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Comprende las relaciones entre la actividad física, alimentación, postura e higiene personal y del ambiente, y la salud: </a:t>
              </a:r>
              <a:r>
                <a:rPr lang="es-PE" sz="1600" dirty="0">
                  <a:solidFill>
                    <a:srgbClr val="0D0D0D"/>
                  </a:solidFill>
                  <a:effectLst/>
                  <a:latin typeface="Arial" panose="020B0604020202020204" pitchFamily="34" charset="0"/>
                  <a:ea typeface="Calibri" panose="020F0502020204030204" pitchFamily="34" charset="0"/>
                  <a:cs typeface="Times New Roman" panose="02020603050405020304" pitchFamily="18" charset="0"/>
                </a:rPr>
                <a:t>es comprender los procesos vinculados con la alimentación, la postura, la higiene corporal y la práctica de actividad física y cómo estos influyen en el estado de bienestar integral (físico, psicológico y emocional).</a:t>
              </a:r>
              <a:endParaRPr lang="es-PE" sz="1600" dirty="0">
                <a:effectLst/>
                <a:latin typeface="Arial Narrow" panose="020B0606020202030204" pitchFamily="34" charset="0"/>
                <a:ea typeface="Calibri" panose="020F0502020204030204" pitchFamily="34" charset="0"/>
                <a:cs typeface="Times New Roman" panose="02020603050405020304" pitchFamily="18" charset="0"/>
              </a:endParaRPr>
            </a:p>
            <a:p>
              <a:pPr marL="90170" algn="just"/>
              <a:r>
                <a:rPr lang="es-PE" sz="1600" dirty="0">
                  <a:solidFill>
                    <a:srgbClr val="58595B"/>
                  </a:solidFill>
                  <a:effectLst/>
                  <a:latin typeface="Arial" panose="020B0604020202020204" pitchFamily="34" charset="0"/>
                  <a:ea typeface="Calibri" panose="020F0502020204030204" pitchFamily="34" charset="0"/>
                  <a:cs typeface="Times New Roman" panose="02020603050405020304" pitchFamily="18" charset="0"/>
                </a:rPr>
                <a:t> </a:t>
              </a:r>
              <a:endParaRPr lang="es-PE" sz="1600" dirty="0">
                <a:effectLst/>
                <a:latin typeface="Arial Narrow" panose="020B0606020202030204" pitchFamily="34" charset="0"/>
                <a:ea typeface="Calibri" panose="020F0502020204030204" pitchFamily="34" charset="0"/>
                <a:cs typeface="Times New Roman" panose="02020603050405020304" pitchFamily="18" charset="0"/>
              </a:endParaRPr>
            </a:p>
            <a:p>
              <a:pPr algn="just"/>
              <a:r>
                <a:rPr lang="es-PE" sz="1600" b="1"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Incorpora prácticas que mejoran su calidad de vida: </a:t>
              </a:r>
              <a:r>
                <a:rPr lang="es-PE" sz="1600" dirty="0">
                  <a:solidFill>
                    <a:srgbClr val="0D0D0D"/>
                  </a:solidFill>
                  <a:effectLst/>
                  <a:latin typeface="Arial" panose="020B0604020202020204" pitchFamily="34" charset="0"/>
                  <a:ea typeface="Calibri" panose="020F0502020204030204" pitchFamily="34" charset="0"/>
                  <a:cs typeface="Times New Roman" panose="02020603050405020304" pitchFamily="18" charset="0"/>
                </a:rPr>
                <a:t>es asumir una actitud crítica sobre la importancia de hábitos saludables y sus beneficios vinculados con la mejora de la calidad de vida. Esto supone la planificación de rutinas, dietas o planes que pongan en práctica sus conocimientos sobre alimentación, higiene corporal, posturas y actividad física para la salud según sus propias necesidades, recursos y entorno.</a:t>
              </a:r>
              <a:endParaRPr lang="es-PE" sz="1600" dirty="0">
                <a:effectLst/>
                <a:latin typeface="Arial Narrow" panose="020B0606020202030204" pitchFamily="34" charset="0"/>
                <a:ea typeface="Calibri" panose="020F0502020204030204" pitchFamily="34" charset="0"/>
                <a:cs typeface="Times New Roman" panose="02020603050405020304" pitchFamily="18" charset="0"/>
              </a:endParaRPr>
            </a:p>
          </p:txBody>
        </p:sp>
        <p:sp>
          <p:nvSpPr>
            <p:cNvPr id="23" name="Rectángulo: esquinas redondeadas 22">
              <a:extLst>
                <a:ext uri="{FF2B5EF4-FFF2-40B4-BE49-F238E27FC236}">
                  <a16:creationId xmlns:a16="http://schemas.microsoft.com/office/drawing/2014/main" id="{90F9C3CD-351B-4849-873D-392C5168E9B0}"/>
                </a:ext>
              </a:extLst>
            </p:cNvPr>
            <p:cNvSpPr/>
            <p:nvPr/>
          </p:nvSpPr>
          <p:spPr>
            <a:xfrm>
              <a:off x="1435635" y="24497"/>
              <a:ext cx="2781300" cy="1721335"/>
            </a:xfrm>
            <a:prstGeom prst="roundRect">
              <a:avLst>
                <a:gd name="adj" fmla="val 4554"/>
              </a:avLst>
            </a:prstGeom>
            <a:solidFill>
              <a:srgbClr val="FFFFCC"/>
            </a:solidFill>
            <a:ln w="12700">
              <a:solidFill>
                <a:schemeClr val="accent4">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es-PE" sz="1500" dirty="0">
                  <a:solidFill>
                    <a:srgbClr val="0D0D0D"/>
                  </a:solidFill>
                  <a:effectLst/>
                  <a:latin typeface="Arial" panose="020B0604020202020204" pitchFamily="34" charset="0"/>
                  <a:ea typeface="Calibri" panose="020F0502020204030204" pitchFamily="34" charset="0"/>
                  <a:cs typeface="Times New Roman" panose="02020603050405020304" pitchFamily="18" charset="0"/>
                </a:rPr>
                <a:t>El estudiante tiene conciencia reflexiva sobre su bienestar, por lo que incorpora prácticas autónomas que conllevan a una mejora de su calidad de vida. Esto supone que comprende la relación entre vida saludable y bienestar, así como practica actividad física para la salud, posturas corporales adecuadas, alimentación saludable e higiene personal y del ambiente, según sus recursos y entorno sociocultural y ambiental, promoviendo la prevención de Enfermedades (CN).</a:t>
              </a:r>
              <a:endParaRPr lang="es-PE" sz="1500" dirty="0">
                <a:effectLst/>
                <a:latin typeface="Arial Narrow" panose="020B0606020202030204" pitchFamily="34" charset="0"/>
                <a:ea typeface="Calibri" panose="020F0502020204030204" pitchFamily="34" charset="0"/>
                <a:cs typeface="Times New Roman" panose="02020603050405020304" pitchFamily="18" charset="0"/>
              </a:endParaRPr>
            </a:p>
          </p:txBody>
        </p:sp>
      </p:grpSp>
      <p:pic>
        <p:nvPicPr>
          <p:cNvPr id="27" name="Imagen 26">
            <a:extLst>
              <a:ext uri="{FF2B5EF4-FFF2-40B4-BE49-F238E27FC236}">
                <a16:creationId xmlns:a16="http://schemas.microsoft.com/office/drawing/2014/main" id="{2B1A5BED-4459-4F9E-8901-1E9A305FD0E7}"/>
              </a:ext>
            </a:extLst>
          </p:cNvPr>
          <p:cNvPicPr/>
          <p:nvPr/>
        </p:nvPicPr>
        <p:blipFill>
          <a:blip r:embed="rId2" cstate="print">
            <a:extLst>
              <a:ext uri="{28A0092B-C50C-407E-A947-70E740481C1C}">
                <a14:useLocalDpi xmlns:a14="http://schemas.microsoft.com/office/drawing/2010/main" val="0"/>
              </a:ext>
            </a:extLst>
          </a:blip>
          <a:stretch>
            <a:fillRect/>
          </a:stretch>
        </p:blipFill>
        <p:spPr>
          <a:xfrm rot="18156129">
            <a:off x="3142935" y="400653"/>
            <a:ext cx="3182590" cy="3224457"/>
          </a:xfrm>
          <a:prstGeom prst="rect">
            <a:avLst/>
          </a:prstGeom>
        </p:spPr>
      </p:pic>
      <p:sp>
        <p:nvSpPr>
          <p:cNvPr id="28" name="CuadroTexto 27">
            <a:extLst>
              <a:ext uri="{FF2B5EF4-FFF2-40B4-BE49-F238E27FC236}">
                <a16:creationId xmlns:a16="http://schemas.microsoft.com/office/drawing/2014/main" id="{E57E2525-9CFF-4FEC-B2DC-7128B3F5ECD7}"/>
              </a:ext>
            </a:extLst>
          </p:cNvPr>
          <p:cNvSpPr txBox="1"/>
          <p:nvPr/>
        </p:nvSpPr>
        <p:spPr>
          <a:xfrm>
            <a:off x="3860067" y="1576974"/>
            <a:ext cx="1374962" cy="923330"/>
          </a:xfrm>
          <a:prstGeom prst="rect">
            <a:avLst/>
          </a:prstGeom>
          <a:noFill/>
        </p:spPr>
        <p:txBody>
          <a:bodyPr wrap="square">
            <a:spAutoFit/>
          </a:bodyPr>
          <a:lstStyle/>
          <a:p>
            <a:pPr algn="ctr"/>
            <a:r>
              <a:rPr lang="es-PE" sz="1800" b="1" dirty="0">
                <a:effectLst/>
                <a:latin typeface="Arial Narrow" panose="020B0606020202030204" pitchFamily="34" charset="0"/>
                <a:ea typeface="Calibri" panose="020F0502020204030204" pitchFamily="34" charset="0"/>
                <a:cs typeface="Times New Roman" panose="02020603050405020304" pitchFamily="18" charset="0"/>
              </a:rPr>
              <a:t>Asume una</a:t>
            </a:r>
            <a:endParaRPr lang="es-PE" sz="2400" dirty="0">
              <a:effectLst/>
              <a:latin typeface="Arial Narrow" panose="020B0606020202030204" pitchFamily="34" charset="0"/>
              <a:ea typeface="Calibri" panose="020F0502020204030204" pitchFamily="34" charset="0"/>
              <a:cs typeface="Times New Roman" panose="02020603050405020304" pitchFamily="18" charset="0"/>
            </a:endParaRPr>
          </a:p>
          <a:p>
            <a:pPr algn="ctr"/>
            <a:r>
              <a:rPr lang="es-PE" sz="1800" b="1" dirty="0">
                <a:effectLst/>
                <a:latin typeface="Arial Narrow" panose="020B0606020202030204" pitchFamily="34" charset="0"/>
                <a:ea typeface="Calibri" panose="020F0502020204030204" pitchFamily="34" charset="0"/>
                <a:cs typeface="Times New Roman" panose="02020603050405020304" pitchFamily="18" charset="0"/>
              </a:rPr>
              <a:t>vida saludable</a:t>
            </a:r>
            <a:endParaRPr lang="es-PE" sz="2400" dirty="0">
              <a:effectLst/>
              <a:latin typeface="Arial Narrow" panose="020B0606020202030204" pitchFamily="34" charset="0"/>
              <a:ea typeface="Calibri" panose="020F0502020204030204" pitchFamily="34" charset="0"/>
              <a:cs typeface="Times New Roman" panose="02020603050405020304" pitchFamily="18" charset="0"/>
            </a:endParaRPr>
          </a:p>
        </p:txBody>
      </p:sp>
      <p:pic>
        <p:nvPicPr>
          <p:cNvPr id="29" name="Imagen 28">
            <a:extLst>
              <a:ext uri="{FF2B5EF4-FFF2-40B4-BE49-F238E27FC236}">
                <a16:creationId xmlns:a16="http://schemas.microsoft.com/office/drawing/2014/main" id="{B3D24DF3-370E-470B-9417-D9C06EA29E71}"/>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74811" y="494817"/>
            <a:ext cx="2472476" cy="2624901"/>
          </a:xfrm>
          <a:prstGeom prst="rect">
            <a:avLst/>
          </a:prstGeom>
        </p:spPr>
      </p:pic>
      <p:pic>
        <p:nvPicPr>
          <p:cNvPr id="30" name="Imagen 29">
            <a:extLst>
              <a:ext uri="{FF2B5EF4-FFF2-40B4-BE49-F238E27FC236}">
                <a16:creationId xmlns:a16="http://schemas.microsoft.com/office/drawing/2014/main" id="{2D8ACE92-0D36-4EBB-8FBF-127F7954B563}"/>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541109" y="3590365"/>
            <a:ext cx="1704550" cy="2979435"/>
          </a:xfrm>
          <a:prstGeom prst="rect">
            <a:avLst/>
          </a:prstGeom>
        </p:spPr>
      </p:pic>
      <p:sp>
        <p:nvSpPr>
          <p:cNvPr id="31" name="Cuadro de texto 220">
            <a:extLst>
              <a:ext uri="{FF2B5EF4-FFF2-40B4-BE49-F238E27FC236}">
                <a16:creationId xmlns:a16="http://schemas.microsoft.com/office/drawing/2014/main" id="{25A5CF21-3AE9-4DE2-AB63-4816F6DA050C}"/>
              </a:ext>
            </a:extLst>
          </p:cNvPr>
          <p:cNvSpPr txBox="1"/>
          <p:nvPr/>
        </p:nvSpPr>
        <p:spPr>
          <a:xfrm>
            <a:off x="3558621" y="494817"/>
            <a:ext cx="1977854" cy="35234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r>
              <a:rPr lang="es-PE" b="1" dirty="0">
                <a:solidFill>
                  <a:srgbClr val="C00000"/>
                </a:solidFill>
                <a:effectLst/>
                <a:latin typeface="Arial Narrow" panose="020B0606020202030204" pitchFamily="34" charset="0"/>
                <a:ea typeface="Calibri" panose="020F0502020204030204" pitchFamily="34" charset="0"/>
                <a:cs typeface="Times New Roman" panose="02020603050405020304" pitchFamily="18" charset="0"/>
              </a:rPr>
              <a:t>COMPETENCIA  02</a:t>
            </a:r>
            <a:endParaRPr lang="es-PE" dirty="0">
              <a:effectLst/>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649185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o 8">
            <a:extLst>
              <a:ext uri="{FF2B5EF4-FFF2-40B4-BE49-F238E27FC236}">
                <a16:creationId xmlns:a16="http://schemas.microsoft.com/office/drawing/2014/main" id="{B07062C7-BCCB-499B-A66C-386CBF6DEBA9}"/>
              </a:ext>
            </a:extLst>
          </p:cNvPr>
          <p:cNvGrpSpPr/>
          <p:nvPr/>
        </p:nvGrpSpPr>
        <p:grpSpPr>
          <a:xfrm>
            <a:off x="2837329" y="255495"/>
            <a:ext cx="8928847" cy="6266330"/>
            <a:chOff x="69008" y="25880"/>
            <a:chExt cx="4297680" cy="5111921"/>
          </a:xfrm>
          <a:solidFill>
            <a:schemeClr val="accent5">
              <a:lumMod val="40000"/>
              <a:lumOff val="60000"/>
            </a:schemeClr>
          </a:solidFill>
        </p:grpSpPr>
        <p:sp>
          <p:nvSpPr>
            <p:cNvPr id="10" name="Rectángulo: esquinas redondeadas 9">
              <a:extLst>
                <a:ext uri="{FF2B5EF4-FFF2-40B4-BE49-F238E27FC236}">
                  <a16:creationId xmlns:a16="http://schemas.microsoft.com/office/drawing/2014/main" id="{A9543E7F-3D3B-4A39-AED7-26080793CC56}"/>
                </a:ext>
              </a:extLst>
            </p:cNvPr>
            <p:cNvSpPr/>
            <p:nvPr/>
          </p:nvSpPr>
          <p:spPr>
            <a:xfrm>
              <a:off x="69008" y="25880"/>
              <a:ext cx="4297680" cy="5111921"/>
            </a:xfrm>
            <a:prstGeom prst="roundRect">
              <a:avLst>
                <a:gd name="adj" fmla="val 2170"/>
              </a:avLst>
            </a:prstGeom>
            <a:grpFill/>
            <a:ln w="12700">
              <a:solidFill>
                <a:srgbClr val="00206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s-PE" sz="1100" dirty="0">
                  <a:effectLst/>
                  <a:latin typeface="Arial Narrow" panose="020B0606020202030204" pitchFamily="34" charset="0"/>
                  <a:ea typeface="Calibri" panose="020F0502020204030204" pitchFamily="34" charset="0"/>
                  <a:cs typeface="Times New Roman" panose="02020603050405020304" pitchFamily="18" charset="0"/>
                </a:rPr>
                <a:t> </a:t>
              </a:r>
            </a:p>
            <a:p>
              <a:r>
                <a:rPr lang="es-PE" sz="1100" b="1" dirty="0">
                  <a:solidFill>
                    <a:srgbClr val="C00000"/>
                  </a:solidFill>
                  <a:effectLst/>
                  <a:latin typeface="Arial Narrow" panose="020B0606020202030204" pitchFamily="34" charset="0"/>
                  <a:ea typeface="Calibri" panose="020F0502020204030204" pitchFamily="34" charset="0"/>
                  <a:cs typeface="GothamRounded-Bold"/>
                </a:rPr>
                <a:t> </a:t>
              </a:r>
              <a:endParaRPr lang="es-PE" sz="1100" dirty="0">
                <a:effectLst/>
                <a:latin typeface="Arial Narrow" panose="020B0606020202030204" pitchFamily="34" charset="0"/>
                <a:ea typeface="Calibri" panose="020F0502020204030204" pitchFamily="34" charset="0"/>
                <a:cs typeface="Times New Roman" panose="02020603050405020304" pitchFamily="18" charset="0"/>
              </a:endParaRPr>
            </a:p>
            <a:p>
              <a:r>
                <a:rPr lang="es-PE" sz="1100" b="1" dirty="0">
                  <a:solidFill>
                    <a:srgbClr val="C00000"/>
                  </a:solidFill>
                  <a:effectLst/>
                  <a:latin typeface="Arial Narrow" panose="020B0606020202030204" pitchFamily="34" charset="0"/>
                  <a:ea typeface="Calibri" panose="020F0502020204030204" pitchFamily="34" charset="0"/>
                  <a:cs typeface="GothamRounded-Bold"/>
                </a:rPr>
                <a:t> </a:t>
              </a:r>
              <a:endParaRPr lang="es-PE" sz="1100" dirty="0">
                <a:effectLst/>
                <a:latin typeface="Arial Narrow" panose="020B0606020202030204" pitchFamily="34" charset="0"/>
                <a:ea typeface="Calibri" panose="020F0502020204030204" pitchFamily="34" charset="0"/>
                <a:cs typeface="Times New Roman" panose="02020603050405020304" pitchFamily="18" charset="0"/>
              </a:endParaRPr>
            </a:p>
            <a:p>
              <a:r>
                <a:rPr lang="es-PE" sz="1100" b="1" dirty="0">
                  <a:solidFill>
                    <a:srgbClr val="C00000"/>
                  </a:solidFill>
                  <a:effectLst/>
                  <a:latin typeface="Arial Narrow" panose="020B0606020202030204" pitchFamily="34" charset="0"/>
                  <a:ea typeface="Calibri" panose="020F0502020204030204" pitchFamily="34" charset="0"/>
                  <a:cs typeface="GothamRounded-Bold"/>
                </a:rPr>
                <a:t> </a:t>
              </a:r>
              <a:endParaRPr lang="es-PE" sz="1100" dirty="0">
                <a:effectLst/>
                <a:latin typeface="Arial Narrow" panose="020B0606020202030204" pitchFamily="34" charset="0"/>
                <a:ea typeface="Calibri" panose="020F0502020204030204" pitchFamily="34" charset="0"/>
                <a:cs typeface="Times New Roman" panose="02020603050405020304" pitchFamily="18" charset="0"/>
              </a:endParaRPr>
            </a:p>
            <a:p>
              <a:r>
                <a:rPr lang="es-PE" sz="1100" b="1" dirty="0">
                  <a:solidFill>
                    <a:srgbClr val="C00000"/>
                  </a:solidFill>
                  <a:effectLst/>
                  <a:latin typeface="Arial Narrow" panose="020B0606020202030204" pitchFamily="34" charset="0"/>
                  <a:ea typeface="Calibri" panose="020F0502020204030204" pitchFamily="34" charset="0"/>
                  <a:cs typeface="GothamRounded-Bold"/>
                </a:rPr>
                <a:t> </a:t>
              </a:r>
              <a:endParaRPr lang="es-PE" sz="1100" dirty="0">
                <a:effectLst/>
                <a:latin typeface="Arial Narrow" panose="020B0606020202030204" pitchFamily="34" charset="0"/>
                <a:ea typeface="Calibri" panose="020F0502020204030204" pitchFamily="34" charset="0"/>
                <a:cs typeface="Times New Roman" panose="02020603050405020304" pitchFamily="18" charset="0"/>
              </a:endParaRPr>
            </a:p>
            <a:p>
              <a:r>
                <a:rPr lang="es-PE" sz="1100" b="1" dirty="0">
                  <a:solidFill>
                    <a:srgbClr val="C00000"/>
                  </a:solidFill>
                  <a:effectLst/>
                  <a:latin typeface="Arial Narrow" panose="020B0606020202030204" pitchFamily="34" charset="0"/>
                  <a:ea typeface="Calibri" panose="020F0502020204030204" pitchFamily="34" charset="0"/>
                  <a:cs typeface="GothamRounded-Bold"/>
                </a:rPr>
                <a:t> </a:t>
              </a:r>
              <a:endParaRPr lang="es-PE" sz="1100" dirty="0">
                <a:effectLst/>
                <a:latin typeface="Arial Narrow" panose="020B0606020202030204" pitchFamily="34" charset="0"/>
                <a:ea typeface="Calibri" panose="020F0502020204030204" pitchFamily="34" charset="0"/>
                <a:cs typeface="Times New Roman" panose="02020603050405020304" pitchFamily="18" charset="0"/>
              </a:endParaRPr>
            </a:p>
            <a:p>
              <a:r>
                <a:rPr lang="es-PE" sz="1100" b="1" dirty="0">
                  <a:solidFill>
                    <a:srgbClr val="C00000"/>
                  </a:solidFill>
                  <a:effectLst/>
                  <a:latin typeface="Arial Narrow" panose="020B0606020202030204" pitchFamily="34" charset="0"/>
                  <a:ea typeface="Calibri" panose="020F0502020204030204" pitchFamily="34" charset="0"/>
                  <a:cs typeface="GothamRounded-Bold"/>
                </a:rPr>
                <a:t> </a:t>
              </a:r>
              <a:endParaRPr lang="es-PE" sz="1100" dirty="0">
                <a:effectLst/>
                <a:latin typeface="Arial Narrow" panose="020B0606020202030204" pitchFamily="34" charset="0"/>
                <a:ea typeface="Calibri" panose="020F0502020204030204" pitchFamily="34" charset="0"/>
                <a:cs typeface="Times New Roman" panose="02020603050405020304" pitchFamily="18" charset="0"/>
              </a:endParaRPr>
            </a:p>
            <a:p>
              <a:r>
                <a:rPr lang="es-PE" sz="1100" b="1" dirty="0">
                  <a:solidFill>
                    <a:srgbClr val="C00000"/>
                  </a:solidFill>
                  <a:effectLst/>
                  <a:latin typeface="Arial Narrow" panose="020B0606020202030204" pitchFamily="34" charset="0"/>
                  <a:ea typeface="Calibri" panose="020F0502020204030204" pitchFamily="34" charset="0"/>
                  <a:cs typeface="GothamRounded-Bold"/>
                </a:rPr>
                <a:t> </a:t>
              </a:r>
              <a:endParaRPr lang="es-PE" sz="1100" dirty="0">
                <a:effectLst/>
                <a:latin typeface="Arial Narrow" panose="020B0606020202030204" pitchFamily="34" charset="0"/>
                <a:ea typeface="Calibri" panose="020F0502020204030204" pitchFamily="34" charset="0"/>
                <a:cs typeface="Times New Roman" panose="02020603050405020304" pitchFamily="18" charset="0"/>
              </a:endParaRPr>
            </a:p>
            <a:p>
              <a:r>
                <a:rPr lang="es-PE" sz="1100" b="1" dirty="0">
                  <a:solidFill>
                    <a:srgbClr val="C00000"/>
                  </a:solidFill>
                  <a:effectLst/>
                  <a:latin typeface="Arial Narrow" panose="020B0606020202030204" pitchFamily="34" charset="0"/>
                  <a:ea typeface="Calibri" panose="020F0502020204030204" pitchFamily="34" charset="0"/>
                  <a:cs typeface="GothamRounded-Bold"/>
                </a:rPr>
                <a:t> </a:t>
              </a:r>
              <a:endParaRPr lang="es-PE" sz="1100" dirty="0">
                <a:effectLst/>
                <a:latin typeface="Arial Narrow" panose="020B0606020202030204" pitchFamily="34" charset="0"/>
                <a:ea typeface="Calibri" panose="020F0502020204030204" pitchFamily="34" charset="0"/>
                <a:cs typeface="Times New Roman" panose="02020603050405020304" pitchFamily="18" charset="0"/>
              </a:endParaRPr>
            </a:p>
            <a:p>
              <a:r>
                <a:rPr lang="es-PE" sz="1100" b="1" dirty="0">
                  <a:solidFill>
                    <a:srgbClr val="C00000"/>
                  </a:solidFill>
                  <a:effectLst/>
                  <a:latin typeface="Arial Narrow" panose="020B0606020202030204" pitchFamily="34" charset="0"/>
                  <a:ea typeface="Calibri" panose="020F0502020204030204" pitchFamily="34" charset="0"/>
                  <a:cs typeface="GothamRounded-Bold"/>
                </a:rPr>
                <a:t> </a:t>
              </a:r>
              <a:endParaRPr lang="es-PE" sz="1100" dirty="0">
                <a:effectLst/>
                <a:latin typeface="Arial Narrow" panose="020B0606020202030204" pitchFamily="34" charset="0"/>
                <a:ea typeface="Calibri" panose="020F0502020204030204" pitchFamily="34" charset="0"/>
                <a:cs typeface="Times New Roman" panose="02020603050405020304" pitchFamily="18" charset="0"/>
              </a:endParaRPr>
            </a:p>
            <a:p>
              <a:pPr algn="just"/>
              <a:r>
                <a:rPr lang="es-PE" sz="400" b="1" dirty="0">
                  <a:solidFill>
                    <a:srgbClr val="C00000"/>
                  </a:solidFill>
                  <a:effectLst/>
                  <a:latin typeface="Arial" panose="020B0604020202020204" pitchFamily="34" charset="0"/>
                  <a:ea typeface="Calibri" panose="020F0502020204030204" pitchFamily="34" charset="0"/>
                  <a:cs typeface="Times New Roman" panose="02020603050405020304" pitchFamily="18" charset="0"/>
                </a:rPr>
                <a:t> </a:t>
              </a:r>
              <a:endParaRPr lang="es-PE" sz="1100" dirty="0">
                <a:effectLst/>
                <a:latin typeface="Arial Narrow" panose="020B0606020202030204" pitchFamily="34" charset="0"/>
                <a:ea typeface="Calibri" panose="020F0502020204030204" pitchFamily="34" charset="0"/>
                <a:cs typeface="Times New Roman" panose="02020603050405020304" pitchFamily="18" charset="0"/>
              </a:endParaRPr>
            </a:p>
            <a:p>
              <a:pPr algn="just"/>
              <a:r>
                <a:rPr lang="es-PE" sz="1000" b="1" dirty="0">
                  <a:solidFill>
                    <a:srgbClr val="C00000"/>
                  </a:solidFill>
                  <a:effectLst/>
                  <a:latin typeface="Arial" panose="020B0604020202020204" pitchFamily="34" charset="0"/>
                  <a:ea typeface="Calibri" panose="020F0502020204030204" pitchFamily="34" charset="0"/>
                  <a:cs typeface="Times New Roman" panose="02020603050405020304" pitchFamily="18" charset="0"/>
                </a:rPr>
                <a:t> </a:t>
              </a:r>
              <a:endParaRPr lang="es-PE" sz="1600" dirty="0">
                <a:effectLst/>
                <a:latin typeface="Arial Narrow" panose="020B0606020202030204" pitchFamily="34" charset="0"/>
                <a:ea typeface="Calibri" panose="020F0502020204030204" pitchFamily="34" charset="0"/>
                <a:cs typeface="Times New Roman" panose="02020603050405020304" pitchFamily="18" charset="0"/>
              </a:endParaRPr>
            </a:p>
            <a:p>
              <a:pPr algn="just"/>
              <a:r>
                <a:rPr lang="es-PE" sz="1600" b="1" dirty="0">
                  <a:solidFill>
                    <a:srgbClr val="C00000"/>
                  </a:solidFill>
                  <a:effectLst/>
                  <a:latin typeface="Arial" panose="020B0604020202020204" pitchFamily="34" charset="0"/>
                  <a:ea typeface="Calibri" panose="020F0502020204030204" pitchFamily="34" charset="0"/>
                  <a:cs typeface="Times New Roman" panose="02020603050405020304" pitchFamily="18" charset="0"/>
                </a:rPr>
                <a:t> </a:t>
              </a:r>
              <a:endParaRPr lang="es-PE" sz="1600" dirty="0">
                <a:effectLst/>
                <a:latin typeface="Arial Narrow" panose="020B0606020202030204" pitchFamily="34" charset="0"/>
                <a:ea typeface="Calibri" panose="020F0502020204030204" pitchFamily="34" charset="0"/>
                <a:cs typeface="Times New Roman" panose="02020603050405020304" pitchFamily="18" charset="0"/>
              </a:endParaRPr>
            </a:p>
            <a:p>
              <a:pPr algn="just"/>
              <a:r>
                <a:rPr lang="es-PE" sz="1600" b="1" dirty="0">
                  <a:solidFill>
                    <a:srgbClr val="C00000"/>
                  </a:solidFill>
                  <a:effectLst/>
                  <a:latin typeface="Arial" panose="020B0604020202020204" pitchFamily="34" charset="0"/>
                  <a:ea typeface="Calibri" panose="020F0502020204030204" pitchFamily="34" charset="0"/>
                  <a:cs typeface="Times New Roman" panose="02020603050405020304" pitchFamily="18" charset="0"/>
                </a:rPr>
                <a:t> </a:t>
              </a:r>
              <a:endParaRPr lang="es-PE" sz="1600" dirty="0">
                <a:effectLst/>
                <a:latin typeface="Arial Narrow" panose="020B0606020202030204" pitchFamily="34" charset="0"/>
                <a:ea typeface="Calibri" panose="020F0502020204030204" pitchFamily="34" charset="0"/>
                <a:cs typeface="Times New Roman" panose="02020603050405020304" pitchFamily="18" charset="0"/>
              </a:endParaRPr>
            </a:p>
            <a:p>
              <a:pPr algn="just"/>
              <a:endParaRPr lang="es-PE" sz="1600" b="1" dirty="0">
                <a:solidFill>
                  <a:srgbClr val="C00000"/>
                </a:solidFill>
                <a:effectLst/>
                <a:latin typeface="Arial" panose="020B0604020202020204" pitchFamily="34" charset="0"/>
                <a:ea typeface="Calibri" panose="020F0502020204030204" pitchFamily="34" charset="0"/>
                <a:cs typeface="Times New Roman" panose="02020603050405020304" pitchFamily="18" charset="0"/>
              </a:endParaRPr>
            </a:p>
            <a:p>
              <a:pPr algn="just"/>
              <a:endParaRPr lang="es-PE" sz="1600" b="1" dirty="0">
                <a:solidFill>
                  <a:srgbClr val="C00000"/>
                </a:solidFill>
                <a:latin typeface="Arial" panose="020B0604020202020204" pitchFamily="34" charset="0"/>
                <a:ea typeface="Calibri" panose="020F0502020204030204" pitchFamily="34" charset="0"/>
                <a:cs typeface="Times New Roman" panose="02020603050405020304" pitchFamily="18" charset="0"/>
              </a:endParaRPr>
            </a:p>
            <a:p>
              <a:pPr algn="just"/>
              <a:endParaRPr lang="es-PE" sz="1600" b="1" dirty="0">
                <a:solidFill>
                  <a:srgbClr val="C00000"/>
                </a:solidFill>
                <a:effectLst/>
                <a:latin typeface="Arial" panose="020B0604020202020204" pitchFamily="34" charset="0"/>
                <a:ea typeface="Calibri" panose="020F0502020204030204" pitchFamily="34" charset="0"/>
                <a:cs typeface="Times New Roman" panose="02020603050405020304" pitchFamily="18" charset="0"/>
              </a:endParaRPr>
            </a:p>
            <a:p>
              <a:pPr algn="just"/>
              <a:r>
                <a:rPr lang="es-PE" sz="1600" b="1" dirty="0">
                  <a:solidFill>
                    <a:srgbClr val="C00000"/>
                  </a:solidFill>
                  <a:effectLst/>
                  <a:latin typeface="Arial" panose="020B0604020202020204" pitchFamily="34" charset="0"/>
                  <a:ea typeface="Calibri" panose="020F0502020204030204" pitchFamily="34" charset="0"/>
                  <a:cs typeface="Times New Roman" panose="02020603050405020304" pitchFamily="18" charset="0"/>
                </a:rPr>
                <a:t>CAPACIDADES</a:t>
              </a:r>
              <a:r>
                <a:rPr lang="es-PE" sz="1600" b="1" dirty="0">
                  <a:solidFill>
                    <a:srgbClr val="0D0D0D"/>
                  </a:solidFill>
                  <a:effectLst/>
                  <a:latin typeface="Arial" panose="020B0604020202020204" pitchFamily="34" charset="0"/>
                  <a:ea typeface="Calibri" panose="020F0502020204030204" pitchFamily="34" charset="0"/>
                  <a:cs typeface="Times New Roman" panose="02020603050405020304" pitchFamily="18" charset="0"/>
                </a:rPr>
                <a:t>: </a:t>
              </a:r>
              <a:r>
                <a:rPr lang="es-PE" sz="1600" dirty="0">
                  <a:solidFill>
                    <a:srgbClr val="0D0D0D"/>
                  </a:solidFill>
                  <a:effectLst/>
                  <a:latin typeface="Arial" panose="020B0604020202020204" pitchFamily="34" charset="0"/>
                  <a:ea typeface="Calibri" panose="020F0502020204030204" pitchFamily="34" charset="0"/>
                  <a:cs typeface="Times New Roman" panose="02020603050405020304" pitchFamily="18" charset="0"/>
                </a:rPr>
                <a:t>El desarrollo de esta competencia implica movilizar las siguientes capacidades:</a:t>
              </a:r>
              <a:endParaRPr lang="es-PE" sz="1600" dirty="0">
                <a:solidFill>
                  <a:srgbClr val="0D0D0D"/>
                </a:solidFill>
                <a:latin typeface="Arial Narrow" panose="020B0606020202030204" pitchFamily="34" charset="0"/>
                <a:ea typeface="Calibri" panose="020F0502020204030204" pitchFamily="34" charset="0"/>
                <a:cs typeface="Times New Roman" panose="02020603050405020304" pitchFamily="18" charset="0"/>
              </a:endParaRPr>
            </a:p>
            <a:p>
              <a:pPr algn="just"/>
              <a:endParaRPr lang="es-PE" sz="800" dirty="0">
                <a:effectLst/>
                <a:latin typeface="Arial Narrow" panose="020B0606020202030204" pitchFamily="34" charset="0"/>
                <a:ea typeface="Calibri" panose="020F0502020204030204" pitchFamily="34" charset="0"/>
                <a:cs typeface="Times New Roman" panose="02020603050405020304" pitchFamily="18" charset="0"/>
              </a:endParaRPr>
            </a:p>
            <a:p>
              <a:pPr algn="just"/>
              <a:r>
                <a:rPr lang="es-PE" sz="1600" b="1"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Se relaciona utilizando sus habilidades </a:t>
              </a:r>
              <a:r>
                <a:rPr lang="es-PE" sz="1600" b="1" dirty="0" err="1">
                  <a:solidFill>
                    <a:srgbClr val="0070C0"/>
                  </a:solidFill>
                  <a:effectLst/>
                  <a:latin typeface="Arial" panose="020B0604020202020204" pitchFamily="34" charset="0"/>
                  <a:ea typeface="Calibri" panose="020F0502020204030204" pitchFamily="34" charset="0"/>
                  <a:cs typeface="Times New Roman" panose="02020603050405020304" pitchFamily="18" charset="0"/>
                </a:rPr>
                <a:t>sociomotrices</a:t>
              </a:r>
              <a:r>
                <a:rPr lang="es-PE" sz="1600" dirty="0">
                  <a:solidFill>
                    <a:srgbClr val="0D0D0D"/>
                  </a:solidFill>
                  <a:effectLst/>
                  <a:latin typeface="Arial" panose="020B0604020202020204" pitchFamily="34" charset="0"/>
                  <a:ea typeface="Calibri" panose="020F0502020204030204" pitchFamily="34" charset="0"/>
                  <a:cs typeface="Times New Roman" panose="02020603050405020304" pitchFamily="18" charset="0"/>
                </a:rPr>
                <a:t>: supone interactuar de manera asertiva con los demás en la práctica lúdica y deportiva experimentando el placer y disfrute que ella representa. Por otro lado, desarrolla habilidades como el respeto a las normas de juego, liderazgo, tolerancia, actitud proactiva, la resolución de conflictos interpersonales, la pertenencia positiva a un grupo, entre otras. </a:t>
              </a:r>
              <a:endParaRPr lang="es-PE" sz="1600" dirty="0">
                <a:solidFill>
                  <a:srgbClr val="0D0D0D"/>
                </a:solidFill>
                <a:latin typeface="Arial Narrow" panose="020B0606020202030204" pitchFamily="34" charset="0"/>
                <a:ea typeface="Calibri" panose="020F0502020204030204" pitchFamily="34" charset="0"/>
                <a:cs typeface="Times New Roman" panose="02020603050405020304" pitchFamily="18" charset="0"/>
              </a:endParaRPr>
            </a:p>
            <a:p>
              <a:pPr algn="just"/>
              <a:endParaRPr lang="es-PE" sz="800" dirty="0">
                <a:effectLst/>
                <a:latin typeface="Arial Narrow" panose="020B0606020202030204" pitchFamily="34" charset="0"/>
                <a:ea typeface="Calibri" panose="020F0502020204030204" pitchFamily="34" charset="0"/>
                <a:cs typeface="Times New Roman" panose="02020603050405020304" pitchFamily="18" charset="0"/>
              </a:endParaRPr>
            </a:p>
            <a:p>
              <a:pPr algn="just"/>
              <a:r>
                <a:rPr lang="es-PE" sz="1600" b="1"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Crea y aplica estrategias y tácticas de juego:</a:t>
              </a:r>
              <a:r>
                <a:rPr lang="es-PE" sz="1600" dirty="0">
                  <a:solidFill>
                    <a:srgbClr val="0D0D0D"/>
                  </a:solidFill>
                  <a:effectLst/>
                  <a:latin typeface="Arial" panose="020B0604020202020204" pitchFamily="34" charset="0"/>
                  <a:ea typeface="Calibri" panose="020F0502020204030204" pitchFamily="34" charset="0"/>
                  <a:cs typeface="Times New Roman" panose="02020603050405020304" pitchFamily="18" charset="0"/>
                </a:rPr>
                <a:t> supone emplear los recursos personales y las potencialidades de cada miembro del equipo para el logro de un objetivo común, desarrollando y aplicando reglas y soluciones tácticas de juego en actividades físicas de colaboración, cooperación y oposición.</a:t>
              </a:r>
              <a:endParaRPr lang="es-PE" sz="1600" dirty="0">
                <a:effectLst/>
                <a:latin typeface="Arial Narrow" panose="020B0606020202030204" pitchFamily="34" charset="0"/>
                <a:ea typeface="Calibri" panose="020F0502020204030204" pitchFamily="34" charset="0"/>
                <a:cs typeface="Times New Roman" panose="02020603050405020304" pitchFamily="18" charset="0"/>
              </a:endParaRPr>
            </a:p>
            <a:p>
              <a:pPr algn="just"/>
              <a:r>
                <a:rPr lang="es-PE" sz="1600" b="1" dirty="0">
                  <a:solidFill>
                    <a:srgbClr val="0D0D0D"/>
                  </a:solidFill>
                  <a:effectLst/>
                  <a:latin typeface="Arial" panose="020B0604020202020204" pitchFamily="34" charset="0"/>
                  <a:ea typeface="Calibri" panose="020F0502020204030204" pitchFamily="34" charset="0"/>
                  <a:cs typeface="Times New Roman" panose="02020603050405020304" pitchFamily="18" charset="0"/>
                </a:rPr>
                <a:t> </a:t>
              </a:r>
              <a:endParaRPr lang="es-PE" sz="1600" dirty="0">
                <a:effectLst/>
                <a:latin typeface="Arial Narrow" panose="020B0606020202030204" pitchFamily="34" charset="0"/>
                <a:ea typeface="Calibri" panose="020F0502020204030204" pitchFamily="34" charset="0"/>
                <a:cs typeface="Times New Roman" panose="02020603050405020304" pitchFamily="18" charset="0"/>
              </a:endParaRPr>
            </a:p>
            <a:p>
              <a:r>
                <a:rPr lang="es-PE" sz="1000" dirty="0">
                  <a:effectLst/>
                  <a:latin typeface="Arial" panose="020B0604020202020204" pitchFamily="34" charset="0"/>
                  <a:ea typeface="Calibri" panose="020F0502020204030204" pitchFamily="34" charset="0"/>
                  <a:cs typeface="Times New Roman" panose="02020603050405020304" pitchFamily="18" charset="0"/>
                </a:rPr>
                <a:t> </a:t>
              </a:r>
              <a:endParaRPr lang="es-PE" sz="1100" dirty="0">
                <a:effectLst/>
                <a:latin typeface="Arial Narrow" panose="020B0606020202030204" pitchFamily="34" charset="0"/>
                <a:ea typeface="Calibri" panose="020F0502020204030204" pitchFamily="34" charset="0"/>
                <a:cs typeface="Times New Roman" panose="02020603050405020304" pitchFamily="18" charset="0"/>
              </a:endParaRPr>
            </a:p>
          </p:txBody>
        </p:sp>
        <p:sp>
          <p:nvSpPr>
            <p:cNvPr id="11" name="Rectángulo: esquinas redondeadas 10">
              <a:extLst>
                <a:ext uri="{FF2B5EF4-FFF2-40B4-BE49-F238E27FC236}">
                  <a16:creationId xmlns:a16="http://schemas.microsoft.com/office/drawing/2014/main" id="{E8D1C266-D0A8-4987-A4A8-08774F8A8C2F}"/>
                </a:ext>
              </a:extLst>
            </p:cNvPr>
            <p:cNvSpPr/>
            <p:nvPr/>
          </p:nvSpPr>
          <p:spPr>
            <a:xfrm>
              <a:off x="1526839" y="144217"/>
              <a:ext cx="2781300" cy="2196287"/>
            </a:xfrm>
            <a:prstGeom prst="roundRect">
              <a:avLst>
                <a:gd name="adj" fmla="val 4554"/>
              </a:avLst>
            </a:prstGeom>
            <a:solidFill>
              <a:srgbClr val="FFFFCC"/>
            </a:solidFill>
            <a:ln w="12700">
              <a:solidFill>
                <a:schemeClr val="accent4">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es-PE" sz="1600" dirty="0">
                  <a:solidFill>
                    <a:srgbClr val="0D0D0D"/>
                  </a:solidFill>
                  <a:effectLst/>
                  <a:latin typeface="Arial" panose="020B0604020202020204" pitchFamily="34" charset="0"/>
                  <a:ea typeface="Calibri" panose="020F0502020204030204" pitchFamily="34" charset="0"/>
                  <a:cs typeface="Times New Roman" panose="02020603050405020304" pitchFamily="18" charset="0"/>
                </a:rPr>
                <a:t>Va alineado a la práctica de diferentes actividades físicas (juegos, deportes, actividades predeportivas, etc.). Implica poner en juego los recursos personales para una apropiada interacción social, inclusión y convivencia, insertándose adecuadamente en el grupo y resolviendo conflictos de manera asertiva, empática y pertinente a cada situación. De igual manera, aplica estrategias y tácticas para el logro de un objetivo común en la práctica de diferentes actividades físicas, mostrando una actitud proactiva en la organización de eventos lúdicos y deportivos (CN).</a:t>
              </a:r>
              <a:endParaRPr lang="es-PE" sz="1600" dirty="0">
                <a:effectLst/>
                <a:latin typeface="Arial Narrow" panose="020B0606020202030204" pitchFamily="34" charset="0"/>
                <a:ea typeface="Calibri" panose="020F0502020204030204" pitchFamily="34" charset="0"/>
                <a:cs typeface="Times New Roman" panose="02020603050405020304" pitchFamily="18" charset="0"/>
              </a:endParaRPr>
            </a:p>
          </p:txBody>
        </p:sp>
      </p:grpSp>
      <p:pic>
        <p:nvPicPr>
          <p:cNvPr id="12" name="Imagen 11">
            <a:extLst>
              <a:ext uri="{FF2B5EF4-FFF2-40B4-BE49-F238E27FC236}">
                <a16:creationId xmlns:a16="http://schemas.microsoft.com/office/drawing/2014/main" id="{9A58ED88-5799-443E-A15A-6C79E70974E2}"/>
              </a:ext>
            </a:extLst>
          </p:cNvPr>
          <p:cNvPicPr/>
          <p:nvPr/>
        </p:nvPicPr>
        <p:blipFill>
          <a:blip r:embed="rId2" cstate="print">
            <a:extLst>
              <a:ext uri="{28A0092B-C50C-407E-A947-70E740481C1C}">
                <a14:useLocalDpi xmlns:a14="http://schemas.microsoft.com/office/drawing/2010/main" val="0"/>
              </a:ext>
            </a:extLst>
          </a:blip>
          <a:stretch>
            <a:fillRect/>
          </a:stretch>
        </p:blipFill>
        <p:spPr>
          <a:xfrm rot="10800000" flipH="1">
            <a:off x="3023404" y="599404"/>
            <a:ext cx="2656635" cy="2692269"/>
          </a:xfrm>
          <a:prstGeom prst="rect">
            <a:avLst/>
          </a:prstGeom>
        </p:spPr>
      </p:pic>
      <p:sp>
        <p:nvSpPr>
          <p:cNvPr id="15" name="Cuadro de texto 221">
            <a:extLst>
              <a:ext uri="{FF2B5EF4-FFF2-40B4-BE49-F238E27FC236}">
                <a16:creationId xmlns:a16="http://schemas.microsoft.com/office/drawing/2014/main" id="{22EBF644-96F8-4F79-BFEC-756995765E36}"/>
              </a:ext>
            </a:extLst>
          </p:cNvPr>
          <p:cNvSpPr txBox="1"/>
          <p:nvPr/>
        </p:nvSpPr>
        <p:spPr>
          <a:xfrm flipH="1">
            <a:off x="3334871" y="1559859"/>
            <a:ext cx="1788458" cy="11967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s-PE" sz="1600" b="1" dirty="0">
                <a:effectLst/>
                <a:latin typeface="Arial Narrow" panose="020B0606020202030204" pitchFamily="34" charset="0"/>
                <a:ea typeface="Calibri" panose="020F0502020204030204" pitchFamily="34" charset="0"/>
                <a:cs typeface="Times New Roman" panose="02020603050405020304" pitchFamily="18" charset="0"/>
              </a:rPr>
              <a:t>Interactúa a través de sus habilidades</a:t>
            </a:r>
            <a:endParaRPr lang="es-PE" sz="1600" dirty="0">
              <a:effectLst/>
              <a:latin typeface="Arial Narrow" panose="020B0606020202030204" pitchFamily="34" charset="0"/>
              <a:ea typeface="Calibri" panose="020F0502020204030204" pitchFamily="34" charset="0"/>
              <a:cs typeface="Times New Roman" panose="02020603050405020304" pitchFamily="18" charset="0"/>
            </a:endParaRPr>
          </a:p>
          <a:p>
            <a:pPr algn="ctr"/>
            <a:r>
              <a:rPr lang="es-PE" sz="1600" b="1" dirty="0" err="1">
                <a:effectLst/>
                <a:latin typeface="Arial Narrow" panose="020B0606020202030204" pitchFamily="34" charset="0"/>
                <a:ea typeface="Calibri" panose="020F0502020204030204" pitchFamily="34" charset="0"/>
                <a:cs typeface="Times New Roman" panose="02020603050405020304" pitchFamily="18" charset="0"/>
              </a:rPr>
              <a:t>sociomotrices</a:t>
            </a:r>
            <a:endParaRPr lang="es-PE" sz="1600" dirty="0">
              <a:effectLst/>
              <a:latin typeface="Arial Narrow" panose="020B0606020202030204" pitchFamily="34" charset="0"/>
              <a:ea typeface="Calibri" panose="020F0502020204030204" pitchFamily="34" charset="0"/>
              <a:cs typeface="Times New Roman" panose="02020603050405020304" pitchFamily="18" charset="0"/>
            </a:endParaRPr>
          </a:p>
        </p:txBody>
      </p:sp>
      <p:sp>
        <p:nvSpPr>
          <p:cNvPr id="16" name="Cuadro de texto 220">
            <a:extLst>
              <a:ext uri="{FF2B5EF4-FFF2-40B4-BE49-F238E27FC236}">
                <a16:creationId xmlns:a16="http://schemas.microsoft.com/office/drawing/2014/main" id="{55C00E8A-4B27-4AB9-8483-3E698BCD0439}"/>
              </a:ext>
            </a:extLst>
          </p:cNvPr>
          <p:cNvSpPr txBox="1"/>
          <p:nvPr/>
        </p:nvSpPr>
        <p:spPr>
          <a:xfrm>
            <a:off x="3334872" y="400556"/>
            <a:ext cx="2138082" cy="41971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r>
              <a:rPr lang="es-PE" sz="1600" b="1" dirty="0">
                <a:solidFill>
                  <a:srgbClr val="C00000"/>
                </a:solidFill>
                <a:effectLst/>
                <a:latin typeface="Arial Narrow" panose="020B0606020202030204" pitchFamily="34" charset="0"/>
                <a:ea typeface="Calibri" panose="020F0502020204030204" pitchFamily="34" charset="0"/>
                <a:cs typeface="Times New Roman" panose="02020603050405020304" pitchFamily="18" charset="0"/>
              </a:rPr>
              <a:t>COMPETENCIA  03</a:t>
            </a:r>
            <a:endParaRPr lang="es-PE" sz="1600" dirty="0">
              <a:effectLst/>
              <a:latin typeface="Arial Narrow" panose="020B0606020202030204" pitchFamily="34" charset="0"/>
              <a:ea typeface="Calibri" panose="020F0502020204030204" pitchFamily="34" charset="0"/>
              <a:cs typeface="Times New Roman" panose="02020603050405020304" pitchFamily="18" charset="0"/>
            </a:endParaRPr>
          </a:p>
        </p:txBody>
      </p:sp>
      <p:pic>
        <p:nvPicPr>
          <p:cNvPr id="17" name="Imagen 16">
            <a:extLst>
              <a:ext uri="{FF2B5EF4-FFF2-40B4-BE49-F238E27FC236}">
                <a16:creationId xmlns:a16="http://schemas.microsoft.com/office/drawing/2014/main" id="{B7443142-4D48-44A3-84EE-E1E2B1FE9CBB}"/>
              </a:ext>
            </a:extLst>
          </p:cNvPr>
          <p:cNvPicPr/>
          <p:nvPr/>
        </p:nvPicPr>
        <p:blipFill rotWithShape="1">
          <a:blip r:embed="rId3" cstate="print">
            <a:extLst>
              <a:ext uri="{28A0092B-C50C-407E-A947-70E740481C1C}">
                <a14:useLocalDpi xmlns:a14="http://schemas.microsoft.com/office/drawing/2010/main" val="0"/>
              </a:ext>
            </a:extLst>
          </a:blip>
          <a:srcRect b="15095"/>
          <a:stretch/>
        </p:blipFill>
        <p:spPr bwMode="auto">
          <a:xfrm>
            <a:off x="93038" y="2221239"/>
            <a:ext cx="2651254" cy="214086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182753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o 2">
            <a:extLst>
              <a:ext uri="{FF2B5EF4-FFF2-40B4-BE49-F238E27FC236}">
                <a16:creationId xmlns:a16="http://schemas.microsoft.com/office/drawing/2014/main" id="{505FD687-9B3A-47B1-97BD-8586D96F8BBA}"/>
              </a:ext>
            </a:extLst>
          </p:cNvPr>
          <p:cNvGrpSpPr/>
          <p:nvPr/>
        </p:nvGrpSpPr>
        <p:grpSpPr>
          <a:xfrm>
            <a:off x="3381496" y="1404257"/>
            <a:ext cx="5860475" cy="3804557"/>
            <a:chOff x="3381496" y="1404257"/>
            <a:chExt cx="5860475" cy="3804557"/>
          </a:xfrm>
        </p:grpSpPr>
        <p:sp>
          <p:nvSpPr>
            <p:cNvPr id="2" name="Rectángulo: esquinas redondeadas 1">
              <a:extLst>
                <a:ext uri="{FF2B5EF4-FFF2-40B4-BE49-F238E27FC236}">
                  <a16:creationId xmlns:a16="http://schemas.microsoft.com/office/drawing/2014/main" id="{FFAF58B8-42E1-4D79-9645-64756F16BB59}"/>
                </a:ext>
              </a:extLst>
            </p:cNvPr>
            <p:cNvSpPr/>
            <p:nvPr/>
          </p:nvSpPr>
          <p:spPr>
            <a:xfrm>
              <a:off x="3381496" y="1404257"/>
              <a:ext cx="5860475" cy="3804557"/>
            </a:xfrm>
            <a:prstGeom prst="roundRect">
              <a:avLst>
                <a:gd name="adj" fmla="val 1108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 name="4 CuadroTexto">
              <a:extLst>
                <a:ext uri="{FF2B5EF4-FFF2-40B4-BE49-F238E27FC236}">
                  <a16:creationId xmlns:a16="http://schemas.microsoft.com/office/drawing/2014/main" id="{35DB5141-290B-4352-BA8D-C538C1437D39}"/>
                </a:ext>
              </a:extLst>
            </p:cNvPr>
            <p:cNvSpPr txBox="1"/>
            <p:nvPr/>
          </p:nvSpPr>
          <p:spPr>
            <a:xfrm>
              <a:off x="3659085" y="2037427"/>
              <a:ext cx="5429007" cy="2554545"/>
            </a:xfrm>
            <a:prstGeom prst="rect">
              <a:avLst/>
            </a:prstGeom>
            <a:noFill/>
          </p:spPr>
          <p:txBody>
            <a:bodyPr wrap="square" rtlCol="0">
              <a:spAutoFit/>
            </a:bodyPr>
            <a:lstStyle/>
            <a:p>
              <a:pPr algn="ctr"/>
              <a:r>
                <a:rPr lang="es-ES" sz="4000" b="1" dirty="0">
                  <a:latin typeface="Arial Black" panose="020B0A04020102020204" pitchFamily="34" charset="0"/>
                </a:rPr>
                <a:t>AHORA HABLEMOS DE PLANIFICACIÓN CURRICULAR</a:t>
              </a:r>
              <a:endParaRPr lang="es-ES" sz="2400" b="1" dirty="0">
                <a:latin typeface="Arial Black" panose="020B0A04020102020204" pitchFamily="34" charset="0"/>
              </a:endParaRPr>
            </a:p>
          </p:txBody>
        </p:sp>
      </p:grpSp>
    </p:spTree>
    <p:extLst>
      <p:ext uri="{BB962C8B-B14F-4D97-AF65-F5344CB8AC3E}">
        <p14:creationId xmlns:p14="http://schemas.microsoft.com/office/powerpoint/2010/main" val="6110584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ángulo: esquinas redondeadas 17">
            <a:extLst>
              <a:ext uri="{FF2B5EF4-FFF2-40B4-BE49-F238E27FC236}">
                <a16:creationId xmlns:a16="http://schemas.microsoft.com/office/drawing/2014/main" id="{E5B4068A-CC07-4E33-949A-AA24C671945F}"/>
              </a:ext>
            </a:extLst>
          </p:cNvPr>
          <p:cNvSpPr/>
          <p:nvPr/>
        </p:nvSpPr>
        <p:spPr>
          <a:xfrm>
            <a:off x="3684494" y="545628"/>
            <a:ext cx="4491317" cy="514447"/>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457200">
              <a:spcAft>
                <a:spcPts val="0"/>
              </a:spcAft>
            </a:pPr>
            <a:r>
              <a:rPr lang="es-PE" sz="2400" b="1" dirty="0">
                <a:effectLst/>
                <a:latin typeface="Arial" panose="020B0604020202020204" pitchFamily="34" charset="0"/>
                <a:ea typeface="Calibri" panose="020F0502020204030204" pitchFamily="34" charset="0"/>
                <a:cs typeface="Times New Roman" panose="02020603050405020304" pitchFamily="18" charset="0"/>
              </a:rPr>
              <a:t>¿QUÉ ES PLANIFICAR?</a:t>
            </a:r>
            <a:endParaRPr lang="es-PE" sz="2400" dirty="0">
              <a:effectLst/>
              <a:latin typeface="Arial Narrow" panose="020B0606020202030204" pitchFamily="34" charset="0"/>
              <a:ea typeface="Calibri" panose="020F0502020204030204" pitchFamily="34" charset="0"/>
              <a:cs typeface="Times New Roman" panose="02020603050405020304" pitchFamily="18" charset="0"/>
            </a:endParaRPr>
          </a:p>
        </p:txBody>
      </p:sp>
      <p:sp>
        <p:nvSpPr>
          <p:cNvPr id="10" name="CuadroTexto 9">
            <a:extLst>
              <a:ext uri="{FF2B5EF4-FFF2-40B4-BE49-F238E27FC236}">
                <a16:creationId xmlns:a16="http://schemas.microsoft.com/office/drawing/2014/main" id="{4FE1A987-7E9C-49E6-9BD3-32ABCE45E7A7}"/>
              </a:ext>
            </a:extLst>
          </p:cNvPr>
          <p:cNvSpPr txBox="1"/>
          <p:nvPr/>
        </p:nvSpPr>
        <p:spPr>
          <a:xfrm>
            <a:off x="793376" y="1161853"/>
            <a:ext cx="10502153" cy="5293757"/>
          </a:xfrm>
          <a:prstGeom prst="rect">
            <a:avLst/>
          </a:prstGeom>
          <a:noFill/>
        </p:spPr>
        <p:txBody>
          <a:bodyPr wrap="square" rtlCol="0">
            <a:spAutoFit/>
          </a:bodyPr>
          <a:lstStyle/>
          <a:p>
            <a:pPr marL="285750" indent="-285750" algn="just">
              <a:buFont typeface="Arial" panose="020B0604020202020204" pitchFamily="34" charset="0"/>
              <a:buChar char="•"/>
            </a:pPr>
            <a:r>
              <a:rPr lang="es-PE" sz="2200" dirty="0">
                <a:effectLst/>
                <a:latin typeface="Arial" panose="020B0604020202020204" pitchFamily="34" charset="0"/>
                <a:ea typeface="Calibri" panose="020F0502020204030204" pitchFamily="34" charset="0"/>
              </a:rPr>
              <a:t>Es el arte de imaginar, conjeturar, suponer y diseñar procesos y espacios para facilitar el aprendizaje de los estudiantes.</a:t>
            </a:r>
          </a:p>
          <a:p>
            <a:pPr algn="just"/>
            <a:endParaRPr lang="es-PE" sz="800" dirty="0">
              <a:effectLst/>
              <a:latin typeface="Arial" panose="020B0604020202020204" pitchFamily="34" charset="0"/>
              <a:ea typeface="Calibri" panose="020F0502020204030204" pitchFamily="34" charset="0"/>
            </a:endParaRPr>
          </a:p>
          <a:p>
            <a:pPr marL="285750" indent="-285750" algn="just">
              <a:buFont typeface="Arial" panose="020B0604020202020204" pitchFamily="34" charset="0"/>
              <a:buChar char="•"/>
            </a:pPr>
            <a:r>
              <a:rPr lang="es-PE" sz="2200" dirty="0">
                <a:effectLst/>
                <a:latin typeface="Arial" panose="020B0604020202020204" pitchFamily="34" charset="0"/>
                <a:ea typeface="Calibri" panose="020F0502020204030204" pitchFamily="34" charset="0"/>
              </a:rPr>
              <a:t>Parte por determinar claramente el propósito del aprendizaje (competencias, capacidades, desempeños, estándares de aprendizaje y enfoques transversales</a:t>
            </a:r>
            <a:r>
              <a:rPr lang="es-PE" sz="2200" dirty="0" smtClean="0">
                <a:effectLst/>
                <a:latin typeface="Arial" panose="020B0604020202020204" pitchFamily="34" charset="0"/>
                <a:ea typeface="Calibri" panose="020F0502020204030204" pitchFamily="34" charset="0"/>
              </a:rPr>
              <a:t>) a partir de una (evaluación diagnostica).</a:t>
            </a:r>
            <a:endParaRPr lang="es-PE" sz="2200" dirty="0">
              <a:effectLst/>
              <a:latin typeface="Arial" panose="020B0604020202020204" pitchFamily="34" charset="0"/>
              <a:ea typeface="Calibri" panose="020F0502020204030204" pitchFamily="34" charset="0"/>
            </a:endParaRPr>
          </a:p>
          <a:p>
            <a:pPr algn="just"/>
            <a:endParaRPr lang="es-PE" sz="800" dirty="0">
              <a:latin typeface="Arial" panose="020B0604020202020204" pitchFamily="34" charset="0"/>
              <a:ea typeface="Calibri" panose="020F0502020204030204" pitchFamily="34" charset="0"/>
            </a:endParaRPr>
          </a:p>
          <a:p>
            <a:pPr marL="285750" indent="-285750" algn="just">
              <a:buFont typeface="Arial" panose="020B0604020202020204" pitchFamily="34" charset="0"/>
              <a:buChar char="•"/>
            </a:pPr>
            <a:r>
              <a:rPr lang="es-PE" sz="2200" dirty="0">
                <a:effectLst/>
                <a:latin typeface="Arial" panose="020B0604020202020204" pitchFamily="34" charset="0"/>
                <a:ea typeface="Calibri" panose="020F0502020204030204" pitchFamily="34" charset="0"/>
                <a:cs typeface="Times New Roman" panose="02020603050405020304" pitchFamily="18" charset="0"/>
              </a:rPr>
              <a:t>En este proceso es importante considerar las </a:t>
            </a:r>
            <a:r>
              <a:rPr lang="es-PE" sz="2200" b="1"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aptitudes, las necesidades, los intereses, las experiencias, los contextos y entre otros factores</a:t>
            </a:r>
          </a:p>
          <a:p>
            <a:pPr marL="285750" indent="-285750" algn="just">
              <a:buFont typeface="Arial" panose="020B0604020202020204" pitchFamily="34" charset="0"/>
              <a:buChar char="•"/>
            </a:pPr>
            <a:endParaRPr lang="es-PE" sz="500" dirty="0">
              <a:effectLst/>
              <a:latin typeface="Arial" panose="020B0604020202020204" pitchFamily="34" charset="0"/>
              <a:ea typeface="Calibri" panose="020F0502020204030204" pitchFamily="34" charset="0"/>
              <a:cs typeface="Times New Roman" panose="02020603050405020304" pitchFamily="18" charset="0"/>
            </a:endParaRPr>
          </a:p>
          <a:p>
            <a:pPr algn="just"/>
            <a:endParaRPr lang="es-PE" sz="800" dirty="0">
              <a:effectLst/>
              <a:latin typeface="Arial" panose="020B0604020202020204" pitchFamily="34" charset="0"/>
              <a:ea typeface="Calibri" panose="020F0502020204030204" pitchFamily="34" charset="0"/>
              <a:cs typeface="Times New Roman" panose="02020603050405020304" pitchFamily="18" charset="0"/>
            </a:endParaRPr>
          </a:p>
          <a:p>
            <a:pPr marL="285750" indent="-285750" algn="just">
              <a:buFont typeface="Arial" panose="020B0604020202020204" pitchFamily="34" charset="0"/>
              <a:buChar char="•"/>
            </a:pPr>
            <a:r>
              <a:rPr lang="es-PE" sz="2200" dirty="0">
                <a:latin typeface="Arial" panose="020B0604020202020204" pitchFamily="34" charset="0"/>
                <a:ea typeface="Calibri" panose="020F0502020204030204" pitchFamily="34" charset="0"/>
                <a:cs typeface="Times New Roman" panose="02020603050405020304" pitchFamily="18" charset="0"/>
              </a:rPr>
              <a:t>A</a:t>
            </a:r>
            <a:r>
              <a:rPr lang="es-PE" sz="2200" dirty="0">
                <a:effectLst/>
                <a:latin typeface="Arial" panose="020B0604020202020204" pitchFamily="34" charset="0"/>
                <a:ea typeface="Calibri" panose="020F0502020204030204" pitchFamily="34" charset="0"/>
                <a:cs typeface="Times New Roman" panose="02020603050405020304" pitchFamily="18" charset="0"/>
              </a:rPr>
              <a:t>sí como prever, organizar, reflexionar y decidir sobre:</a:t>
            </a:r>
            <a:r>
              <a:rPr lang="es-PE" sz="2200" dirty="0">
                <a:solidFill>
                  <a:schemeClr val="accent6">
                    <a:lumMod val="75000"/>
                  </a:schemeClr>
                </a:solidFill>
                <a:effectLst/>
                <a:latin typeface="Arial" panose="020B0604020202020204" pitchFamily="34" charset="0"/>
                <a:ea typeface="Calibri" panose="020F0502020204030204" pitchFamily="34" charset="0"/>
                <a:cs typeface="Times New Roman" panose="02020603050405020304" pitchFamily="18" charset="0"/>
              </a:rPr>
              <a:t> recursos y materiales, procesos pedagógicos y didácticos, interacciones, estrategias diferenciadas, clima de aula, contextos socio ambientales</a:t>
            </a:r>
            <a:r>
              <a:rPr lang="es-PE" sz="2200" dirty="0">
                <a:effectLst/>
                <a:latin typeface="Arial" panose="020B0604020202020204" pitchFamily="34" charset="0"/>
                <a:ea typeface="Calibri" panose="020F0502020204030204" pitchFamily="34" charset="0"/>
                <a:cs typeface="Times New Roman" panose="02020603050405020304" pitchFamily="18" charset="0"/>
              </a:rPr>
              <a:t>, entre otros que hagan posible el proceso de enseñanza, aprendizaje y evaluación para alcanzar dicho propósito.</a:t>
            </a:r>
          </a:p>
          <a:p>
            <a:pPr marL="285750" indent="-285750" algn="just">
              <a:buFont typeface="Arial" panose="020B0604020202020204" pitchFamily="34" charset="0"/>
              <a:buChar char="•"/>
            </a:pPr>
            <a:endParaRPr lang="es-PE" sz="500" dirty="0">
              <a:effectLst/>
              <a:latin typeface="Arial" panose="020B0604020202020204" pitchFamily="34" charset="0"/>
              <a:ea typeface="Calibri" panose="020F0502020204030204" pitchFamily="34" charset="0"/>
              <a:cs typeface="Times New Roman" panose="02020603050405020304" pitchFamily="18" charset="0"/>
            </a:endParaRPr>
          </a:p>
          <a:p>
            <a:pPr marL="285750" indent="-285750" algn="just">
              <a:buFont typeface="Arial" panose="020B0604020202020204" pitchFamily="34" charset="0"/>
              <a:buChar char="•"/>
            </a:pPr>
            <a:r>
              <a:rPr lang="es-PE" sz="2200" dirty="0">
                <a:latin typeface="Arial" panose="020B0604020202020204" pitchFamily="34" charset="0"/>
                <a:ea typeface="Calibri" panose="020F0502020204030204" pitchFamily="34" charset="0"/>
              </a:rPr>
              <a:t>D</a:t>
            </a:r>
            <a:r>
              <a:rPr lang="es-PE" sz="2200" dirty="0">
                <a:effectLst/>
                <a:latin typeface="Arial" panose="020B0604020202020204" pitchFamily="34" charset="0"/>
                <a:ea typeface="Calibri" panose="020F0502020204030204" pitchFamily="34" charset="0"/>
              </a:rPr>
              <a:t>ebe ser </a:t>
            </a:r>
            <a:r>
              <a:rPr lang="es-PE" sz="2200" b="1" dirty="0">
                <a:solidFill>
                  <a:schemeClr val="accent6">
                    <a:lumMod val="75000"/>
                  </a:schemeClr>
                </a:solidFill>
                <a:effectLst/>
                <a:latin typeface="Arial" panose="020B0604020202020204" pitchFamily="34" charset="0"/>
                <a:ea typeface="Calibri" panose="020F0502020204030204" pitchFamily="34" charset="0"/>
              </a:rPr>
              <a:t>reflexivo, flexible y centrado </a:t>
            </a:r>
            <a:r>
              <a:rPr lang="es-PE" sz="2200" dirty="0">
                <a:effectLst/>
                <a:latin typeface="Arial" panose="020B0604020202020204" pitchFamily="34" charset="0"/>
                <a:ea typeface="Calibri" panose="020F0502020204030204" pitchFamily="34" charset="0"/>
              </a:rPr>
              <a:t>en los propósitos de aprendizaje que deben desarrollar los estudiantes</a:t>
            </a:r>
            <a:endParaRPr lang="es-PE" sz="2200" dirty="0">
              <a:effectLst/>
              <a:latin typeface="Arial Narrow" panose="020B0606020202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s-PE" dirty="0"/>
          </a:p>
        </p:txBody>
      </p:sp>
    </p:spTree>
    <p:extLst>
      <p:ext uri="{BB962C8B-B14F-4D97-AF65-F5344CB8AC3E}">
        <p14:creationId xmlns:p14="http://schemas.microsoft.com/office/powerpoint/2010/main" val="14989310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ángulo: esquinas redondeadas 17">
            <a:extLst>
              <a:ext uri="{FF2B5EF4-FFF2-40B4-BE49-F238E27FC236}">
                <a16:creationId xmlns:a16="http://schemas.microsoft.com/office/drawing/2014/main" id="{E5B4068A-CC07-4E33-949A-AA24C671945F}"/>
              </a:ext>
            </a:extLst>
          </p:cNvPr>
          <p:cNvSpPr/>
          <p:nvPr/>
        </p:nvSpPr>
        <p:spPr>
          <a:xfrm>
            <a:off x="1939895" y="452506"/>
            <a:ext cx="8648344" cy="514447"/>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457200">
              <a:spcAft>
                <a:spcPts val="0"/>
              </a:spcAft>
            </a:pPr>
            <a:r>
              <a:rPr lang="es-PE" sz="2400" b="1" dirty="0">
                <a:effectLst/>
                <a:latin typeface="Arial" panose="020B0604020202020204" pitchFamily="34" charset="0"/>
                <a:ea typeface="Calibri" panose="020F0502020204030204" pitchFamily="34" charset="0"/>
                <a:cs typeface="Times New Roman" panose="02020603050405020304" pitchFamily="18" charset="0"/>
              </a:rPr>
              <a:t>¿QUÉ SE REQUIERE PARA PLANIFICAR</a:t>
            </a:r>
            <a:r>
              <a:rPr lang="es-PE" sz="2400" b="1" dirty="0" smtClean="0">
                <a:effectLst/>
                <a:latin typeface="Arial" panose="020B0604020202020204" pitchFamily="34" charset="0"/>
                <a:ea typeface="Calibri" panose="020F0502020204030204" pitchFamily="34" charset="0"/>
                <a:cs typeface="Times New Roman" panose="02020603050405020304" pitchFamily="18" charset="0"/>
              </a:rPr>
              <a:t>?  </a:t>
            </a:r>
            <a:r>
              <a:rPr lang="es-PE" sz="2400" b="1" dirty="0" smtClean="0">
                <a:solidFill>
                  <a:srgbClr val="FFFF00"/>
                </a:solidFill>
                <a:effectLst/>
                <a:latin typeface="Arial" panose="020B0604020202020204" pitchFamily="34" charset="0"/>
                <a:ea typeface="Calibri" panose="020F0502020204030204" pitchFamily="34" charset="0"/>
                <a:cs typeface="Times New Roman" panose="02020603050405020304" pitchFamily="18" charset="0"/>
              </a:rPr>
              <a:t>(INSUMOS)</a:t>
            </a:r>
            <a:endParaRPr lang="es-PE" sz="2400" dirty="0">
              <a:solidFill>
                <a:srgbClr val="FFFF00"/>
              </a:solidFill>
              <a:effectLst/>
              <a:latin typeface="Arial Narrow" panose="020B0606020202030204" pitchFamily="34" charset="0"/>
              <a:ea typeface="Calibri" panose="020F0502020204030204" pitchFamily="34" charset="0"/>
              <a:cs typeface="Times New Roman" panose="02020603050405020304" pitchFamily="18" charset="0"/>
            </a:endParaRPr>
          </a:p>
        </p:txBody>
      </p:sp>
      <p:sp>
        <p:nvSpPr>
          <p:cNvPr id="10" name="CuadroTexto 9">
            <a:extLst>
              <a:ext uri="{FF2B5EF4-FFF2-40B4-BE49-F238E27FC236}">
                <a16:creationId xmlns:a16="http://schemas.microsoft.com/office/drawing/2014/main" id="{4FE1A987-7E9C-49E6-9BD3-32ABCE45E7A7}"/>
              </a:ext>
            </a:extLst>
          </p:cNvPr>
          <p:cNvSpPr txBox="1"/>
          <p:nvPr/>
        </p:nvSpPr>
        <p:spPr>
          <a:xfrm>
            <a:off x="578224" y="1156449"/>
            <a:ext cx="11107270" cy="4970591"/>
          </a:xfrm>
          <a:prstGeom prst="rect">
            <a:avLst/>
          </a:prstGeom>
          <a:noFill/>
        </p:spPr>
        <p:txBody>
          <a:bodyPr wrap="square" rtlCol="0">
            <a:spAutoFit/>
          </a:bodyPr>
          <a:lstStyle/>
          <a:p>
            <a:pPr marL="342900" lvl="0" indent="-342900" algn="just">
              <a:spcAft>
                <a:spcPts val="1000"/>
              </a:spcAft>
              <a:buFont typeface="Symbol" panose="05050102010706020507" pitchFamily="18" charset="2"/>
              <a:buChar char=""/>
            </a:pPr>
            <a:r>
              <a:rPr lang="es-PE" sz="2200" dirty="0">
                <a:effectLst/>
                <a:latin typeface="Arial Narrow" panose="020B0606020202030204" pitchFamily="34" charset="0"/>
                <a:ea typeface="Calibri" panose="020F0502020204030204" pitchFamily="34" charset="0"/>
                <a:cs typeface="Times New Roman" panose="02020603050405020304" pitchFamily="18" charset="0"/>
              </a:rPr>
              <a:t>Componentes curriculares para la planificación y la </a:t>
            </a:r>
            <a:r>
              <a:rPr lang="es-PE" sz="2200" dirty="0" smtClean="0">
                <a:effectLst/>
                <a:latin typeface="Arial Narrow" panose="020B0606020202030204" pitchFamily="34" charset="0"/>
                <a:ea typeface="Calibri" panose="020F0502020204030204" pitchFamily="34" charset="0"/>
                <a:cs typeface="Times New Roman" panose="02020603050405020304" pitchFamily="18" charset="0"/>
              </a:rPr>
              <a:t>evaluación.</a:t>
            </a:r>
          </a:p>
          <a:p>
            <a:pPr marL="342900" lvl="0" indent="-342900" algn="just">
              <a:spcAft>
                <a:spcPts val="1000"/>
              </a:spcAft>
              <a:buFont typeface="Symbol" panose="05050102010706020507" pitchFamily="18" charset="2"/>
              <a:buChar char=""/>
            </a:pPr>
            <a:r>
              <a:rPr lang="es-PE" sz="2200" dirty="0" smtClean="0">
                <a:effectLst/>
                <a:latin typeface="Arial Narrow" panose="020B0606020202030204" pitchFamily="34" charset="0"/>
                <a:ea typeface="Calibri" panose="020F0502020204030204" pitchFamily="34" charset="0"/>
                <a:cs typeface="Times New Roman" panose="02020603050405020304" pitchFamily="18" charset="0"/>
              </a:rPr>
              <a:t>Diversificación curricular (Contextualización, adecuación y adaptación)</a:t>
            </a:r>
          </a:p>
          <a:p>
            <a:pPr marL="342900" lvl="0" indent="-342900" algn="just">
              <a:spcAft>
                <a:spcPts val="1000"/>
              </a:spcAft>
              <a:buFont typeface="Symbol" panose="05050102010706020507" pitchFamily="18" charset="2"/>
              <a:buChar char=""/>
            </a:pPr>
            <a:r>
              <a:rPr lang="es-PE" sz="2200" dirty="0" smtClean="0">
                <a:effectLst/>
                <a:latin typeface="Arial Narrow" panose="020B0606020202030204" pitchFamily="34" charset="0"/>
                <a:ea typeface="Calibri" panose="020F0502020204030204" pitchFamily="34" charset="0"/>
                <a:cs typeface="Times New Roman" panose="02020603050405020304" pitchFamily="18" charset="0"/>
              </a:rPr>
              <a:t>Resultado </a:t>
            </a:r>
            <a:r>
              <a:rPr lang="es-PE" sz="2200" dirty="0">
                <a:effectLst/>
                <a:latin typeface="Arial Narrow" panose="020B0606020202030204" pitchFamily="34" charset="0"/>
                <a:ea typeface="Calibri" panose="020F0502020204030204" pitchFamily="34" charset="0"/>
                <a:cs typeface="Times New Roman" panose="02020603050405020304" pitchFamily="18" charset="0"/>
              </a:rPr>
              <a:t>de una evaluación </a:t>
            </a:r>
            <a:r>
              <a:rPr lang="es-PE" sz="2200" dirty="0" smtClean="0">
                <a:effectLst/>
                <a:latin typeface="Arial Narrow" panose="020B0606020202030204" pitchFamily="34" charset="0"/>
                <a:ea typeface="Calibri" panose="020F0502020204030204" pitchFamily="34" charset="0"/>
                <a:cs typeface="Times New Roman" panose="02020603050405020304" pitchFamily="18" charset="0"/>
              </a:rPr>
              <a:t>diagnóstica (Fuentes: </a:t>
            </a:r>
            <a:r>
              <a:rPr lang="es-PE" sz="2200" dirty="0" err="1" smtClean="0">
                <a:effectLst/>
                <a:latin typeface="Arial Narrow" panose="020B0606020202030204" pitchFamily="34" charset="0"/>
                <a:ea typeface="Calibri" panose="020F0502020204030204" pitchFamily="34" charset="0"/>
                <a:cs typeface="Times New Roman" panose="02020603050405020304" pitchFamily="18" charset="0"/>
              </a:rPr>
              <a:t>Siagie</a:t>
            </a:r>
            <a:r>
              <a:rPr lang="es-PE" sz="2200" dirty="0" smtClean="0">
                <a:effectLst/>
                <a:latin typeface="Arial Narrow" panose="020B0606020202030204" pitchFamily="34" charset="0"/>
                <a:ea typeface="Calibri" panose="020F0502020204030204" pitchFamily="34" charset="0"/>
                <a:cs typeface="Times New Roman" panose="02020603050405020304" pitchFamily="18" charset="0"/>
              </a:rPr>
              <a:t>, Carpeta de Rec. Portafolios, entrevistas, etc.)</a:t>
            </a:r>
            <a:endParaRPr lang="es-PE" sz="220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gn="just">
              <a:spcAft>
                <a:spcPts val="1000"/>
              </a:spcAft>
              <a:buFont typeface="Symbol" panose="05050102010706020507" pitchFamily="18" charset="2"/>
              <a:buChar char=""/>
            </a:pPr>
            <a:r>
              <a:rPr lang="es-PE" sz="2200" dirty="0">
                <a:effectLst/>
                <a:latin typeface="Arial Narrow" panose="020B0606020202030204" pitchFamily="34" charset="0"/>
                <a:ea typeface="Calibri" panose="020F0502020204030204" pitchFamily="34" charset="0"/>
                <a:cs typeface="Times New Roman" panose="02020603050405020304" pitchFamily="18" charset="0"/>
              </a:rPr>
              <a:t>Necesidades, intereses y características de los estudiantes </a:t>
            </a:r>
            <a:r>
              <a:rPr lang="es-PE" sz="2200" dirty="0" smtClean="0">
                <a:effectLst/>
                <a:latin typeface="Arial Narrow" panose="020B0606020202030204" pitchFamily="34" charset="0"/>
                <a:ea typeface="Calibri" panose="020F0502020204030204" pitchFamily="34" charset="0"/>
                <a:cs typeface="Times New Roman" panose="02020603050405020304" pitchFamily="18" charset="0"/>
              </a:rPr>
              <a:t>com</a:t>
            </a:r>
            <a:r>
              <a:rPr lang="es-PE" sz="2200" dirty="0" smtClean="0">
                <a:latin typeface="Arial Narrow" panose="020B0606020202030204" pitchFamily="34" charset="0"/>
                <a:ea typeface="Calibri" panose="020F0502020204030204" pitchFamily="34" charset="0"/>
                <a:cs typeface="Times New Roman" panose="02020603050405020304" pitchFamily="18" charset="0"/>
              </a:rPr>
              <a:t>o resultado de la </a:t>
            </a:r>
            <a:r>
              <a:rPr lang="es-PE" sz="2200" dirty="0">
                <a:latin typeface="Arial Narrow" panose="020B0606020202030204" pitchFamily="34" charset="0"/>
                <a:ea typeface="Calibri" panose="020F0502020204030204" pitchFamily="34" charset="0"/>
                <a:cs typeface="Times New Roman" panose="02020603050405020304" pitchFamily="18" charset="0"/>
              </a:rPr>
              <a:t>e</a:t>
            </a:r>
            <a:r>
              <a:rPr lang="es-PE" sz="2200" dirty="0" smtClean="0">
                <a:latin typeface="Arial Narrow" panose="020B0606020202030204" pitchFamily="34" charset="0"/>
                <a:ea typeface="Calibri" panose="020F0502020204030204" pitchFamily="34" charset="0"/>
                <a:cs typeface="Times New Roman" panose="02020603050405020304" pitchFamily="18" charset="0"/>
              </a:rPr>
              <a:t>valuación diagnóstica</a:t>
            </a:r>
            <a:endParaRPr lang="es-PE" sz="220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gn="just">
              <a:spcAft>
                <a:spcPts val="1000"/>
              </a:spcAft>
              <a:buFont typeface="Symbol" panose="05050102010706020507" pitchFamily="18" charset="2"/>
              <a:buChar char=""/>
            </a:pPr>
            <a:r>
              <a:rPr lang="es-PE" sz="2200" dirty="0">
                <a:effectLst/>
                <a:latin typeface="Arial Narrow" panose="020B0606020202030204" pitchFamily="34" charset="0"/>
                <a:ea typeface="Calibri" panose="020F0502020204030204" pitchFamily="34" charset="0"/>
                <a:cs typeface="Times New Roman" panose="02020603050405020304" pitchFamily="18" charset="0"/>
              </a:rPr>
              <a:t>Recursos y materiales, estrategias, procesos </a:t>
            </a:r>
            <a:r>
              <a:rPr lang="es-PE" sz="2200" dirty="0" smtClean="0">
                <a:latin typeface="Arial Narrow" panose="020B0606020202030204" pitchFamily="34" charset="0"/>
                <a:ea typeface="Calibri" panose="020F0502020204030204" pitchFamily="34" charset="0"/>
                <a:cs typeface="Times New Roman" panose="02020603050405020304" pitchFamily="18" charset="0"/>
              </a:rPr>
              <a:t>didácticos y pedagógicos .</a:t>
            </a:r>
          </a:p>
          <a:p>
            <a:pPr marL="342900" lvl="0" indent="-342900" algn="just">
              <a:spcAft>
                <a:spcPts val="1000"/>
              </a:spcAft>
              <a:buFont typeface="Symbol" panose="05050102010706020507" pitchFamily="18" charset="2"/>
              <a:buChar char=""/>
            </a:pPr>
            <a:r>
              <a:rPr lang="es-PE" sz="2200" dirty="0">
                <a:effectLst/>
                <a:latin typeface="Arial Narrow" panose="020B0606020202030204" pitchFamily="34" charset="0"/>
                <a:ea typeface="Calibri" panose="020F0502020204030204" pitchFamily="34" charset="0"/>
                <a:cs typeface="Times New Roman" panose="02020603050405020304" pitchFamily="18" charset="0"/>
              </a:rPr>
              <a:t>C</a:t>
            </a:r>
            <a:r>
              <a:rPr lang="es-PE" sz="2200" dirty="0" smtClean="0">
                <a:effectLst/>
                <a:latin typeface="Arial Narrow" panose="020B0606020202030204" pitchFamily="34" charset="0"/>
                <a:ea typeface="Calibri" panose="020F0502020204030204" pitchFamily="34" charset="0"/>
                <a:cs typeface="Times New Roman" panose="02020603050405020304" pitchFamily="18" charset="0"/>
              </a:rPr>
              <a:t>alendario comunal.</a:t>
            </a:r>
          </a:p>
          <a:p>
            <a:pPr marL="342900" lvl="0" indent="-342900" algn="just">
              <a:spcAft>
                <a:spcPts val="1000"/>
              </a:spcAft>
              <a:buFont typeface="Symbol" panose="05050102010706020507" pitchFamily="18" charset="2"/>
              <a:buChar char=""/>
            </a:pPr>
            <a:r>
              <a:rPr lang="es-PE" sz="2200" dirty="0" smtClean="0">
                <a:effectLst/>
                <a:latin typeface="Arial Narrow" panose="020B0606020202030204" pitchFamily="34" charset="0"/>
                <a:ea typeface="Calibri" panose="020F0502020204030204" pitchFamily="34" charset="0"/>
                <a:cs typeface="Times New Roman" panose="02020603050405020304" pitchFamily="18" charset="0"/>
              </a:rPr>
              <a:t>Información </a:t>
            </a:r>
            <a:r>
              <a:rPr lang="es-PE" sz="2200" dirty="0">
                <a:effectLst/>
                <a:latin typeface="Arial Narrow" panose="020B0606020202030204" pitchFamily="34" charset="0"/>
                <a:ea typeface="Calibri" panose="020F0502020204030204" pitchFamily="34" charset="0"/>
                <a:cs typeface="Times New Roman" panose="02020603050405020304" pitchFamily="18" charset="0"/>
              </a:rPr>
              <a:t>sobre la realidad cultural, económica y social del entorno del estudiante.</a:t>
            </a:r>
          </a:p>
          <a:p>
            <a:pPr marL="342900" lvl="0" indent="-342900" algn="just">
              <a:spcAft>
                <a:spcPts val="1000"/>
              </a:spcAft>
              <a:buFont typeface="Symbol" panose="05050102010706020507" pitchFamily="18" charset="2"/>
              <a:buChar char=""/>
            </a:pPr>
            <a:r>
              <a:rPr lang="es-PE" sz="2200" dirty="0">
                <a:effectLst/>
                <a:latin typeface="Arial Narrow" panose="020B0606020202030204" pitchFamily="34" charset="0"/>
                <a:ea typeface="Calibri" panose="020F0502020204030204" pitchFamily="34" charset="0"/>
                <a:cs typeface="Times New Roman" panose="02020603050405020304" pitchFamily="18" charset="0"/>
              </a:rPr>
              <a:t>Enfoques transversales del CN.</a:t>
            </a:r>
          </a:p>
          <a:p>
            <a:pPr marL="342900" lvl="0" indent="-342900" algn="just">
              <a:spcAft>
                <a:spcPts val="1000"/>
              </a:spcAft>
              <a:buFont typeface="Symbol" panose="05050102010706020507" pitchFamily="18" charset="2"/>
              <a:buChar char=""/>
            </a:pPr>
            <a:r>
              <a:rPr lang="es-PE" sz="2200" dirty="0">
                <a:effectLst/>
                <a:latin typeface="Arial Narrow" panose="020B0606020202030204" pitchFamily="34" charset="0"/>
                <a:ea typeface="Calibri" panose="020F0502020204030204" pitchFamily="34" charset="0"/>
                <a:cs typeface="Times New Roman" panose="02020603050405020304" pitchFamily="18" charset="0"/>
              </a:rPr>
              <a:t>Enfoques del currículo y del </a:t>
            </a:r>
            <a:r>
              <a:rPr lang="es-PE" sz="2200" dirty="0" smtClean="0">
                <a:effectLst/>
                <a:latin typeface="Arial Narrow" panose="020B0606020202030204" pitchFamily="34" charset="0"/>
                <a:ea typeface="Calibri" panose="020F0502020204030204" pitchFamily="34" charset="0"/>
                <a:cs typeface="Times New Roman" panose="02020603050405020304" pitchFamily="18" charset="0"/>
              </a:rPr>
              <a:t>área.</a:t>
            </a:r>
          </a:p>
          <a:p>
            <a:pPr marL="342900" lvl="0" indent="-342900" algn="just">
              <a:spcAft>
                <a:spcPts val="1000"/>
              </a:spcAft>
              <a:buFont typeface="Symbol" panose="05050102010706020507" pitchFamily="18" charset="2"/>
              <a:buChar char=""/>
            </a:pPr>
            <a:r>
              <a:rPr lang="es-PE" sz="2200" dirty="0" smtClean="0">
                <a:effectLst/>
                <a:latin typeface="Arial Narrow" panose="020B0606020202030204" pitchFamily="34" charset="0"/>
                <a:ea typeface="Calibri" panose="020F0502020204030204" pitchFamily="34" charset="0"/>
                <a:cs typeface="Times New Roman" panose="02020603050405020304" pitchFamily="18" charset="0"/>
              </a:rPr>
              <a:t>Programas </a:t>
            </a:r>
            <a:r>
              <a:rPr lang="es-PE" sz="2200" dirty="0">
                <a:effectLst/>
                <a:latin typeface="Arial Narrow" panose="020B0606020202030204" pitchFamily="34" charset="0"/>
                <a:ea typeface="Calibri" panose="020F0502020204030204" pitchFamily="34" charset="0"/>
                <a:cs typeface="Times New Roman" panose="02020603050405020304" pitchFamily="18" charset="0"/>
              </a:rPr>
              <a:t>curriculares del nivel y grado.</a:t>
            </a:r>
          </a:p>
        </p:txBody>
      </p:sp>
    </p:spTree>
    <p:extLst>
      <p:ext uri="{BB962C8B-B14F-4D97-AF65-F5344CB8AC3E}">
        <p14:creationId xmlns:p14="http://schemas.microsoft.com/office/powerpoint/2010/main" val="21682328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552036" y="1002007"/>
            <a:ext cx="4951195" cy="943957"/>
          </a:xfrm>
        </p:spPr>
        <p:txBody>
          <a:bodyPr/>
          <a:lstStyle/>
          <a:p>
            <a:pPr algn="ctr"/>
            <a:r>
              <a:rPr lang="es-MX" b="1" dirty="0">
                <a:solidFill>
                  <a:schemeClr val="accent1">
                    <a:lumMod val="75000"/>
                  </a:schemeClr>
                </a:solidFill>
              </a:rPr>
              <a:t>PROPÓSITO</a:t>
            </a:r>
            <a:endParaRPr lang="es-PE" b="1" dirty="0">
              <a:solidFill>
                <a:schemeClr val="accent1">
                  <a:lumMod val="75000"/>
                </a:schemeClr>
              </a:solidFill>
            </a:endParaRPr>
          </a:p>
        </p:txBody>
      </p:sp>
      <p:sp>
        <p:nvSpPr>
          <p:cNvPr id="4" name="Rectángulo redondeado 3"/>
          <p:cNvSpPr/>
          <p:nvPr/>
        </p:nvSpPr>
        <p:spPr>
          <a:xfrm>
            <a:off x="1692326" y="2521294"/>
            <a:ext cx="8973084" cy="2401687"/>
          </a:xfrm>
          <a:prstGeom prst="roundRect">
            <a:avLst>
              <a:gd name="adj" fmla="val 6613"/>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700" dirty="0" smtClean="0">
              <a:solidFill>
                <a:schemeClr val="tx1"/>
              </a:solidFill>
            </a:endParaRPr>
          </a:p>
          <a:p>
            <a:pPr algn="ctr"/>
            <a:r>
              <a:rPr lang="es-MX" sz="4000" dirty="0" smtClean="0">
                <a:solidFill>
                  <a:schemeClr val="tx1"/>
                </a:solidFill>
              </a:rPr>
              <a:t>Brindar </a:t>
            </a:r>
            <a:r>
              <a:rPr lang="es-MX" sz="4000" dirty="0">
                <a:solidFill>
                  <a:schemeClr val="tx1"/>
                </a:solidFill>
              </a:rPr>
              <a:t>orientaciones sobre el proceso de planificación curricular a partir de la estrategia “Aprendo en Casa 2021”.</a:t>
            </a:r>
            <a:endParaRPr lang="es-PE" sz="4000" dirty="0">
              <a:solidFill>
                <a:schemeClr val="tx1"/>
              </a:solidFill>
            </a:endParaRPr>
          </a:p>
          <a:p>
            <a:pPr algn="ctr"/>
            <a:endParaRPr lang="es-PE" dirty="0"/>
          </a:p>
        </p:txBody>
      </p:sp>
    </p:spTree>
    <p:extLst>
      <p:ext uri="{BB962C8B-B14F-4D97-AF65-F5344CB8AC3E}">
        <p14:creationId xmlns:p14="http://schemas.microsoft.com/office/powerpoint/2010/main" val="18206286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ángulo: esquinas redondeadas 21">
            <a:extLst>
              <a:ext uri="{FF2B5EF4-FFF2-40B4-BE49-F238E27FC236}">
                <a16:creationId xmlns:a16="http://schemas.microsoft.com/office/drawing/2014/main" id="{C8D2CBAE-A759-4F80-AD67-E780E80BD241}"/>
              </a:ext>
            </a:extLst>
          </p:cNvPr>
          <p:cNvSpPr/>
          <p:nvPr/>
        </p:nvSpPr>
        <p:spPr>
          <a:xfrm>
            <a:off x="1922929" y="2083285"/>
            <a:ext cx="7933765" cy="1396553"/>
          </a:xfrm>
          <a:prstGeom prst="roundRect">
            <a:avLst>
              <a:gd name="adj" fmla="val 7365"/>
            </a:avLst>
          </a:prstGeom>
          <a:solidFill>
            <a:srgbClr val="FFFFCC"/>
          </a:solidFill>
          <a:ln w="12700">
            <a:solidFill>
              <a:schemeClr val="accent4">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PE"/>
          </a:p>
        </p:txBody>
      </p:sp>
      <p:sp>
        <p:nvSpPr>
          <p:cNvPr id="18" name="Rectángulo: esquinas redondeadas 17">
            <a:extLst>
              <a:ext uri="{FF2B5EF4-FFF2-40B4-BE49-F238E27FC236}">
                <a16:creationId xmlns:a16="http://schemas.microsoft.com/office/drawing/2014/main" id="{E5B4068A-CC07-4E33-949A-AA24C671945F}"/>
              </a:ext>
            </a:extLst>
          </p:cNvPr>
          <p:cNvSpPr/>
          <p:nvPr/>
        </p:nvSpPr>
        <p:spPr>
          <a:xfrm>
            <a:off x="2353236" y="452506"/>
            <a:ext cx="7884778" cy="504883"/>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457200">
              <a:spcAft>
                <a:spcPts val="0"/>
              </a:spcAft>
            </a:pPr>
            <a:r>
              <a:rPr lang="es-PE" sz="2400" b="1" dirty="0">
                <a:effectLst/>
                <a:latin typeface="Arial" panose="020B0604020202020204" pitchFamily="34" charset="0"/>
                <a:ea typeface="Calibri" panose="020F0502020204030204" pitchFamily="34" charset="0"/>
                <a:cs typeface="Times New Roman" panose="02020603050405020304" pitchFamily="18" charset="0"/>
              </a:rPr>
              <a:t>¿</a:t>
            </a:r>
            <a:r>
              <a:rPr lang="es-PE" sz="2400" b="1" dirty="0">
                <a:latin typeface="Arial" panose="020B0604020202020204" pitchFamily="34" charset="0"/>
                <a:ea typeface="Calibri" panose="020F0502020204030204" pitchFamily="34" charset="0"/>
                <a:cs typeface="Times New Roman" panose="02020603050405020304" pitchFamily="18" charset="0"/>
              </a:rPr>
              <a:t>POR QUÉ DIVERSIFICAR PARA PLANIFICAR</a:t>
            </a:r>
            <a:r>
              <a:rPr lang="es-PE" sz="2400" b="1" dirty="0">
                <a:effectLst/>
                <a:latin typeface="Arial" panose="020B0604020202020204" pitchFamily="34" charset="0"/>
                <a:ea typeface="Calibri" panose="020F0502020204030204" pitchFamily="34" charset="0"/>
                <a:cs typeface="Times New Roman" panose="02020603050405020304" pitchFamily="18" charset="0"/>
              </a:rPr>
              <a:t>?</a:t>
            </a:r>
            <a:endParaRPr lang="es-PE" sz="2400" dirty="0">
              <a:effectLst/>
              <a:latin typeface="Arial Narrow" panose="020B0606020202030204" pitchFamily="34" charset="0"/>
              <a:ea typeface="Calibri" panose="020F0502020204030204" pitchFamily="34" charset="0"/>
              <a:cs typeface="Times New Roman" panose="02020603050405020304" pitchFamily="18" charset="0"/>
            </a:endParaRPr>
          </a:p>
        </p:txBody>
      </p:sp>
      <p:grpSp>
        <p:nvGrpSpPr>
          <p:cNvPr id="5" name="Grupo 4">
            <a:extLst>
              <a:ext uri="{FF2B5EF4-FFF2-40B4-BE49-F238E27FC236}">
                <a16:creationId xmlns:a16="http://schemas.microsoft.com/office/drawing/2014/main" id="{48F3051B-98CB-4C35-8325-381A835B22B4}"/>
              </a:ext>
            </a:extLst>
          </p:cNvPr>
          <p:cNvGrpSpPr/>
          <p:nvPr/>
        </p:nvGrpSpPr>
        <p:grpSpPr>
          <a:xfrm>
            <a:off x="697229" y="1161024"/>
            <a:ext cx="10692429" cy="414452"/>
            <a:chOff x="-2861994" y="0"/>
            <a:chExt cx="6047577" cy="673100"/>
          </a:xfrm>
          <a:noFill/>
        </p:grpSpPr>
        <p:sp>
          <p:nvSpPr>
            <p:cNvPr id="17" name="Rectángulo: esquinas redondeadas 16">
              <a:extLst>
                <a:ext uri="{FF2B5EF4-FFF2-40B4-BE49-F238E27FC236}">
                  <a16:creationId xmlns:a16="http://schemas.microsoft.com/office/drawing/2014/main" id="{CBEF3EED-EFF2-4925-AC2A-601DC591D792}"/>
                </a:ext>
              </a:extLst>
            </p:cNvPr>
            <p:cNvSpPr/>
            <p:nvPr/>
          </p:nvSpPr>
          <p:spPr>
            <a:xfrm>
              <a:off x="-2861994" y="0"/>
              <a:ext cx="6047577" cy="673100"/>
            </a:xfrm>
            <a:prstGeom prst="roundRect">
              <a:avLst>
                <a:gd name="adj" fmla="val 3738"/>
              </a:avLst>
            </a:prstGeom>
            <a:grpFill/>
            <a:ln>
              <a:solidFill>
                <a:schemeClr val="bg1">
                  <a:lumMod val="50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coolSlant"/>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s-PE" sz="1200" b="1">
                  <a:solidFill>
                    <a:srgbClr val="000000"/>
                  </a:solidFill>
                  <a:effectLst/>
                  <a:latin typeface="Bahnschrift" panose="020B0502040204020203" pitchFamily="34" charset="0"/>
                  <a:ea typeface="Calibri" panose="020F0502020204030204" pitchFamily="34" charset="0"/>
                  <a:cs typeface="Times New Roman" panose="02020603050405020304" pitchFamily="18" charset="0"/>
                </a:rPr>
                <a:t> </a:t>
              </a:r>
              <a:endParaRPr lang="es-PE" sz="1100">
                <a:effectLst/>
                <a:latin typeface="Arial Narrow" panose="020B0606020202030204" pitchFamily="34" charset="0"/>
                <a:ea typeface="Calibri" panose="020F0502020204030204" pitchFamily="34" charset="0"/>
                <a:cs typeface="Times New Roman" panose="02020603050405020304" pitchFamily="18" charset="0"/>
              </a:endParaRPr>
            </a:p>
          </p:txBody>
        </p:sp>
        <p:sp>
          <p:nvSpPr>
            <p:cNvPr id="19" name="Cuadro de texto 179">
              <a:extLst>
                <a:ext uri="{FF2B5EF4-FFF2-40B4-BE49-F238E27FC236}">
                  <a16:creationId xmlns:a16="http://schemas.microsoft.com/office/drawing/2014/main" id="{8123E417-449E-4F1F-AEFD-ECBF154EEC7F}"/>
                </a:ext>
              </a:extLst>
            </p:cNvPr>
            <p:cNvSpPr txBox="1"/>
            <p:nvPr/>
          </p:nvSpPr>
          <p:spPr>
            <a:xfrm>
              <a:off x="-2861994" y="9574"/>
              <a:ext cx="5983393" cy="653158"/>
            </a:xfrm>
            <a:prstGeom prst="rect">
              <a:avLst/>
            </a:prstGeom>
            <a:grpFill/>
            <a:ln w="6350">
              <a:noFill/>
            </a:ln>
            <a:scene3d>
              <a:camera prst="orthographicFront"/>
              <a:lightRig rig="threePt" dir="t"/>
            </a:scene3d>
            <a:sp3d>
              <a:bevelT w="165100" prst="coolSlant"/>
            </a:sp3d>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s-PE" sz="1600" dirty="0">
                  <a:effectLst/>
                  <a:latin typeface="Arial" panose="020B0604020202020204" pitchFamily="34" charset="0"/>
                  <a:ea typeface="Calibri" panose="020F0502020204030204" pitchFamily="34" charset="0"/>
                  <a:cs typeface="Times New Roman" panose="02020603050405020304" pitchFamily="18" charset="0"/>
                </a:rPr>
                <a:t>Porque permite reconocer al estudiante su rol protagónico y centrar las actividades de aprendizajes en torno a él.</a:t>
              </a:r>
              <a:endParaRPr lang="es-PE" sz="1600" dirty="0">
                <a:effectLst/>
                <a:latin typeface="Arial Narrow" panose="020B0606020202030204" pitchFamily="34" charset="0"/>
                <a:ea typeface="Calibri" panose="020F0502020204030204" pitchFamily="34" charset="0"/>
                <a:cs typeface="Times New Roman" panose="02020603050405020304" pitchFamily="18" charset="0"/>
              </a:endParaRPr>
            </a:p>
          </p:txBody>
        </p:sp>
      </p:grpSp>
      <p:grpSp>
        <p:nvGrpSpPr>
          <p:cNvPr id="6" name="Grupo 5">
            <a:extLst>
              <a:ext uri="{FF2B5EF4-FFF2-40B4-BE49-F238E27FC236}">
                <a16:creationId xmlns:a16="http://schemas.microsoft.com/office/drawing/2014/main" id="{040D762F-E339-4A40-8CB7-8491CE6239A7}"/>
              </a:ext>
            </a:extLst>
          </p:cNvPr>
          <p:cNvGrpSpPr/>
          <p:nvPr/>
        </p:nvGrpSpPr>
        <p:grpSpPr>
          <a:xfrm>
            <a:off x="2138084" y="2614295"/>
            <a:ext cx="7503457" cy="814705"/>
            <a:chOff x="159040" y="0"/>
            <a:chExt cx="2971457" cy="1073150"/>
          </a:xfrm>
        </p:grpSpPr>
        <p:sp>
          <p:nvSpPr>
            <p:cNvPr id="15" name="Rectángulo: esquinas redondeadas 14">
              <a:extLst>
                <a:ext uri="{FF2B5EF4-FFF2-40B4-BE49-F238E27FC236}">
                  <a16:creationId xmlns:a16="http://schemas.microsoft.com/office/drawing/2014/main" id="{8EAB4408-ABBD-485B-ACC7-532D21119706}"/>
                </a:ext>
              </a:extLst>
            </p:cNvPr>
            <p:cNvSpPr/>
            <p:nvPr/>
          </p:nvSpPr>
          <p:spPr>
            <a:xfrm>
              <a:off x="159040" y="0"/>
              <a:ext cx="1481742" cy="1073150"/>
            </a:xfrm>
            <a:prstGeom prst="roundRect">
              <a:avLst>
                <a:gd name="adj" fmla="val 8205"/>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s-PE"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Características, intereses, necesidades y potencialidades</a:t>
              </a:r>
              <a:endParaRPr lang="es-PE" dirty="0">
                <a:effectLst/>
                <a:latin typeface="Arial Narrow" panose="020B0606020202030204" pitchFamily="34" charset="0"/>
                <a:ea typeface="Calibri" panose="020F0502020204030204" pitchFamily="34" charset="0"/>
                <a:cs typeface="Times New Roman" panose="02020603050405020304" pitchFamily="18" charset="0"/>
              </a:endParaRPr>
            </a:p>
          </p:txBody>
        </p:sp>
        <p:sp>
          <p:nvSpPr>
            <p:cNvPr id="16" name="Rectángulo: esquinas redondeadas 15">
              <a:extLst>
                <a:ext uri="{FF2B5EF4-FFF2-40B4-BE49-F238E27FC236}">
                  <a16:creationId xmlns:a16="http://schemas.microsoft.com/office/drawing/2014/main" id="{3BC842FD-9297-4C27-8905-7F9F583E5BAC}"/>
                </a:ext>
              </a:extLst>
            </p:cNvPr>
            <p:cNvSpPr/>
            <p:nvPr/>
          </p:nvSpPr>
          <p:spPr>
            <a:xfrm>
              <a:off x="1700408" y="0"/>
              <a:ext cx="1430089" cy="1073150"/>
            </a:xfrm>
            <a:prstGeom prst="roundRect">
              <a:avLst>
                <a:gd name="adj" fmla="val 8205"/>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s-PE"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Contexto familiar y local; demandas regionales, nacionales y globales.</a:t>
              </a:r>
              <a:endParaRPr lang="es-PE" dirty="0">
                <a:effectLst/>
                <a:latin typeface="Arial Narrow" panose="020B0606020202030204" pitchFamily="34" charset="0"/>
                <a:ea typeface="Calibri" panose="020F0502020204030204" pitchFamily="34" charset="0"/>
                <a:cs typeface="Times New Roman" panose="02020603050405020304" pitchFamily="18" charset="0"/>
              </a:endParaRPr>
            </a:p>
          </p:txBody>
        </p:sp>
      </p:grpSp>
      <p:grpSp>
        <p:nvGrpSpPr>
          <p:cNvPr id="7" name="Grupo 6">
            <a:extLst>
              <a:ext uri="{FF2B5EF4-FFF2-40B4-BE49-F238E27FC236}">
                <a16:creationId xmlns:a16="http://schemas.microsoft.com/office/drawing/2014/main" id="{48D7904A-D0B0-4CD5-9247-C9F445AA0E8F}"/>
              </a:ext>
            </a:extLst>
          </p:cNvPr>
          <p:cNvGrpSpPr/>
          <p:nvPr/>
        </p:nvGrpSpPr>
        <p:grpSpPr>
          <a:xfrm>
            <a:off x="564776" y="3960011"/>
            <a:ext cx="10905564" cy="2445484"/>
            <a:chOff x="0" y="0"/>
            <a:chExt cx="4044067" cy="2550440"/>
          </a:xfrm>
        </p:grpSpPr>
        <p:sp>
          <p:nvSpPr>
            <p:cNvPr id="13" name="Rectángulo: esquinas redondeadas 12">
              <a:extLst>
                <a:ext uri="{FF2B5EF4-FFF2-40B4-BE49-F238E27FC236}">
                  <a16:creationId xmlns:a16="http://schemas.microsoft.com/office/drawing/2014/main" id="{30E3DA22-3894-4C5C-BC1A-61392CACC77F}"/>
                </a:ext>
              </a:extLst>
            </p:cNvPr>
            <p:cNvSpPr/>
            <p:nvPr/>
          </p:nvSpPr>
          <p:spPr>
            <a:xfrm>
              <a:off x="2051437" y="0"/>
              <a:ext cx="1992630" cy="2550440"/>
            </a:xfrm>
            <a:prstGeom prst="roundRect">
              <a:avLst>
                <a:gd name="adj" fmla="val 4215"/>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93663" lvl="0" indent="-93663" algn="just">
                <a:buFont typeface="Symbol" panose="05050102010706020507" pitchFamily="18" charset="2"/>
                <a:buChar char=""/>
              </a:pPr>
              <a:r>
                <a:rPr lang="es-PE"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Considera a la IE como un agente que pueda movilizar cambios y mejoras para la comunidad.</a:t>
              </a:r>
              <a:endParaRPr lang="es-PE" dirty="0">
                <a:effectLst/>
                <a:latin typeface="Arial Narrow" panose="020B0606020202030204" pitchFamily="34" charset="0"/>
                <a:ea typeface="Calibri" panose="020F0502020204030204" pitchFamily="34" charset="0"/>
                <a:cs typeface="Times New Roman" panose="02020603050405020304" pitchFamily="18" charset="0"/>
              </a:endParaRPr>
            </a:p>
            <a:p>
              <a:pPr marL="93663" lvl="0" indent="-93663" algn="just">
                <a:buFont typeface="Symbol" panose="05050102010706020507" pitchFamily="18" charset="2"/>
                <a:buChar char=""/>
              </a:pPr>
              <a:r>
                <a:rPr lang="es-PE"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Atiende las reales demandas (problemáticas y potencialidades) de la comunidad al incorporar situaciones del contexto a espacios a espacios educativos.</a:t>
              </a:r>
              <a:endParaRPr lang="es-PE" dirty="0">
                <a:effectLst/>
                <a:latin typeface="Arial Narrow" panose="020B0606020202030204" pitchFamily="34" charset="0"/>
                <a:ea typeface="Calibri" panose="020F0502020204030204" pitchFamily="34" charset="0"/>
                <a:cs typeface="Times New Roman" panose="02020603050405020304" pitchFamily="18" charset="0"/>
              </a:endParaRPr>
            </a:p>
            <a:p>
              <a:pPr marL="93663" lvl="0" indent="-93663" algn="just">
                <a:buFont typeface="Symbol" panose="05050102010706020507" pitchFamily="18" charset="2"/>
                <a:buChar char=""/>
              </a:pPr>
              <a:r>
                <a:rPr lang="es-PE"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Se involucra en los procesos educativos en beneficio de la comunidad.</a:t>
              </a:r>
              <a:endParaRPr lang="es-PE" dirty="0">
                <a:effectLst/>
                <a:latin typeface="Arial Narrow" panose="020B0606020202030204" pitchFamily="34" charset="0"/>
                <a:ea typeface="Calibri" panose="020F0502020204030204" pitchFamily="34" charset="0"/>
                <a:cs typeface="Times New Roman" panose="02020603050405020304" pitchFamily="18" charset="0"/>
              </a:endParaRPr>
            </a:p>
          </p:txBody>
        </p:sp>
        <p:sp>
          <p:nvSpPr>
            <p:cNvPr id="14" name="Rectángulo: esquinas redondeadas 13">
              <a:extLst>
                <a:ext uri="{FF2B5EF4-FFF2-40B4-BE49-F238E27FC236}">
                  <a16:creationId xmlns:a16="http://schemas.microsoft.com/office/drawing/2014/main" id="{0DC6534E-012C-44A1-8008-5705AB38B6FB}"/>
                </a:ext>
              </a:extLst>
            </p:cNvPr>
            <p:cNvSpPr/>
            <p:nvPr/>
          </p:nvSpPr>
          <p:spPr>
            <a:xfrm>
              <a:off x="0" y="0"/>
              <a:ext cx="1992630" cy="2550440"/>
            </a:xfrm>
            <a:prstGeom prst="roundRect">
              <a:avLst>
                <a:gd name="adj" fmla="val 4215"/>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93663" lvl="0" indent="-93663" algn="just">
                <a:buFont typeface="Symbol" panose="05050102010706020507" pitchFamily="18" charset="2"/>
                <a:buChar char=""/>
              </a:pPr>
              <a:r>
                <a:rPr lang="es-PE"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Desarrollar aprendizajes que tengan sentido y significativo para él.</a:t>
              </a:r>
              <a:endParaRPr lang="es-PE" dirty="0">
                <a:effectLst/>
                <a:latin typeface="Arial Narrow" panose="020B0606020202030204" pitchFamily="34" charset="0"/>
                <a:ea typeface="Calibri" panose="020F0502020204030204" pitchFamily="34" charset="0"/>
                <a:cs typeface="Times New Roman" panose="02020603050405020304" pitchFamily="18" charset="0"/>
              </a:endParaRPr>
            </a:p>
            <a:p>
              <a:pPr marL="93663" lvl="0" indent="-93663" algn="just">
                <a:buFont typeface="Symbol" panose="05050102010706020507" pitchFamily="18" charset="2"/>
                <a:buChar char=""/>
              </a:pPr>
              <a:r>
                <a:rPr lang="es-PE"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Se involucran en problemáticas de su comunidad.</a:t>
              </a:r>
              <a:endParaRPr lang="es-PE" dirty="0">
                <a:effectLst/>
                <a:latin typeface="Arial Narrow" panose="020B0606020202030204" pitchFamily="34" charset="0"/>
                <a:ea typeface="Calibri" panose="020F0502020204030204" pitchFamily="34" charset="0"/>
                <a:cs typeface="Times New Roman" panose="02020603050405020304" pitchFamily="18" charset="0"/>
              </a:endParaRPr>
            </a:p>
            <a:p>
              <a:pPr marL="93663" lvl="0" indent="-93663" algn="just">
                <a:buFont typeface="Symbol" panose="05050102010706020507" pitchFamily="18" charset="2"/>
                <a:buChar char=""/>
              </a:pPr>
              <a:r>
                <a:rPr lang="es-PE"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Desarrollan un pensamiento complejo, conviviendo de manera integrada.</a:t>
              </a:r>
              <a:endParaRPr lang="es-PE" dirty="0">
                <a:effectLst/>
                <a:latin typeface="Arial Narrow" panose="020B0606020202030204" pitchFamily="34" charset="0"/>
                <a:ea typeface="Calibri" panose="020F0502020204030204" pitchFamily="34" charset="0"/>
                <a:cs typeface="Times New Roman" panose="02020603050405020304" pitchFamily="18" charset="0"/>
              </a:endParaRPr>
            </a:p>
            <a:p>
              <a:pPr marL="93663" lvl="0" indent="-93663" algn="just">
                <a:buFont typeface="Symbol" panose="05050102010706020507" pitchFamily="18" charset="2"/>
                <a:buChar char=""/>
              </a:pPr>
              <a:r>
                <a:rPr lang="es-PE"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Desarrollan competencias enmarcadas en situaciones de su comunidad (ciudadanía activa).</a:t>
              </a:r>
              <a:endParaRPr lang="es-PE" dirty="0">
                <a:effectLst/>
                <a:latin typeface="Arial Narrow" panose="020B0606020202030204" pitchFamily="34" charset="0"/>
                <a:ea typeface="Calibri" panose="020F0502020204030204" pitchFamily="34" charset="0"/>
                <a:cs typeface="Times New Roman" panose="02020603050405020304" pitchFamily="18" charset="0"/>
              </a:endParaRPr>
            </a:p>
          </p:txBody>
        </p:sp>
      </p:grpSp>
      <p:sp>
        <p:nvSpPr>
          <p:cNvPr id="11" name="Flecha: hacia abajo 10">
            <a:extLst>
              <a:ext uri="{FF2B5EF4-FFF2-40B4-BE49-F238E27FC236}">
                <a16:creationId xmlns:a16="http://schemas.microsoft.com/office/drawing/2014/main" id="{61C9F642-6FEB-4889-99E1-9679A65C91E3}"/>
              </a:ext>
            </a:extLst>
          </p:cNvPr>
          <p:cNvSpPr/>
          <p:nvPr/>
        </p:nvSpPr>
        <p:spPr>
          <a:xfrm>
            <a:off x="3618008" y="3514765"/>
            <a:ext cx="456153" cy="381000"/>
          </a:xfrm>
          <a:prstGeom prst="downArrow">
            <a:avLst/>
          </a:prstGeom>
          <a:ln/>
        </p:spPr>
        <p:style>
          <a:lnRef idx="1">
            <a:schemeClr val="accent6"/>
          </a:lnRef>
          <a:fillRef idx="2">
            <a:schemeClr val="accent6"/>
          </a:fillRef>
          <a:effectRef idx="1">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PE"/>
          </a:p>
        </p:txBody>
      </p:sp>
      <p:sp>
        <p:nvSpPr>
          <p:cNvPr id="20" name="Cuadro de texto 205">
            <a:extLst>
              <a:ext uri="{FF2B5EF4-FFF2-40B4-BE49-F238E27FC236}">
                <a16:creationId xmlns:a16="http://schemas.microsoft.com/office/drawing/2014/main" id="{6A4566A2-2BC5-4949-8E9F-09B2C1E901EE}"/>
              </a:ext>
            </a:extLst>
          </p:cNvPr>
          <p:cNvSpPr txBox="1"/>
          <p:nvPr/>
        </p:nvSpPr>
        <p:spPr>
          <a:xfrm>
            <a:off x="6630158" y="2163849"/>
            <a:ext cx="2629592" cy="25209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s-PE" b="1" dirty="0">
                <a:solidFill>
                  <a:srgbClr val="C00000"/>
                </a:solidFill>
                <a:effectLst/>
                <a:latin typeface="Arial Narrow" panose="020B0606020202030204" pitchFamily="34" charset="0"/>
                <a:ea typeface="Calibri" panose="020F0502020204030204" pitchFamily="34" charset="0"/>
                <a:cs typeface="Times New Roman" panose="02020603050405020304" pitchFamily="18" charset="0"/>
              </a:rPr>
              <a:t>Conocer el contexto</a:t>
            </a:r>
            <a:endParaRPr lang="es-PE" dirty="0">
              <a:effectLst/>
              <a:latin typeface="Arial Narrow" panose="020B0606020202030204" pitchFamily="34" charset="0"/>
              <a:ea typeface="Calibri" panose="020F0502020204030204" pitchFamily="34" charset="0"/>
              <a:cs typeface="Times New Roman" panose="02020603050405020304" pitchFamily="18" charset="0"/>
            </a:endParaRPr>
          </a:p>
        </p:txBody>
      </p:sp>
      <p:sp>
        <p:nvSpPr>
          <p:cNvPr id="21" name="Cuadro de texto 205">
            <a:extLst>
              <a:ext uri="{FF2B5EF4-FFF2-40B4-BE49-F238E27FC236}">
                <a16:creationId xmlns:a16="http://schemas.microsoft.com/office/drawing/2014/main" id="{8588F41C-B890-4FAA-8ACE-426B2D50ADC9}"/>
              </a:ext>
            </a:extLst>
          </p:cNvPr>
          <p:cNvSpPr txBox="1"/>
          <p:nvPr/>
        </p:nvSpPr>
        <p:spPr>
          <a:xfrm>
            <a:off x="2531288" y="2158564"/>
            <a:ext cx="2629592" cy="25209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s-PE" b="1" dirty="0">
                <a:solidFill>
                  <a:srgbClr val="C00000"/>
                </a:solidFill>
                <a:effectLst/>
                <a:latin typeface="Arial Narrow" panose="020B0606020202030204" pitchFamily="34" charset="0"/>
                <a:ea typeface="Calibri" panose="020F0502020204030204" pitchFamily="34" charset="0"/>
                <a:cs typeface="Times New Roman" panose="02020603050405020304" pitchFamily="18" charset="0"/>
              </a:rPr>
              <a:t>Conocer al estudiante</a:t>
            </a:r>
            <a:endParaRPr lang="es-PE" dirty="0">
              <a:effectLst/>
              <a:latin typeface="Arial Narrow" panose="020B0606020202030204" pitchFamily="34" charset="0"/>
              <a:ea typeface="Calibri" panose="020F0502020204030204" pitchFamily="34" charset="0"/>
              <a:cs typeface="Times New Roman" panose="02020603050405020304" pitchFamily="18" charset="0"/>
            </a:endParaRPr>
          </a:p>
        </p:txBody>
      </p:sp>
      <p:sp>
        <p:nvSpPr>
          <p:cNvPr id="23" name="Flecha: hacia abajo 22">
            <a:extLst>
              <a:ext uri="{FF2B5EF4-FFF2-40B4-BE49-F238E27FC236}">
                <a16:creationId xmlns:a16="http://schemas.microsoft.com/office/drawing/2014/main" id="{5AE3C873-88E9-46CC-9234-EAFF1714AE6F}"/>
              </a:ext>
            </a:extLst>
          </p:cNvPr>
          <p:cNvSpPr/>
          <p:nvPr/>
        </p:nvSpPr>
        <p:spPr>
          <a:xfrm>
            <a:off x="7944954" y="3506603"/>
            <a:ext cx="456153" cy="381000"/>
          </a:xfrm>
          <a:prstGeom prst="downArrow">
            <a:avLst/>
          </a:prstGeom>
          <a:ln/>
        </p:spPr>
        <p:style>
          <a:lnRef idx="1">
            <a:schemeClr val="accent6"/>
          </a:lnRef>
          <a:fillRef idx="2">
            <a:schemeClr val="accent6"/>
          </a:fillRef>
          <a:effectRef idx="1">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PE"/>
          </a:p>
        </p:txBody>
      </p:sp>
      <p:sp>
        <p:nvSpPr>
          <p:cNvPr id="24" name="Flecha: hacia abajo 23">
            <a:extLst>
              <a:ext uri="{FF2B5EF4-FFF2-40B4-BE49-F238E27FC236}">
                <a16:creationId xmlns:a16="http://schemas.microsoft.com/office/drawing/2014/main" id="{4C16E945-537E-4FE6-ABC6-62C37FA9304C}"/>
              </a:ext>
            </a:extLst>
          </p:cNvPr>
          <p:cNvSpPr/>
          <p:nvPr/>
        </p:nvSpPr>
        <p:spPr>
          <a:xfrm>
            <a:off x="5661734" y="1666130"/>
            <a:ext cx="456153" cy="381000"/>
          </a:xfrm>
          <a:prstGeom prst="downArrow">
            <a:avLst/>
          </a:prstGeom>
          <a:ln/>
        </p:spPr>
        <p:style>
          <a:lnRef idx="1">
            <a:schemeClr val="accent6"/>
          </a:lnRef>
          <a:fillRef idx="2">
            <a:schemeClr val="accent6"/>
          </a:fillRef>
          <a:effectRef idx="1">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PE"/>
          </a:p>
        </p:txBody>
      </p:sp>
      <p:sp>
        <p:nvSpPr>
          <p:cNvPr id="25" name="CuadroTexto 24">
            <a:extLst>
              <a:ext uri="{FF2B5EF4-FFF2-40B4-BE49-F238E27FC236}">
                <a16:creationId xmlns:a16="http://schemas.microsoft.com/office/drawing/2014/main" id="{A8A3B91E-FC94-4020-86C6-3D3771269574}"/>
              </a:ext>
            </a:extLst>
          </p:cNvPr>
          <p:cNvSpPr txBox="1"/>
          <p:nvPr/>
        </p:nvSpPr>
        <p:spPr>
          <a:xfrm>
            <a:off x="74814" y="6405494"/>
            <a:ext cx="2910433" cy="246221"/>
          </a:xfrm>
          <a:prstGeom prst="rect">
            <a:avLst/>
          </a:prstGeom>
          <a:noFill/>
        </p:spPr>
        <p:txBody>
          <a:bodyPr wrap="square">
            <a:spAutoFit/>
          </a:bodyPr>
          <a:lstStyle/>
          <a:p>
            <a:pPr marL="450215"/>
            <a:r>
              <a:rPr lang="es-PE" sz="1000" b="1" dirty="0">
                <a:solidFill>
                  <a:srgbClr val="0D0D0D"/>
                </a:solidFill>
                <a:effectLst/>
                <a:latin typeface="Arial" panose="020B0604020202020204" pitchFamily="34" charset="0"/>
                <a:ea typeface="Calibri" panose="020F0502020204030204" pitchFamily="34" charset="0"/>
                <a:cs typeface="Times New Roman" panose="02020603050405020304" pitchFamily="18" charset="0"/>
              </a:rPr>
              <a:t>Fuente Aprendo en casa - MINEDU</a:t>
            </a:r>
            <a:endParaRPr lang="es-PE" sz="1000" dirty="0">
              <a:effectLst/>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704208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n 14">
            <a:extLst>
              <a:ext uri="{FF2B5EF4-FFF2-40B4-BE49-F238E27FC236}">
                <a16:creationId xmlns:a16="http://schemas.microsoft.com/office/drawing/2014/main" id="{6EF96556-22E5-439D-AFB1-840D3107DFBB}"/>
              </a:ext>
            </a:extLst>
          </p:cNvPr>
          <p:cNvPicPr/>
          <p:nvPr/>
        </p:nvPicPr>
        <p:blipFill>
          <a:blip r:embed="rId2">
            <a:extLst>
              <a:ext uri="{28A0092B-C50C-407E-A947-70E740481C1C}">
                <a14:useLocalDpi xmlns:a14="http://schemas.microsoft.com/office/drawing/2010/main" val="0"/>
              </a:ext>
            </a:extLst>
          </a:blip>
          <a:stretch>
            <a:fillRect/>
          </a:stretch>
        </p:blipFill>
        <p:spPr>
          <a:xfrm>
            <a:off x="6857998" y="282388"/>
            <a:ext cx="4558553" cy="6236801"/>
          </a:xfrm>
          <a:prstGeom prst="rect">
            <a:avLst/>
          </a:prstGeom>
        </p:spPr>
      </p:pic>
      <p:sp>
        <p:nvSpPr>
          <p:cNvPr id="16" name="Rectángulo: esquinas redondeadas 15">
            <a:extLst>
              <a:ext uri="{FF2B5EF4-FFF2-40B4-BE49-F238E27FC236}">
                <a16:creationId xmlns:a16="http://schemas.microsoft.com/office/drawing/2014/main" id="{0A3BBD8D-390A-48D3-98CC-77461A09104D}"/>
              </a:ext>
            </a:extLst>
          </p:cNvPr>
          <p:cNvSpPr/>
          <p:nvPr/>
        </p:nvSpPr>
        <p:spPr>
          <a:xfrm>
            <a:off x="1254143" y="551329"/>
            <a:ext cx="5034599" cy="5967860"/>
          </a:xfrm>
          <a:prstGeom prst="roundRect">
            <a:avLst>
              <a:gd name="adj" fmla="val 4215"/>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lvl="0" algn="just"/>
            <a:endParaRPr lang="es-PE"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buFont typeface="Symbol" panose="05050102010706020507" pitchFamily="18" charset="2"/>
              <a:buChar char=""/>
            </a:pPr>
            <a:r>
              <a:rPr lang="es-PE"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Enfocar al estudiante en su territorio, es decir tener presente la diversidad de estudiantes</a:t>
            </a:r>
            <a:r>
              <a:rPr lang="es-PE" sz="2400" dirty="0">
                <a:solidFill>
                  <a:srgbClr val="000000"/>
                </a:solidFill>
                <a:latin typeface="Arial" panose="020B0604020202020204" pitchFamily="34" charset="0"/>
                <a:ea typeface="Calibri" panose="020F0502020204030204" pitchFamily="34" charset="0"/>
                <a:cs typeface="Times New Roman" panose="02020603050405020304" pitchFamily="18" charset="0"/>
              </a:rPr>
              <a:t>.</a:t>
            </a:r>
          </a:p>
          <a:p>
            <a:pPr marL="342900" lvl="0" indent="-342900" algn="just">
              <a:buFont typeface="Symbol" panose="05050102010706020507" pitchFamily="18" charset="2"/>
              <a:buChar char=""/>
            </a:pPr>
            <a:r>
              <a:rPr lang="es-PE"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Contar con la caracterización de los diferentes territorios, de manera sistemática.</a:t>
            </a:r>
            <a:endParaRPr lang="es-PE" sz="240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gn="just">
              <a:buFont typeface="Symbol" panose="05050102010706020507" pitchFamily="18" charset="2"/>
              <a:buChar char=""/>
            </a:pPr>
            <a:r>
              <a:rPr lang="es-PE"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Enfatizar la visión del desarrollo regional articulada a la visión nacional.</a:t>
            </a:r>
            <a:endParaRPr lang="es-PE" sz="240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gn="just">
              <a:buFont typeface="Symbol" panose="05050102010706020507" pitchFamily="18" charset="2"/>
              <a:buChar char=""/>
            </a:pPr>
            <a:r>
              <a:rPr lang="es-PE"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Determinar las reales demandas educativas de la región.</a:t>
            </a:r>
            <a:endParaRPr lang="es-PE" sz="240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gn="just">
              <a:buFont typeface="Symbol" panose="05050102010706020507" pitchFamily="18" charset="2"/>
              <a:buChar char=""/>
            </a:pPr>
            <a:r>
              <a:rPr lang="es-PE"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Definir estrategias que permitan la atención a la diversidad.</a:t>
            </a:r>
            <a:endParaRPr lang="es-PE" sz="2400" dirty="0">
              <a:effectLst/>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899984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50966" y="3134577"/>
            <a:ext cx="3211286" cy="993417"/>
          </a:xfrm>
          <a:solidFill>
            <a:schemeClr val="accent1">
              <a:lumMod val="20000"/>
              <a:lumOff val="80000"/>
            </a:schemeClr>
          </a:solidFill>
          <a:ln>
            <a:solidFill>
              <a:schemeClr val="accent1">
                <a:lumMod val="75000"/>
              </a:schemeClr>
            </a:solidFill>
          </a:ln>
        </p:spPr>
        <p:txBody>
          <a:bodyPr anchor="ctr">
            <a:noAutofit/>
          </a:bodyPr>
          <a:lstStyle/>
          <a:p>
            <a:pPr marL="0" indent="0" algn="just">
              <a:buNone/>
            </a:pPr>
            <a:r>
              <a:rPr lang="es-MX" sz="2000" dirty="0"/>
              <a:t>Caracterización y diagnóstico de la población estudiantil en el </a:t>
            </a:r>
            <a:r>
              <a:rPr lang="es-MX" sz="2000" b="1" dirty="0"/>
              <a:t>c</a:t>
            </a:r>
            <a:r>
              <a:rPr lang="es-MX" sz="2000" b="1" dirty="0" smtClean="0"/>
              <a:t>ontexto </a:t>
            </a:r>
            <a:r>
              <a:rPr lang="es-MX" sz="2000" b="1" dirty="0"/>
              <a:t>regional</a:t>
            </a:r>
            <a:r>
              <a:rPr lang="es-MX" sz="2000" b="1" dirty="0" smtClean="0"/>
              <a:t>.</a:t>
            </a:r>
            <a:endParaRPr lang="es-PE" sz="2000" b="1" dirty="0"/>
          </a:p>
        </p:txBody>
      </p:sp>
      <p:sp>
        <p:nvSpPr>
          <p:cNvPr id="4" name="Marcador de contenido 2"/>
          <p:cNvSpPr txBox="1">
            <a:spLocks/>
          </p:cNvSpPr>
          <p:nvPr/>
        </p:nvSpPr>
        <p:spPr>
          <a:xfrm>
            <a:off x="4724399" y="1503531"/>
            <a:ext cx="2743201" cy="786946"/>
          </a:xfrm>
          <a:prstGeom prst="rect">
            <a:avLst/>
          </a:prstGeom>
          <a:solidFill>
            <a:schemeClr val="accent1">
              <a:lumMod val="40000"/>
              <a:lumOff val="60000"/>
            </a:schemeClr>
          </a:solidFill>
          <a:ln>
            <a:solidFill>
              <a:schemeClr val="accent1">
                <a:lumMod val="75000"/>
              </a:schemeClr>
            </a:solidFill>
          </a:ln>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s-MX" b="1" dirty="0"/>
              <a:t>Adecuación curricular</a:t>
            </a:r>
            <a:endParaRPr lang="es-PE" dirty="0"/>
          </a:p>
        </p:txBody>
      </p:sp>
      <p:sp>
        <p:nvSpPr>
          <p:cNvPr id="5" name="Marcador de contenido 2"/>
          <p:cNvSpPr txBox="1">
            <a:spLocks/>
          </p:cNvSpPr>
          <p:nvPr/>
        </p:nvSpPr>
        <p:spPr>
          <a:xfrm>
            <a:off x="8482147" y="1503531"/>
            <a:ext cx="2743201" cy="786946"/>
          </a:xfrm>
          <a:prstGeom prst="rect">
            <a:avLst/>
          </a:prstGeom>
          <a:solidFill>
            <a:schemeClr val="accent1">
              <a:lumMod val="40000"/>
              <a:lumOff val="60000"/>
            </a:schemeClr>
          </a:solidFill>
          <a:ln>
            <a:solidFill>
              <a:schemeClr val="accent1">
                <a:lumMod val="75000"/>
              </a:schemeClr>
            </a:solidFill>
          </a:ln>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s-MX" b="1" dirty="0"/>
              <a:t>Adaptación curricular</a:t>
            </a:r>
            <a:endParaRPr lang="es-PE" dirty="0"/>
          </a:p>
        </p:txBody>
      </p:sp>
      <p:sp>
        <p:nvSpPr>
          <p:cNvPr id="6" name="Marcador de contenido 2"/>
          <p:cNvSpPr txBox="1">
            <a:spLocks/>
          </p:cNvSpPr>
          <p:nvPr/>
        </p:nvSpPr>
        <p:spPr>
          <a:xfrm>
            <a:off x="650966" y="1503531"/>
            <a:ext cx="3211286" cy="786946"/>
          </a:xfrm>
          <a:prstGeom prst="rect">
            <a:avLst/>
          </a:prstGeom>
          <a:solidFill>
            <a:schemeClr val="accent1">
              <a:lumMod val="40000"/>
              <a:lumOff val="60000"/>
            </a:schemeClr>
          </a:solidFill>
          <a:ln>
            <a:solidFill>
              <a:schemeClr val="accent1">
                <a:lumMod val="75000"/>
              </a:schemeClr>
            </a:solidFill>
          </a:ln>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s-MX" b="1" dirty="0"/>
              <a:t>Contextualización curricular</a:t>
            </a:r>
            <a:endParaRPr lang="es-PE" dirty="0"/>
          </a:p>
        </p:txBody>
      </p:sp>
      <p:sp>
        <p:nvSpPr>
          <p:cNvPr id="7" name="Marcador de contenido 2"/>
          <p:cNvSpPr txBox="1">
            <a:spLocks/>
          </p:cNvSpPr>
          <p:nvPr/>
        </p:nvSpPr>
        <p:spPr>
          <a:xfrm>
            <a:off x="650966" y="4945456"/>
            <a:ext cx="3211286" cy="1190415"/>
          </a:xfrm>
          <a:prstGeom prst="rect">
            <a:avLst/>
          </a:prstGeom>
          <a:ln>
            <a:solidFill>
              <a:schemeClr val="accent1">
                <a:lumMod val="75000"/>
              </a:schemeClr>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s-MX" sz="2000" dirty="0"/>
              <a:t>Determinar las </a:t>
            </a:r>
            <a:r>
              <a:rPr lang="es-MX" sz="2000" b="1" dirty="0"/>
              <a:t>demandas educativas</a:t>
            </a:r>
            <a:r>
              <a:rPr lang="es-MX" sz="2000" dirty="0"/>
              <a:t> (problemáticas y potencialidades a nivel </a:t>
            </a:r>
            <a:r>
              <a:rPr lang="es-MX" sz="2000" dirty="0" smtClean="0"/>
              <a:t>regional)</a:t>
            </a:r>
            <a:endParaRPr lang="es-PE" sz="2000" dirty="0"/>
          </a:p>
        </p:txBody>
      </p:sp>
      <p:sp>
        <p:nvSpPr>
          <p:cNvPr id="8" name="Marcador de contenido 2"/>
          <p:cNvSpPr txBox="1">
            <a:spLocks/>
          </p:cNvSpPr>
          <p:nvPr/>
        </p:nvSpPr>
        <p:spPr>
          <a:xfrm>
            <a:off x="4487092" y="3134577"/>
            <a:ext cx="3211286" cy="993417"/>
          </a:xfrm>
          <a:prstGeom prst="rect">
            <a:avLst/>
          </a:prstGeom>
          <a:solidFill>
            <a:schemeClr val="accent1">
              <a:lumMod val="20000"/>
              <a:lumOff val="80000"/>
            </a:schemeClr>
          </a:solidFill>
          <a:ln>
            <a:solidFill>
              <a:schemeClr val="accent1">
                <a:lumMod val="75000"/>
              </a:schemeClr>
            </a:solidFill>
          </a:ln>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MX" sz="2000" dirty="0"/>
              <a:t>Caracterización y diagnóstico de la población estudiantil </a:t>
            </a:r>
            <a:r>
              <a:rPr lang="es-MX" sz="2000" dirty="0" smtClean="0"/>
              <a:t>a nivel</a:t>
            </a:r>
            <a:r>
              <a:rPr lang="es-MX" sz="2000" b="1" dirty="0" smtClean="0"/>
              <a:t> </a:t>
            </a:r>
            <a:r>
              <a:rPr lang="es-MX" sz="2000" b="1" dirty="0"/>
              <a:t>de la IE</a:t>
            </a:r>
            <a:r>
              <a:rPr lang="es-MX" sz="2000" dirty="0"/>
              <a:t>.</a:t>
            </a:r>
            <a:endParaRPr lang="es-PE" sz="2000" dirty="0"/>
          </a:p>
        </p:txBody>
      </p:sp>
      <p:sp>
        <p:nvSpPr>
          <p:cNvPr id="9" name="Marcador de contenido 2"/>
          <p:cNvSpPr txBox="1">
            <a:spLocks/>
          </p:cNvSpPr>
          <p:nvPr/>
        </p:nvSpPr>
        <p:spPr>
          <a:xfrm>
            <a:off x="4487092" y="4945457"/>
            <a:ext cx="3211286" cy="1196040"/>
          </a:xfrm>
          <a:prstGeom prst="rect">
            <a:avLst/>
          </a:prstGeom>
          <a:ln>
            <a:solidFill>
              <a:schemeClr val="accent1">
                <a:lumMod val="75000"/>
              </a:schemeClr>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s-MX" sz="2000" b="1" dirty="0"/>
              <a:t>Determinar características y necesidades </a:t>
            </a:r>
            <a:r>
              <a:rPr lang="es-MX" sz="2000" dirty="0"/>
              <a:t>educativas de un determinado </a:t>
            </a:r>
            <a:r>
              <a:rPr lang="es-MX" sz="2000" b="1" dirty="0"/>
              <a:t>grupo</a:t>
            </a:r>
            <a:r>
              <a:rPr lang="es-MX" sz="2000" dirty="0"/>
              <a:t> de estudiantes (IIEE).</a:t>
            </a:r>
            <a:endParaRPr lang="es-PE" sz="2000" dirty="0"/>
          </a:p>
        </p:txBody>
      </p:sp>
      <p:sp>
        <p:nvSpPr>
          <p:cNvPr id="10" name="Marcador de contenido 2"/>
          <p:cNvSpPr txBox="1">
            <a:spLocks/>
          </p:cNvSpPr>
          <p:nvPr/>
        </p:nvSpPr>
        <p:spPr>
          <a:xfrm>
            <a:off x="8323218" y="3134577"/>
            <a:ext cx="3211286" cy="993417"/>
          </a:xfrm>
          <a:prstGeom prst="rect">
            <a:avLst/>
          </a:prstGeom>
          <a:solidFill>
            <a:schemeClr val="accent1">
              <a:lumMod val="20000"/>
              <a:lumOff val="80000"/>
            </a:schemeClr>
          </a:solidFill>
          <a:ln>
            <a:solidFill>
              <a:schemeClr val="accent1">
                <a:lumMod val="75000"/>
              </a:schemeClr>
            </a:solidFill>
          </a:ln>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MX" sz="2000" dirty="0"/>
              <a:t>Caracterización y diagnóstico de la población estudiantil de manera </a:t>
            </a:r>
            <a:r>
              <a:rPr lang="es-MX" sz="2000" b="1" dirty="0"/>
              <a:t>individual</a:t>
            </a:r>
            <a:r>
              <a:rPr lang="es-MX" sz="2000" dirty="0"/>
              <a:t>.</a:t>
            </a:r>
            <a:endParaRPr lang="es-PE" sz="2000" dirty="0"/>
          </a:p>
        </p:txBody>
      </p:sp>
      <p:sp>
        <p:nvSpPr>
          <p:cNvPr id="12" name="Marcador de contenido 2"/>
          <p:cNvSpPr txBox="1">
            <a:spLocks/>
          </p:cNvSpPr>
          <p:nvPr/>
        </p:nvSpPr>
        <p:spPr>
          <a:xfrm>
            <a:off x="8323218" y="4939831"/>
            <a:ext cx="3211286" cy="1196041"/>
          </a:xfrm>
          <a:prstGeom prst="rect">
            <a:avLst/>
          </a:prstGeom>
          <a:ln>
            <a:solidFill>
              <a:schemeClr val="accent1">
                <a:lumMod val="75000"/>
              </a:schemeClr>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s-MX" sz="2000" b="1" dirty="0"/>
              <a:t>Determinar características y necesidades </a:t>
            </a:r>
            <a:r>
              <a:rPr lang="es-MX" sz="2000" dirty="0"/>
              <a:t>educativas </a:t>
            </a:r>
            <a:r>
              <a:rPr lang="es-MX" sz="2000" b="1" dirty="0"/>
              <a:t>individuales</a:t>
            </a:r>
            <a:r>
              <a:rPr lang="es-MX" sz="2000" dirty="0"/>
              <a:t> del estudiante</a:t>
            </a:r>
            <a:endParaRPr lang="es-PE" sz="2000" dirty="0"/>
          </a:p>
        </p:txBody>
      </p:sp>
      <p:sp>
        <p:nvSpPr>
          <p:cNvPr id="11" name="Flecha abajo 10"/>
          <p:cNvSpPr/>
          <p:nvPr/>
        </p:nvSpPr>
        <p:spPr>
          <a:xfrm>
            <a:off x="1882881" y="2380358"/>
            <a:ext cx="739075" cy="623394"/>
          </a:xfrm>
          <a:prstGeom prst="downArrow">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s-PE"/>
          </a:p>
        </p:txBody>
      </p:sp>
      <p:sp>
        <p:nvSpPr>
          <p:cNvPr id="19" name="Flecha abajo 10">
            <a:extLst>
              <a:ext uri="{FF2B5EF4-FFF2-40B4-BE49-F238E27FC236}">
                <a16:creationId xmlns:a16="http://schemas.microsoft.com/office/drawing/2014/main" id="{55A92021-81F3-4748-BB5A-26E1D9791FCA}"/>
              </a:ext>
            </a:extLst>
          </p:cNvPr>
          <p:cNvSpPr/>
          <p:nvPr/>
        </p:nvSpPr>
        <p:spPr>
          <a:xfrm>
            <a:off x="5721102" y="2380358"/>
            <a:ext cx="739075" cy="623394"/>
          </a:xfrm>
          <a:prstGeom prst="downArrow">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s-PE"/>
          </a:p>
        </p:txBody>
      </p:sp>
      <p:sp>
        <p:nvSpPr>
          <p:cNvPr id="20" name="Flecha abajo 10">
            <a:extLst>
              <a:ext uri="{FF2B5EF4-FFF2-40B4-BE49-F238E27FC236}">
                <a16:creationId xmlns:a16="http://schemas.microsoft.com/office/drawing/2014/main" id="{4D8F81B3-EB4C-4FBA-B59E-1A255DEEEDC8}"/>
              </a:ext>
            </a:extLst>
          </p:cNvPr>
          <p:cNvSpPr/>
          <p:nvPr/>
        </p:nvSpPr>
        <p:spPr>
          <a:xfrm>
            <a:off x="9559323" y="2364710"/>
            <a:ext cx="739075" cy="623394"/>
          </a:xfrm>
          <a:prstGeom prst="downArrow">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s-PE"/>
          </a:p>
        </p:txBody>
      </p:sp>
      <p:sp>
        <p:nvSpPr>
          <p:cNvPr id="21" name="Rectángulo: esquinas redondeadas 20">
            <a:extLst>
              <a:ext uri="{FF2B5EF4-FFF2-40B4-BE49-F238E27FC236}">
                <a16:creationId xmlns:a16="http://schemas.microsoft.com/office/drawing/2014/main" id="{EAD7B176-803C-48F1-B3E4-0EF98401A303}"/>
              </a:ext>
            </a:extLst>
          </p:cNvPr>
          <p:cNvSpPr/>
          <p:nvPr/>
        </p:nvSpPr>
        <p:spPr>
          <a:xfrm>
            <a:off x="808401" y="639968"/>
            <a:ext cx="10416947" cy="577263"/>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s-PE" sz="2400" b="1" dirty="0">
                <a:effectLst/>
                <a:latin typeface="Arial" panose="020B0604020202020204" pitchFamily="34" charset="0"/>
                <a:ea typeface="Calibri" panose="020F0502020204030204" pitchFamily="34" charset="0"/>
                <a:cs typeface="Times New Roman" panose="02020603050405020304" pitchFamily="18" charset="0"/>
              </a:rPr>
              <a:t>PROCESO DE LA DIVERSIFICACIÓN CURRICULAR</a:t>
            </a:r>
            <a:endParaRPr lang="es-PE" sz="2400" dirty="0">
              <a:effectLst/>
              <a:latin typeface="Arial Narrow" panose="020B0606020202030204" pitchFamily="34" charset="0"/>
              <a:ea typeface="Calibri" panose="020F0502020204030204" pitchFamily="34" charset="0"/>
              <a:cs typeface="Times New Roman" panose="02020603050405020304" pitchFamily="18" charset="0"/>
            </a:endParaRPr>
          </a:p>
        </p:txBody>
      </p:sp>
      <p:sp>
        <p:nvSpPr>
          <p:cNvPr id="23" name="Flecha abajo 10">
            <a:extLst>
              <a:ext uri="{FF2B5EF4-FFF2-40B4-BE49-F238E27FC236}">
                <a16:creationId xmlns:a16="http://schemas.microsoft.com/office/drawing/2014/main" id="{F01339A9-3E21-4200-8ACF-2F183C41C1C1}"/>
              </a:ext>
            </a:extLst>
          </p:cNvPr>
          <p:cNvSpPr/>
          <p:nvPr/>
        </p:nvSpPr>
        <p:spPr>
          <a:xfrm>
            <a:off x="1882881" y="4244625"/>
            <a:ext cx="739075" cy="623394"/>
          </a:xfrm>
          <a:prstGeom prst="downArrow">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s-PE"/>
          </a:p>
        </p:txBody>
      </p:sp>
      <p:sp>
        <p:nvSpPr>
          <p:cNvPr id="24" name="Flecha abajo 10">
            <a:extLst>
              <a:ext uri="{FF2B5EF4-FFF2-40B4-BE49-F238E27FC236}">
                <a16:creationId xmlns:a16="http://schemas.microsoft.com/office/drawing/2014/main" id="{C524A017-D6FA-4994-A7CB-6EBD36523EA4}"/>
              </a:ext>
            </a:extLst>
          </p:cNvPr>
          <p:cNvSpPr/>
          <p:nvPr/>
        </p:nvSpPr>
        <p:spPr>
          <a:xfrm>
            <a:off x="5726462" y="4225029"/>
            <a:ext cx="739075" cy="623394"/>
          </a:xfrm>
          <a:prstGeom prst="downArrow">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s-PE"/>
          </a:p>
        </p:txBody>
      </p:sp>
      <p:sp>
        <p:nvSpPr>
          <p:cNvPr id="25" name="Flecha abajo 10">
            <a:extLst>
              <a:ext uri="{FF2B5EF4-FFF2-40B4-BE49-F238E27FC236}">
                <a16:creationId xmlns:a16="http://schemas.microsoft.com/office/drawing/2014/main" id="{D2283D52-6213-4BB6-92DE-E673E375A103}"/>
              </a:ext>
            </a:extLst>
          </p:cNvPr>
          <p:cNvSpPr/>
          <p:nvPr/>
        </p:nvSpPr>
        <p:spPr>
          <a:xfrm>
            <a:off x="9564683" y="4209381"/>
            <a:ext cx="739075" cy="623394"/>
          </a:xfrm>
          <a:prstGeom prst="downArrow">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s-PE"/>
          </a:p>
        </p:txBody>
      </p:sp>
    </p:spTree>
    <p:extLst>
      <p:ext uri="{BB962C8B-B14F-4D97-AF65-F5344CB8AC3E}">
        <p14:creationId xmlns:p14="http://schemas.microsoft.com/office/powerpoint/2010/main" val="33627539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upo 34">
            <a:extLst>
              <a:ext uri="{FF2B5EF4-FFF2-40B4-BE49-F238E27FC236}">
                <a16:creationId xmlns:a16="http://schemas.microsoft.com/office/drawing/2014/main" id="{F1AEA7B5-86FB-4212-A24F-F39B57FB44C5}"/>
              </a:ext>
            </a:extLst>
          </p:cNvPr>
          <p:cNvGrpSpPr/>
          <p:nvPr/>
        </p:nvGrpSpPr>
        <p:grpSpPr>
          <a:xfrm>
            <a:off x="2732314" y="1820636"/>
            <a:ext cx="6727371" cy="2898322"/>
            <a:chOff x="3381496" y="1404257"/>
            <a:chExt cx="5860475" cy="3804557"/>
          </a:xfrm>
        </p:grpSpPr>
        <p:sp>
          <p:nvSpPr>
            <p:cNvPr id="36" name="Rectángulo: esquinas redondeadas 35">
              <a:extLst>
                <a:ext uri="{FF2B5EF4-FFF2-40B4-BE49-F238E27FC236}">
                  <a16:creationId xmlns:a16="http://schemas.microsoft.com/office/drawing/2014/main" id="{086ECE83-F74E-4E19-9915-45F462CCD67C}"/>
                </a:ext>
              </a:extLst>
            </p:cNvPr>
            <p:cNvSpPr/>
            <p:nvPr/>
          </p:nvSpPr>
          <p:spPr>
            <a:xfrm>
              <a:off x="3381496" y="1404257"/>
              <a:ext cx="5860475" cy="3804557"/>
            </a:xfrm>
            <a:prstGeom prst="roundRect">
              <a:avLst>
                <a:gd name="adj" fmla="val 1108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7" name="4 CuadroTexto">
              <a:extLst>
                <a:ext uri="{FF2B5EF4-FFF2-40B4-BE49-F238E27FC236}">
                  <a16:creationId xmlns:a16="http://schemas.microsoft.com/office/drawing/2014/main" id="{B5E4E275-0BEF-49DC-9806-CFF02FA269AB}"/>
                </a:ext>
              </a:extLst>
            </p:cNvPr>
            <p:cNvSpPr txBox="1"/>
            <p:nvPr/>
          </p:nvSpPr>
          <p:spPr>
            <a:xfrm>
              <a:off x="3659085" y="2037427"/>
              <a:ext cx="5429007" cy="2554545"/>
            </a:xfrm>
            <a:prstGeom prst="rect">
              <a:avLst/>
            </a:prstGeom>
            <a:noFill/>
          </p:spPr>
          <p:txBody>
            <a:bodyPr wrap="square" rtlCol="0">
              <a:spAutoFit/>
            </a:bodyPr>
            <a:lstStyle/>
            <a:p>
              <a:pPr algn="ctr"/>
              <a:r>
                <a:rPr lang="es-ES" sz="4000" b="1" dirty="0">
                  <a:latin typeface="Arial Black" panose="020B0A04020102020204" pitchFamily="34" charset="0"/>
                </a:rPr>
                <a:t>¿CÓMO INICIAMOS NUESTRA PLANIFICACIÓN?</a:t>
              </a:r>
              <a:endParaRPr lang="es-ES" sz="2400" b="1" dirty="0">
                <a:latin typeface="Arial Black" panose="020B0A04020102020204" pitchFamily="34" charset="0"/>
              </a:endParaRPr>
            </a:p>
          </p:txBody>
        </p:sp>
      </p:grpSp>
    </p:spTree>
    <p:extLst>
      <p:ext uri="{BB962C8B-B14F-4D97-AF65-F5344CB8AC3E}">
        <p14:creationId xmlns:p14="http://schemas.microsoft.com/office/powerpoint/2010/main" val="35408414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Imagen 29">
            <a:extLst>
              <a:ext uri="{FF2B5EF4-FFF2-40B4-BE49-F238E27FC236}">
                <a16:creationId xmlns:a16="http://schemas.microsoft.com/office/drawing/2014/main" id="{139323AA-BA99-4345-950C-56D01EDED547}"/>
              </a:ext>
            </a:extLst>
          </p:cNvPr>
          <p:cNvPicPr>
            <a:picLocks noChangeAspect="1"/>
          </p:cNvPicPr>
          <p:nvPr/>
        </p:nvPicPr>
        <p:blipFill>
          <a:blip r:embed="rId2"/>
          <a:stretch>
            <a:fillRect/>
          </a:stretch>
        </p:blipFill>
        <p:spPr>
          <a:xfrm>
            <a:off x="3484265" y="3086089"/>
            <a:ext cx="1624593" cy="1624593"/>
          </a:xfrm>
          <a:prstGeom prst="rect">
            <a:avLst/>
          </a:prstGeom>
        </p:spPr>
      </p:pic>
      <p:cxnSp>
        <p:nvCxnSpPr>
          <p:cNvPr id="14" name="Conector recto 13">
            <a:extLst>
              <a:ext uri="{FF2B5EF4-FFF2-40B4-BE49-F238E27FC236}">
                <a16:creationId xmlns:a16="http://schemas.microsoft.com/office/drawing/2014/main" id="{551C6D67-1EBF-434E-BEEE-44250D348095}"/>
              </a:ext>
            </a:extLst>
          </p:cNvPr>
          <p:cNvCxnSpPr>
            <a:cxnSpLocks/>
          </p:cNvCxnSpPr>
          <p:nvPr/>
        </p:nvCxnSpPr>
        <p:spPr>
          <a:xfrm>
            <a:off x="6075223" y="1653766"/>
            <a:ext cx="0" cy="826813"/>
          </a:xfrm>
          <a:prstGeom prst="line">
            <a:avLst/>
          </a:prstGeom>
          <a:ln w="76200">
            <a:solidFill>
              <a:schemeClr val="tx1"/>
            </a:solidFill>
          </a:ln>
        </p:spPr>
        <p:style>
          <a:lnRef idx="1">
            <a:schemeClr val="dk1"/>
          </a:lnRef>
          <a:fillRef idx="0">
            <a:schemeClr val="dk1"/>
          </a:fillRef>
          <a:effectRef idx="0">
            <a:schemeClr val="dk1"/>
          </a:effectRef>
          <a:fontRef idx="minor">
            <a:schemeClr val="tx1"/>
          </a:fontRef>
        </p:style>
      </p:cxnSp>
      <p:cxnSp>
        <p:nvCxnSpPr>
          <p:cNvPr id="16" name="Conector recto 15">
            <a:extLst>
              <a:ext uri="{FF2B5EF4-FFF2-40B4-BE49-F238E27FC236}">
                <a16:creationId xmlns:a16="http://schemas.microsoft.com/office/drawing/2014/main" id="{06711CB1-E377-407A-86DC-2A545CBDC06F}"/>
              </a:ext>
            </a:extLst>
          </p:cNvPr>
          <p:cNvCxnSpPr>
            <a:cxnSpLocks/>
          </p:cNvCxnSpPr>
          <p:nvPr/>
        </p:nvCxnSpPr>
        <p:spPr>
          <a:xfrm>
            <a:off x="4797693" y="2654651"/>
            <a:ext cx="779320" cy="0"/>
          </a:xfrm>
          <a:prstGeom prst="line">
            <a:avLst/>
          </a:prstGeom>
          <a:ln w="76200">
            <a:solidFill>
              <a:schemeClr val="tx1"/>
            </a:solidFill>
          </a:ln>
        </p:spPr>
        <p:style>
          <a:lnRef idx="1">
            <a:schemeClr val="dk1"/>
          </a:lnRef>
          <a:fillRef idx="0">
            <a:schemeClr val="dk1"/>
          </a:fillRef>
          <a:effectRef idx="0">
            <a:schemeClr val="dk1"/>
          </a:effectRef>
          <a:fontRef idx="minor">
            <a:schemeClr val="tx1"/>
          </a:fontRef>
        </p:style>
      </p:cxnSp>
      <p:cxnSp>
        <p:nvCxnSpPr>
          <p:cNvPr id="17" name="Conector recto 16">
            <a:extLst>
              <a:ext uri="{FF2B5EF4-FFF2-40B4-BE49-F238E27FC236}">
                <a16:creationId xmlns:a16="http://schemas.microsoft.com/office/drawing/2014/main" id="{1BA59788-DA03-4EC4-8641-341D5D909A6F}"/>
              </a:ext>
            </a:extLst>
          </p:cNvPr>
          <p:cNvCxnSpPr>
            <a:cxnSpLocks/>
          </p:cNvCxnSpPr>
          <p:nvPr/>
        </p:nvCxnSpPr>
        <p:spPr>
          <a:xfrm flipH="1" flipV="1">
            <a:off x="6496634" y="2618132"/>
            <a:ext cx="919788" cy="5802"/>
          </a:xfrm>
          <a:prstGeom prst="line">
            <a:avLst/>
          </a:prstGeom>
          <a:ln w="76200">
            <a:solidFill>
              <a:schemeClr val="tx1"/>
            </a:solidFill>
          </a:ln>
        </p:spPr>
        <p:style>
          <a:lnRef idx="1">
            <a:schemeClr val="dk1"/>
          </a:lnRef>
          <a:fillRef idx="0">
            <a:schemeClr val="dk1"/>
          </a:fillRef>
          <a:effectRef idx="0">
            <a:schemeClr val="dk1"/>
          </a:effectRef>
          <a:fontRef idx="minor">
            <a:schemeClr val="tx1"/>
          </a:fontRef>
        </p:style>
      </p:cxnSp>
      <p:sp>
        <p:nvSpPr>
          <p:cNvPr id="18" name="Flecha: doblada hacia arriba 17">
            <a:extLst>
              <a:ext uri="{FF2B5EF4-FFF2-40B4-BE49-F238E27FC236}">
                <a16:creationId xmlns:a16="http://schemas.microsoft.com/office/drawing/2014/main" id="{69B0D69D-2DDA-40ED-95F0-BD321EC7CDE9}"/>
              </a:ext>
            </a:extLst>
          </p:cNvPr>
          <p:cNvSpPr/>
          <p:nvPr/>
        </p:nvSpPr>
        <p:spPr>
          <a:xfrm flipH="1">
            <a:off x="1368077" y="4118653"/>
            <a:ext cx="3050596" cy="1624592"/>
          </a:xfrm>
          <a:prstGeom prst="bentUpArrow">
            <a:avLst>
              <a:gd name="adj1" fmla="val 6972"/>
              <a:gd name="adj2" fmla="val 10746"/>
              <a:gd name="adj3" fmla="val 2229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CuadroTexto 18">
            <a:extLst>
              <a:ext uri="{FF2B5EF4-FFF2-40B4-BE49-F238E27FC236}">
                <a16:creationId xmlns:a16="http://schemas.microsoft.com/office/drawing/2014/main" id="{0D65BDCE-7902-4F85-A9A6-5700567443D2}"/>
              </a:ext>
            </a:extLst>
          </p:cNvPr>
          <p:cNvSpPr txBox="1"/>
          <p:nvPr/>
        </p:nvSpPr>
        <p:spPr>
          <a:xfrm>
            <a:off x="4296562" y="5493059"/>
            <a:ext cx="3557321" cy="369332"/>
          </a:xfrm>
          <a:prstGeom prst="rect">
            <a:avLst/>
          </a:prstGeom>
          <a:solidFill>
            <a:schemeClr val="accent6">
              <a:lumMod val="60000"/>
              <a:lumOff val="40000"/>
            </a:schemeClr>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rPr>
              <a:t>Desarrollo de Competencias</a:t>
            </a:r>
            <a:endParaRPr kumimoji="0" lang="es-PE" sz="1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
        <p:nvSpPr>
          <p:cNvPr id="20" name="Rectángulo: esquinas redondeadas 19">
            <a:extLst>
              <a:ext uri="{FF2B5EF4-FFF2-40B4-BE49-F238E27FC236}">
                <a16:creationId xmlns:a16="http://schemas.microsoft.com/office/drawing/2014/main" id="{7C746161-D035-458C-BC87-F2359DC4432D}"/>
              </a:ext>
            </a:extLst>
          </p:cNvPr>
          <p:cNvSpPr/>
          <p:nvPr/>
        </p:nvSpPr>
        <p:spPr>
          <a:xfrm>
            <a:off x="3618362" y="2349213"/>
            <a:ext cx="1380841" cy="584685"/>
          </a:xfrm>
          <a:prstGeom prst="round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rPr>
              <a:t>Discernir</a:t>
            </a:r>
          </a:p>
        </p:txBody>
      </p:sp>
      <p:sp>
        <p:nvSpPr>
          <p:cNvPr id="21" name="Rectángulo: esquinas redondeadas 20">
            <a:extLst>
              <a:ext uri="{FF2B5EF4-FFF2-40B4-BE49-F238E27FC236}">
                <a16:creationId xmlns:a16="http://schemas.microsoft.com/office/drawing/2014/main" id="{B45A36D8-E9A4-49BB-BE53-7AA8C4B6F814}"/>
              </a:ext>
            </a:extLst>
          </p:cNvPr>
          <p:cNvSpPr/>
          <p:nvPr/>
        </p:nvSpPr>
        <p:spPr>
          <a:xfrm>
            <a:off x="5356008" y="2346439"/>
            <a:ext cx="1448893" cy="584685"/>
          </a:xfrm>
          <a:prstGeom prst="round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rPr>
              <a:t>Distinguir</a:t>
            </a:r>
          </a:p>
        </p:txBody>
      </p:sp>
      <p:sp>
        <p:nvSpPr>
          <p:cNvPr id="22" name="Rectángulo: esquinas redondeadas 21">
            <a:extLst>
              <a:ext uri="{FF2B5EF4-FFF2-40B4-BE49-F238E27FC236}">
                <a16:creationId xmlns:a16="http://schemas.microsoft.com/office/drawing/2014/main" id="{FC3E7257-AF6C-4B38-9B42-AE116D220688}"/>
              </a:ext>
            </a:extLst>
          </p:cNvPr>
          <p:cNvSpPr/>
          <p:nvPr/>
        </p:nvSpPr>
        <p:spPr>
          <a:xfrm>
            <a:off x="7147412" y="2346439"/>
            <a:ext cx="1380841" cy="584685"/>
          </a:xfrm>
          <a:prstGeom prst="round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rPr>
              <a:t>Analizar</a:t>
            </a:r>
          </a:p>
        </p:txBody>
      </p:sp>
      <p:sp>
        <p:nvSpPr>
          <p:cNvPr id="23" name="Flecha: a la izquierda, derecha y arriba 22">
            <a:extLst>
              <a:ext uri="{FF2B5EF4-FFF2-40B4-BE49-F238E27FC236}">
                <a16:creationId xmlns:a16="http://schemas.microsoft.com/office/drawing/2014/main" id="{CE1E2F69-16EA-4431-B962-C1359070DB31}"/>
              </a:ext>
            </a:extLst>
          </p:cNvPr>
          <p:cNvSpPr/>
          <p:nvPr/>
        </p:nvSpPr>
        <p:spPr>
          <a:xfrm>
            <a:off x="4984438" y="3086089"/>
            <a:ext cx="2181570" cy="1362350"/>
          </a:xfrm>
          <a:prstGeom prst="leftRightUpArrow">
            <a:avLst>
              <a:gd name="adj1" fmla="val 11320"/>
              <a:gd name="adj2" fmla="val 12722"/>
              <a:gd name="adj3" fmla="val 25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Cerrar llave 23">
            <a:extLst>
              <a:ext uri="{FF2B5EF4-FFF2-40B4-BE49-F238E27FC236}">
                <a16:creationId xmlns:a16="http://schemas.microsoft.com/office/drawing/2014/main" id="{E64DB0D1-0429-45D0-BC89-D8E59A68AC8F}"/>
              </a:ext>
            </a:extLst>
          </p:cNvPr>
          <p:cNvSpPr/>
          <p:nvPr/>
        </p:nvSpPr>
        <p:spPr>
          <a:xfrm rot="5400000">
            <a:off x="5885677" y="2218604"/>
            <a:ext cx="379092" cy="5561586"/>
          </a:xfrm>
          <a:prstGeom prst="rightBrace">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5" name="Imagen 24">
            <a:extLst>
              <a:ext uri="{FF2B5EF4-FFF2-40B4-BE49-F238E27FC236}">
                <a16:creationId xmlns:a16="http://schemas.microsoft.com/office/drawing/2014/main" id="{EAEDA719-7397-49C8-9CFB-3A91FA406363}"/>
              </a:ext>
            </a:extLst>
          </p:cNvPr>
          <p:cNvPicPr>
            <a:picLocks noChangeAspect="1"/>
          </p:cNvPicPr>
          <p:nvPr/>
        </p:nvPicPr>
        <p:blipFill rotWithShape="1">
          <a:blip r:embed="rId3"/>
          <a:srcRect t="3654" r="4767" b="8109"/>
          <a:stretch/>
        </p:blipFill>
        <p:spPr>
          <a:xfrm>
            <a:off x="343218" y="2475952"/>
            <a:ext cx="2597352" cy="1596320"/>
          </a:xfrm>
          <a:prstGeom prst="roundRect">
            <a:avLst>
              <a:gd name="adj" fmla="val 16667"/>
            </a:avLst>
          </a:prstGeom>
          <a:ln>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6" name="Imagen 25">
            <a:extLst>
              <a:ext uri="{FF2B5EF4-FFF2-40B4-BE49-F238E27FC236}">
                <a16:creationId xmlns:a16="http://schemas.microsoft.com/office/drawing/2014/main" id="{8DB9812B-31EE-43A3-818E-95D3775334D4}"/>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2789" b="97211" l="10000" r="90000">
                        <a14:foregroundMark x1="52024" y1="39343" x2="52024" y2="39343"/>
                        <a14:foregroundMark x1="51786" y1="26494" x2="51786" y2="26494"/>
                        <a14:foregroundMark x1="38214" y1="27689" x2="38214" y2="27689"/>
                        <a14:foregroundMark x1="42143" y1="92530" x2="42143" y2="92530"/>
                        <a14:foregroundMark x1="43452" y1="91534" x2="43452" y2="91534"/>
                        <a14:foregroundMark x1="55714" y1="35259" x2="55714" y2="35259"/>
                        <a14:foregroundMark x1="57619" y1="88944" x2="57619" y2="88944"/>
                        <a14:foregroundMark x1="67381" y1="92032" x2="67381" y2="92032"/>
                      </a14:backgroundRemoval>
                    </a14:imgEffect>
                  </a14:imgLayer>
                </a14:imgProps>
              </a:ext>
            </a:extLst>
          </a:blip>
          <a:srcRect l="25381" r="24670"/>
          <a:stretch/>
        </p:blipFill>
        <p:spPr>
          <a:xfrm>
            <a:off x="219736" y="4265185"/>
            <a:ext cx="1127389" cy="2116330"/>
          </a:xfrm>
          <a:prstGeom prst="rect">
            <a:avLst/>
          </a:prstGeom>
        </p:spPr>
      </p:pic>
      <p:sp>
        <p:nvSpPr>
          <p:cNvPr id="27" name="Elipse 26">
            <a:extLst>
              <a:ext uri="{FF2B5EF4-FFF2-40B4-BE49-F238E27FC236}">
                <a16:creationId xmlns:a16="http://schemas.microsoft.com/office/drawing/2014/main" id="{89A63C65-51CD-4BDD-BD5A-26A0D3788ED0}"/>
              </a:ext>
            </a:extLst>
          </p:cNvPr>
          <p:cNvSpPr/>
          <p:nvPr/>
        </p:nvSpPr>
        <p:spPr>
          <a:xfrm>
            <a:off x="4447336" y="601425"/>
            <a:ext cx="3255771" cy="1454321"/>
          </a:xfrm>
          <a:prstGeom prst="ellips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rPr>
              <a:t>Evaluación Diagnóstica </a:t>
            </a:r>
            <a:endParaRPr kumimoji="0" lang="es-PE" sz="24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
        <p:nvSpPr>
          <p:cNvPr id="28" name="Cerrar llave 27">
            <a:extLst>
              <a:ext uri="{FF2B5EF4-FFF2-40B4-BE49-F238E27FC236}">
                <a16:creationId xmlns:a16="http://schemas.microsoft.com/office/drawing/2014/main" id="{3036885C-3195-46F4-A6DC-DB736B4F41D1}"/>
              </a:ext>
            </a:extLst>
          </p:cNvPr>
          <p:cNvSpPr/>
          <p:nvPr/>
        </p:nvSpPr>
        <p:spPr>
          <a:xfrm>
            <a:off x="8821805" y="739933"/>
            <a:ext cx="549758" cy="5517868"/>
          </a:xfrm>
          <a:prstGeom prst="rightBrace">
            <a:avLst/>
          </a:prstGeom>
          <a:ln w="38100"/>
        </p:spPr>
        <p:style>
          <a:lnRef idx="1">
            <a:schemeClr val="accent6"/>
          </a:lnRef>
          <a:fillRef idx="0">
            <a:schemeClr val="accent6"/>
          </a:fillRef>
          <a:effectRef idx="0">
            <a:schemeClr val="accent6"/>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Rectángulo: esquinas redondeadas 28">
            <a:extLst>
              <a:ext uri="{FF2B5EF4-FFF2-40B4-BE49-F238E27FC236}">
                <a16:creationId xmlns:a16="http://schemas.microsoft.com/office/drawing/2014/main" id="{22B49C19-8DEC-4614-BFA9-DF4565656DF9}"/>
              </a:ext>
            </a:extLst>
          </p:cNvPr>
          <p:cNvSpPr/>
          <p:nvPr/>
        </p:nvSpPr>
        <p:spPr>
          <a:xfrm>
            <a:off x="9646951" y="1920824"/>
            <a:ext cx="2201913" cy="3156086"/>
          </a:xfrm>
          <a:prstGeom prst="roundRect">
            <a:avLst/>
          </a:prstGeom>
          <a:solidFill>
            <a:schemeClr val="bg1"/>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20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rPr>
              <a:t>Permitirá identificar lo que hasta el momento los estudiantes hayan consolidado </a:t>
            </a:r>
            <a:r>
              <a:rPr kumimoji="0" lang="es-ES" sz="2000" b="1" i="0" u="none" strike="noStrike" kern="1200" cap="none" spc="0" normalizeH="0" baseline="0" noProof="0" dirty="0" smtClean="0">
                <a:ln>
                  <a:noFill/>
                </a:ln>
                <a:solidFill>
                  <a:prstClr val="black"/>
                </a:solidFill>
                <a:effectLst/>
                <a:uLnTx/>
                <a:uFillTx/>
                <a:latin typeface="Bookman Old Style" panose="02050604050505020204" pitchFamily="18" charset="0"/>
                <a:ea typeface="+mn-ea"/>
                <a:cs typeface="+mn-cs"/>
              </a:rPr>
              <a:t> </a:t>
            </a:r>
            <a:r>
              <a:rPr kumimoji="0" lang="es-ES" sz="20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rPr>
              <a:t>sus aprendizajes</a:t>
            </a:r>
            <a:endParaRPr kumimoji="0" lang="es-PE" sz="20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pic>
        <p:nvPicPr>
          <p:cNvPr id="31" name="Imagen 30">
            <a:extLst>
              <a:ext uri="{FF2B5EF4-FFF2-40B4-BE49-F238E27FC236}">
                <a16:creationId xmlns:a16="http://schemas.microsoft.com/office/drawing/2014/main" id="{7A1FA75B-7C52-4654-B70D-D88B4CA95927}"/>
              </a:ext>
            </a:extLst>
          </p:cNvPr>
          <p:cNvPicPr>
            <a:picLocks noChangeAspect="1"/>
          </p:cNvPicPr>
          <p:nvPr/>
        </p:nvPicPr>
        <p:blipFill rotWithShape="1">
          <a:blip r:embed="rId6"/>
          <a:srcRect l="20579" r="30305" b="8102"/>
          <a:stretch/>
        </p:blipFill>
        <p:spPr>
          <a:xfrm>
            <a:off x="7190615" y="3217210"/>
            <a:ext cx="1294434" cy="1362350"/>
          </a:xfrm>
          <a:prstGeom prst="rect">
            <a:avLst/>
          </a:prstGeom>
        </p:spPr>
      </p:pic>
      <p:sp>
        <p:nvSpPr>
          <p:cNvPr id="32" name="CuadroTexto 31">
            <a:extLst>
              <a:ext uri="{FF2B5EF4-FFF2-40B4-BE49-F238E27FC236}">
                <a16:creationId xmlns:a16="http://schemas.microsoft.com/office/drawing/2014/main" id="{423E71F9-F698-4022-AF4D-74BB9091495E}"/>
              </a:ext>
            </a:extLst>
          </p:cNvPr>
          <p:cNvSpPr txBox="1"/>
          <p:nvPr/>
        </p:nvSpPr>
        <p:spPr>
          <a:xfrm>
            <a:off x="3442362" y="4618500"/>
            <a:ext cx="1646977"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rPr>
              <a:t>Fortalezas</a:t>
            </a:r>
          </a:p>
        </p:txBody>
      </p:sp>
      <p:sp>
        <p:nvSpPr>
          <p:cNvPr id="33" name="CuadroTexto 32">
            <a:extLst>
              <a:ext uri="{FF2B5EF4-FFF2-40B4-BE49-F238E27FC236}">
                <a16:creationId xmlns:a16="http://schemas.microsoft.com/office/drawing/2014/main" id="{4760AEE4-B5B3-4D5E-BE94-C3B361B55D6F}"/>
              </a:ext>
            </a:extLst>
          </p:cNvPr>
          <p:cNvSpPr txBox="1"/>
          <p:nvPr/>
        </p:nvSpPr>
        <p:spPr>
          <a:xfrm>
            <a:off x="7225046" y="4621874"/>
            <a:ext cx="1646977"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rPr>
              <a:t>Debilidades</a:t>
            </a:r>
          </a:p>
        </p:txBody>
      </p:sp>
      <p:sp>
        <p:nvSpPr>
          <p:cNvPr id="2" name="CuadroTexto 1"/>
          <p:cNvSpPr txBox="1"/>
          <p:nvPr/>
        </p:nvSpPr>
        <p:spPr>
          <a:xfrm>
            <a:off x="559681" y="1053601"/>
            <a:ext cx="2597352" cy="1200329"/>
          </a:xfrm>
          <a:prstGeom prst="rect">
            <a:avLst/>
          </a:prstGeom>
          <a:noFill/>
        </p:spPr>
        <p:txBody>
          <a:bodyPr wrap="square" rtlCol="0">
            <a:spAutoFit/>
          </a:bodyPr>
          <a:lstStyle/>
          <a:p>
            <a:r>
              <a:rPr lang="es-PE" dirty="0" err="1" smtClean="0"/>
              <a:t>SIAGIE</a:t>
            </a:r>
            <a:r>
              <a:rPr lang="es-PE" dirty="0" smtClean="0"/>
              <a:t>, Portafolios, carpeta de recuperación, encuestas, entrevistas, etc.</a:t>
            </a:r>
            <a:endParaRPr lang="es-PE" dirty="0"/>
          </a:p>
        </p:txBody>
      </p:sp>
      <p:sp>
        <p:nvSpPr>
          <p:cNvPr id="3" name="Flecha derecha 2"/>
          <p:cNvSpPr/>
          <p:nvPr/>
        </p:nvSpPr>
        <p:spPr>
          <a:xfrm flipH="1">
            <a:off x="3303809" y="1160060"/>
            <a:ext cx="738159" cy="493706"/>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s-PE"/>
          </a:p>
        </p:txBody>
      </p:sp>
      <p:sp>
        <p:nvSpPr>
          <p:cNvPr id="4" name="CuadroTexto 3"/>
          <p:cNvSpPr txBox="1"/>
          <p:nvPr/>
        </p:nvSpPr>
        <p:spPr>
          <a:xfrm>
            <a:off x="986863" y="684269"/>
            <a:ext cx="1310062" cy="369332"/>
          </a:xfrm>
          <a:prstGeom prst="rect">
            <a:avLst/>
          </a:prstGeom>
          <a:noFill/>
        </p:spPr>
        <p:txBody>
          <a:bodyPr wrap="square" rtlCol="0">
            <a:spAutoFit/>
          </a:bodyPr>
          <a:lstStyle/>
          <a:p>
            <a:r>
              <a:rPr lang="es-PE" b="1" dirty="0" smtClean="0">
                <a:solidFill>
                  <a:srgbClr val="C00000"/>
                </a:solidFill>
              </a:rPr>
              <a:t>RECURSOS</a:t>
            </a:r>
            <a:endParaRPr lang="es-PE" b="1" dirty="0">
              <a:solidFill>
                <a:srgbClr val="C00000"/>
              </a:solidFill>
            </a:endParaRPr>
          </a:p>
        </p:txBody>
      </p:sp>
    </p:spTree>
    <p:extLst>
      <p:ext uri="{BB962C8B-B14F-4D97-AF65-F5344CB8AC3E}">
        <p14:creationId xmlns:p14="http://schemas.microsoft.com/office/powerpoint/2010/main" val="31091593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n 13">
            <a:extLst>
              <a:ext uri="{FF2B5EF4-FFF2-40B4-BE49-F238E27FC236}">
                <a16:creationId xmlns:a16="http://schemas.microsoft.com/office/drawing/2014/main" id="{19CBC3D5-C60B-43CD-BBC9-62B1B7523B45}"/>
              </a:ext>
            </a:extLst>
          </p:cNvPr>
          <p:cNvPicPr>
            <a:picLocks noChangeAspect="1"/>
          </p:cNvPicPr>
          <p:nvPr/>
        </p:nvPicPr>
        <p:blipFill>
          <a:blip r:embed="rId2"/>
          <a:stretch>
            <a:fillRect/>
          </a:stretch>
        </p:blipFill>
        <p:spPr>
          <a:xfrm>
            <a:off x="0" y="0"/>
            <a:ext cx="12192000" cy="6858000"/>
          </a:xfrm>
          <a:prstGeom prst="rect">
            <a:avLst/>
          </a:prstGeom>
        </p:spPr>
      </p:pic>
      <p:sp>
        <p:nvSpPr>
          <p:cNvPr id="16" name="CuadroTexto 15">
            <a:extLst>
              <a:ext uri="{FF2B5EF4-FFF2-40B4-BE49-F238E27FC236}">
                <a16:creationId xmlns:a16="http://schemas.microsoft.com/office/drawing/2014/main" id="{AEA2C8F3-E419-444F-A4CA-417E24917AED}"/>
              </a:ext>
            </a:extLst>
          </p:cNvPr>
          <p:cNvSpPr txBox="1"/>
          <p:nvPr/>
        </p:nvSpPr>
        <p:spPr>
          <a:xfrm>
            <a:off x="480626" y="910099"/>
            <a:ext cx="3168428" cy="1785104"/>
          </a:xfrm>
          <a:prstGeom prst="rect">
            <a:avLst/>
          </a:prstGeom>
          <a:noFill/>
          <a:ln>
            <a:solidFill>
              <a:sysClr val="windowText" lastClr="000000"/>
            </a:solid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1000" b="0" i="0" u="none" strike="noStrike" kern="0" cap="none" spc="0" normalizeH="0" baseline="0" noProof="0" dirty="0">
                <a:ln>
                  <a:noFill/>
                </a:ln>
                <a:solidFill>
                  <a:prstClr val="black"/>
                </a:solidFill>
                <a:effectLst/>
                <a:highlight>
                  <a:srgbClr val="00FF00"/>
                </a:highlight>
                <a:uLnTx/>
                <a:uFillTx/>
                <a:ea typeface="+mn-ea"/>
                <a:cs typeface="+mn-cs"/>
              </a:rPr>
              <a:t>Se desenvuelve de manera autónoma a través de su motricidad</a:t>
            </a:r>
            <a:r>
              <a:rPr kumimoji="0" lang="es-ES" sz="1000" b="0" i="0" u="none" strike="noStrike" kern="0" cap="none" spc="0" normalizeH="0" baseline="0" noProof="0" dirty="0">
                <a:ln>
                  <a:noFill/>
                </a:ln>
                <a:solidFill>
                  <a:prstClr val="black"/>
                </a:solidFill>
                <a:effectLst/>
                <a:uLnTx/>
                <a:uFillTx/>
                <a:ea typeface="+mn-ea"/>
                <a:cs typeface="+mn-cs"/>
              </a:rPr>
              <a:t> cuando comprende cómo usar su cuerpo </a:t>
            </a:r>
            <a:r>
              <a:rPr kumimoji="0" lang="es-ES" sz="1000" b="0" i="0" u="none" strike="noStrike" kern="0" cap="none" spc="0" normalizeH="0" baseline="0" noProof="0" dirty="0">
                <a:ln>
                  <a:noFill/>
                </a:ln>
                <a:solidFill>
                  <a:srgbClr val="FF0000"/>
                </a:solidFill>
                <a:effectLst/>
                <a:uLnTx/>
                <a:uFillTx/>
                <a:ea typeface="+mn-ea"/>
                <a:cs typeface="+mn-cs"/>
              </a:rPr>
              <a:t>explorando la alternancia de sus lados corporales</a:t>
            </a:r>
            <a:r>
              <a:rPr kumimoji="0" lang="es-ES" sz="1000" b="0" i="0" u="none" strike="noStrike" kern="0" cap="none" spc="0" normalizeH="0" baseline="0" noProof="0" dirty="0">
                <a:ln>
                  <a:noFill/>
                </a:ln>
                <a:solidFill>
                  <a:prstClr val="black"/>
                </a:solidFill>
                <a:effectLst/>
                <a:uLnTx/>
                <a:uFillTx/>
                <a:ea typeface="+mn-ea"/>
                <a:cs typeface="+mn-cs"/>
              </a:rPr>
              <a:t> de acuerdo a su utilidad y </a:t>
            </a:r>
            <a:r>
              <a:rPr kumimoji="0" lang="es-ES" sz="1000" b="0" i="0" u="none" strike="noStrike" kern="0" cap="none" spc="0" normalizeH="0" baseline="0" noProof="0" dirty="0">
                <a:ln>
                  <a:noFill/>
                </a:ln>
                <a:solidFill>
                  <a:srgbClr val="0070C0"/>
                </a:solidFill>
                <a:effectLst/>
                <a:uLnTx/>
                <a:uFillTx/>
                <a:ea typeface="+mn-ea"/>
                <a:cs typeface="+mn-cs"/>
              </a:rPr>
              <a:t>ajustando la posición del cuerpo en el espacio y en el tiempo </a:t>
            </a:r>
            <a:r>
              <a:rPr kumimoji="0" lang="es-ES" sz="1000" b="0" i="0" u="none" strike="noStrike" kern="0" cap="none" spc="0" normalizeH="0" baseline="0" noProof="0" dirty="0">
                <a:ln>
                  <a:noFill/>
                </a:ln>
                <a:solidFill>
                  <a:prstClr val="black"/>
                </a:solidFill>
                <a:effectLst/>
                <a:uLnTx/>
                <a:uFillTx/>
                <a:ea typeface="+mn-ea"/>
                <a:cs typeface="+mn-cs"/>
              </a:rPr>
              <a:t>en diferentes etapas de las acciones motrices, con una </a:t>
            </a:r>
            <a:r>
              <a:rPr kumimoji="0" lang="es-ES" sz="1000" b="0" i="0" u="none" strike="noStrike" kern="0" cap="none" spc="0" normalizeH="0" baseline="0" noProof="0" dirty="0">
                <a:ln>
                  <a:noFill/>
                </a:ln>
                <a:solidFill>
                  <a:srgbClr val="00B050"/>
                </a:solidFill>
                <a:effectLst/>
                <a:uLnTx/>
                <a:uFillTx/>
                <a:ea typeface="+mn-ea"/>
                <a:cs typeface="+mn-cs"/>
              </a:rPr>
              <a:t>actitud positiva y una voluntad de experimentar situaciones diversas</a:t>
            </a:r>
            <a:r>
              <a:rPr kumimoji="0" lang="es-ES" sz="1000" b="0" i="0" u="none" strike="noStrike" kern="0" cap="none" spc="0" normalizeH="0" baseline="0" noProof="0" dirty="0">
                <a:ln>
                  <a:noFill/>
                </a:ln>
                <a:solidFill>
                  <a:prstClr val="black"/>
                </a:solidFill>
                <a:effectLst/>
                <a:uLnTx/>
                <a:uFillTx/>
                <a:ea typeface="+mn-ea"/>
                <a:cs typeface="+mn-cs"/>
              </a:rPr>
              <a:t>. </a:t>
            </a:r>
            <a:r>
              <a:rPr kumimoji="0" lang="es-ES" sz="1000" b="1" i="0" u="none" strike="noStrike" kern="0" cap="none" spc="0" normalizeH="0" baseline="0" noProof="0" dirty="0">
                <a:ln>
                  <a:noFill/>
                </a:ln>
                <a:solidFill>
                  <a:schemeClr val="accent4">
                    <a:lumMod val="50000"/>
                  </a:schemeClr>
                </a:solidFill>
                <a:effectLst/>
                <a:uLnTx/>
                <a:uFillTx/>
                <a:ea typeface="+mn-ea"/>
                <a:cs typeface="+mn-cs"/>
              </a:rPr>
              <a:t>Experimenta nuevas posibilidades expresivas de su cuerpo </a:t>
            </a:r>
            <a:r>
              <a:rPr kumimoji="0" lang="es-ES" sz="1000" b="0" i="0" u="none" strike="noStrike" kern="0" cap="none" spc="0" normalizeH="0" baseline="0" noProof="0" dirty="0">
                <a:ln>
                  <a:noFill/>
                </a:ln>
                <a:solidFill>
                  <a:prstClr val="black"/>
                </a:solidFill>
                <a:effectLst/>
                <a:uLnTx/>
                <a:uFillTx/>
                <a:ea typeface="+mn-ea"/>
                <a:cs typeface="+mn-cs"/>
              </a:rPr>
              <a:t>y las utiliza para relacionarse y </a:t>
            </a:r>
            <a:r>
              <a:rPr kumimoji="0" lang="es-ES" sz="1000" b="1" i="0" u="none" strike="noStrike" kern="0" cap="none" spc="0" normalizeH="0" baseline="0" noProof="0" dirty="0">
                <a:ln>
                  <a:noFill/>
                </a:ln>
                <a:solidFill>
                  <a:srgbClr val="7030A0"/>
                </a:solidFill>
                <a:effectLst/>
                <a:uLnTx/>
                <a:uFillTx/>
                <a:ea typeface="+mn-ea"/>
                <a:cs typeface="+mn-cs"/>
              </a:rPr>
              <a:t>comunicar ideas, emociones, sentimientos, pensamientos</a:t>
            </a:r>
            <a:r>
              <a:rPr kumimoji="0" lang="es-ES" sz="1000" b="1" i="0" u="none" strike="noStrike" kern="0" cap="none" spc="0" normalizeH="0" baseline="0" noProof="0" dirty="0" smtClean="0">
                <a:ln>
                  <a:noFill/>
                </a:ln>
                <a:solidFill>
                  <a:srgbClr val="7030A0"/>
                </a:solidFill>
                <a:effectLst/>
                <a:uLnTx/>
                <a:uFillTx/>
                <a:ea typeface="+mn-ea"/>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PE" sz="1000" b="1" i="0" u="none" strike="noStrike" kern="0" cap="none" spc="0" normalizeH="0" baseline="0" noProof="0" dirty="0">
              <a:ln>
                <a:noFill/>
              </a:ln>
              <a:solidFill>
                <a:srgbClr val="7030A0"/>
              </a:solidFill>
              <a:effectLst/>
              <a:uLnTx/>
              <a:uFillTx/>
              <a:ea typeface="+mn-ea"/>
              <a:cs typeface="+mn-cs"/>
            </a:endParaRPr>
          </a:p>
        </p:txBody>
      </p:sp>
      <p:sp>
        <p:nvSpPr>
          <p:cNvPr id="17" name="CuadroTexto 16">
            <a:extLst>
              <a:ext uri="{FF2B5EF4-FFF2-40B4-BE49-F238E27FC236}">
                <a16:creationId xmlns:a16="http://schemas.microsoft.com/office/drawing/2014/main" id="{01378003-8458-41B4-B880-151400FCD3ED}"/>
              </a:ext>
            </a:extLst>
          </p:cNvPr>
          <p:cNvSpPr txBox="1"/>
          <p:nvPr/>
        </p:nvSpPr>
        <p:spPr>
          <a:xfrm>
            <a:off x="3649054" y="915401"/>
            <a:ext cx="4879649" cy="1785104"/>
          </a:xfrm>
          <a:prstGeom prst="rect">
            <a:avLst/>
          </a:prstGeom>
          <a:noFill/>
          <a:ln>
            <a:solidFill>
              <a:sysClr val="windowText" lastClr="000000"/>
            </a:solid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1000" b="0" i="0" u="none" strike="noStrike" kern="0" cap="none" spc="0" normalizeH="0" baseline="0" noProof="0" dirty="0">
                <a:ln>
                  <a:noFill/>
                </a:ln>
                <a:solidFill>
                  <a:prstClr val="black"/>
                </a:solidFill>
                <a:effectLst/>
                <a:highlight>
                  <a:srgbClr val="00FFFF"/>
                </a:highlight>
                <a:uLnTx/>
                <a:uFillTx/>
                <a:ea typeface="+mn-ea"/>
                <a:cs typeface="+mn-cs"/>
              </a:rPr>
              <a:t>Asume una vida saludable</a:t>
            </a:r>
            <a:r>
              <a:rPr kumimoji="0" lang="es-ES" sz="1000" b="0" i="0" u="none" strike="noStrike" kern="0" cap="none" spc="0" normalizeH="0" baseline="0" noProof="0" dirty="0">
                <a:ln>
                  <a:noFill/>
                </a:ln>
                <a:solidFill>
                  <a:prstClr val="black"/>
                </a:solidFill>
                <a:effectLst/>
                <a:uLnTx/>
                <a:uFillTx/>
                <a:ea typeface="+mn-ea"/>
                <a:cs typeface="+mn-cs"/>
              </a:rPr>
              <a:t> cuando </a:t>
            </a:r>
            <a:r>
              <a:rPr kumimoji="0" lang="es-ES" sz="1000" b="0" i="0" u="none" strike="noStrike" kern="0" cap="none" spc="0" normalizeH="0" baseline="0" noProof="0" dirty="0">
                <a:ln>
                  <a:noFill/>
                </a:ln>
                <a:solidFill>
                  <a:srgbClr val="FF0000"/>
                </a:solidFill>
                <a:effectLst/>
                <a:uLnTx/>
                <a:uFillTx/>
                <a:ea typeface="+mn-ea"/>
                <a:cs typeface="+mn-cs"/>
              </a:rPr>
              <a:t>diferencia los alimentos de su dieta personal, familiar y de su región que son saludables de los que no lo son.</a:t>
            </a:r>
            <a:r>
              <a:rPr kumimoji="0" lang="es-ES" sz="1000" b="0" i="0" u="none" strike="noStrike" kern="0" cap="none" spc="0" normalizeH="0" baseline="0" noProof="0" dirty="0">
                <a:ln>
                  <a:noFill/>
                </a:ln>
                <a:solidFill>
                  <a:prstClr val="black"/>
                </a:solidFill>
                <a:effectLst/>
                <a:uLnTx/>
                <a:uFillTx/>
                <a:ea typeface="+mn-ea"/>
                <a:cs typeface="+mn-cs"/>
              </a:rPr>
              <a:t> </a:t>
            </a:r>
            <a:r>
              <a:rPr kumimoji="0" lang="es-ES" sz="1000" b="0" i="0" u="none" strike="noStrike" kern="0" cap="none" spc="0" normalizeH="0" baseline="0" noProof="0" dirty="0">
                <a:ln>
                  <a:noFill/>
                </a:ln>
                <a:solidFill>
                  <a:srgbClr val="0070C0"/>
                </a:solidFill>
                <a:effectLst/>
                <a:uLnTx/>
                <a:uFillTx/>
                <a:ea typeface="+mn-ea"/>
                <a:cs typeface="+mn-cs"/>
              </a:rPr>
              <a:t>Previene riesgos relacionados con la postura e higiene conociendo aquellas que favorecen y no favorecen su salud</a:t>
            </a:r>
            <a:r>
              <a:rPr kumimoji="0" lang="es-ES" sz="1000" b="0" i="0" u="none" strike="noStrike" kern="0" cap="none" spc="0" normalizeH="0" baseline="0" noProof="0" dirty="0">
                <a:ln>
                  <a:noFill/>
                </a:ln>
                <a:solidFill>
                  <a:prstClr val="black"/>
                </a:solidFill>
                <a:effectLst/>
                <a:uLnTx/>
                <a:uFillTx/>
                <a:ea typeface="+mn-ea"/>
                <a:cs typeface="+mn-cs"/>
              </a:rPr>
              <a:t> e </a:t>
            </a:r>
            <a:r>
              <a:rPr kumimoji="0" lang="es-ES" sz="1000" b="0" i="0" u="none" strike="noStrike" kern="0" cap="none" spc="0" normalizeH="0" baseline="0" noProof="0" dirty="0">
                <a:ln>
                  <a:noFill/>
                </a:ln>
                <a:solidFill>
                  <a:srgbClr val="7030A0"/>
                </a:solidFill>
                <a:effectLst/>
                <a:uLnTx/>
                <a:uFillTx/>
                <a:ea typeface="+mn-ea"/>
                <a:cs typeface="+mn-cs"/>
              </a:rPr>
              <a:t>identifica su fuerza, resistencia y velocidad en la práctica de actividades lúdicas</a:t>
            </a:r>
            <a:r>
              <a:rPr kumimoji="0" lang="es-ES" sz="1000" b="0" i="0" u="none" strike="noStrike" kern="0" cap="none" spc="0" normalizeH="0" baseline="0" noProof="0" dirty="0">
                <a:ln>
                  <a:noFill/>
                </a:ln>
                <a:solidFill>
                  <a:prstClr val="black"/>
                </a:solidFill>
                <a:effectLst/>
                <a:uLnTx/>
                <a:uFillTx/>
                <a:ea typeface="+mn-ea"/>
                <a:cs typeface="+mn-cs"/>
              </a:rPr>
              <a:t>. </a:t>
            </a:r>
            <a:r>
              <a:rPr kumimoji="0" lang="es-ES" sz="1000" b="0" i="0" u="none" strike="noStrike" kern="0" cap="none" spc="0" normalizeH="0" baseline="0" noProof="0" dirty="0">
                <a:ln>
                  <a:noFill/>
                </a:ln>
                <a:solidFill>
                  <a:srgbClr val="FEA402"/>
                </a:solidFill>
                <a:effectLst/>
                <a:uLnTx/>
                <a:uFillTx/>
                <a:ea typeface="+mn-ea"/>
                <a:cs typeface="+mn-cs"/>
              </a:rPr>
              <a:t>Adapta su esfuerzo en la práctica de actividad física de acuerdo a las características de la actividad y a sus posibilidades</a:t>
            </a:r>
            <a:r>
              <a:rPr kumimoji="0" lang="es-ES" sz="1000" b="0" i="0" u="none" strike="noStrike" kern="0" cap="none" spc="0" normalizeH="0" baseline="0" noProof="0" dirty="0">
                <a:ln>
                  <a:noFill/>
                </a:ln>
                <a:solidFill>
                  <a:prstClr val="black"/>
                </a:solidFill>
                <a:effectLst/>
                <a:uLnTx/>
                <a:uFillTx/>
                <a:ea typeface="+mn-ea"/>
                <a:cs typeface="+mn-cs"/>
              </a:rPr>
              <a:t>, </a:t>
            </a:r>
            <a:r>
              <a:rPr kumimoji="0" lang="es-ES" sz="1000" b="0" i="0" u="none" strike="noStrike" kern="0" cap="none" spc="0" normalizeH="0" baseline="0" noProof="0" dirty="0">
                <a:ln>
                  <a:noFill/>
                </a:ln>
                <a:solidFill>
                  <a:srgbClr val="00B050"/>
                </a:solidFill>
                <a:effectLst/>
                <a:uLnTx/>
                <a:uFillTx/>
                <a:ea typeface="+mn-ea"/>
                <a:cs typeface="+mn-cs"/>
              </a:rPr>
              <a:t>aplicando conocimientos relacionados con el ritmo cardiaco, la respiración y la sudoración.</a:t>
            </a:r>
            <a:r>
              <a:rPr kumimoji="0" lang="es-ES" sz="1000" b="0" i="0" u="none" strike="noStrike" kern="0" cap="none" spc="0" normalizeH="0" baseline="0" noProof="0" dirty="0">
                <a:ln>
                  <a:noFill/>
                </a:ln>
                <a:solidFill>
                  <a:prstClr val="black"/>
                </a:solidFill>
                <a:effectLst/>
                <a:uLnTx/>
                <a:uFillTx/>
                <a:ea typeface="+mn-ea"/>
                <a:cs typeface="+mn-cs"/>
              </a:rPr>
              <a:t> </a:t>
            </a:r>
            <a:r>
              <a:rPr kumimoji="0" lang="es-ES" sz="1000" b="0" i="0" u="none" strike="noStrike" kern="0" cap="none" spc="0" normalizeH="0" baseline="0" noProof="0" dirty="0">
                <a:ln>
                  <a:noFill/>
                </a:ln>
                <a:solidFill>
                  <a:srgbClr val="C00000"/>
                </a:solidFill>
                <a:effectLst/>
                <a:uLnTx/>
                <a:uFillTx/>
                <a:ea typeface="+mn-ea"/>
                <a:cs typeface="+mn-cs"/>
              </a:rPr>
              <a:t>Realiza prácticas de activación corporal y psicológica</a:t>
            </a:r>
            <a:r>
              <a:rPr kumimoji="0" lang="es-ES" sz="1000" b="0" i="0" u="none" strike="noStrike" kern="0" cap="none" spc="0" normalizeH="0" baseline="0" noProof="0" dirty="0">
                <a:ln>
                  <a:noFill/>
                </a:ln>
                <a:solidFill>
                  <a:prstClr val="black"/>
                </a:solidFill>
                <a:effectLst/>
                <a:uLnTx/>
                <a:uFillTx/>
                <a:ea typeface="+mn-ea"/>
                <a:cs typeface="+mn-cs"/>
              </a:rPr>
              <a:t>, e </a:t>
            </a:r>
            <a:r>
              <a:rPr kumimoji="0" lang="es-ES" sz="1000" b="0" i="0" u="none" strike="noStrike" kern="0" cap="none" spc="0" normalizeH="0" baseline="0" noProof="0" dirty="0">
                <a:ln>
                  <a:noFill/>
                </a:ln>
                <a:solidFill>
                  <a:srgbClr val="00B0F0"/>
                </a:solidFill>
                <a:effectLst/>
                <a:uLnTx/>
                <a:uFillTx/>
                <a:ea typeface="+mn-ea"/>
                <a:cs typeface="+mn-cs"/>
              </a:rPr>
              <a:t>incorpora el autocuidado relacionado con los ritmos de actividad y descanso para mejorar el funcionamiento de su organismo</a:t>
            </a:r>
            <a:r>
              <a:rPr kumimoji="0" lang="es-ES" sz="1000" b="0" i="0" u="none" strike="noStrike" kern="0" cap="none" spc="0" normalizeH="0" baseline="0" noProof="0" dirty="0" smtClean="0">
                <a:ln>
                  <a:noFill/>
                </a:ln>
                <a:solidFill>
                  <a:prstClr val="black"/>
                </a:solidFill>
                <a:effectLst/>
                <a:uLnTx/>
                <a:uFillTx/>
                <a:ea typeface="+mn-ea"/>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s-ES" sz="1000" kern="0" dirty="0">
              <a:solidFill>
                <a:prstClr val="black"/>
              </a:solidFill>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PE" sz="1000" b="0" i="0" u="none" strike="noStrike" kern="0" cap="none" spc="0" normalizeH="0" baseline="0" noProof="0" dirty="0">
              <a:ln>
                <a:noFill/>
              </a:ln>
              <a:solidFill>
                <a:prstClr val="black"/>
              </a:solidFill>
              <a:effectLst/>
              <a:uLnTx/>
              <a:uFillTx/>
              <a:ea typeface="+mn-ea"/>
              <a:cs typeface="+mn-cs"/>
            </a:endParaRPr>
          </a:p>
        </p:txBody>
      </p:sp>
      <p:sp>
        <p:nvSpPr>
          <p:cNvPr id="18" name="CuadroTexto 17">
            <a:extLst>
              <a:ext uri="{FF2B5EF4-FFF2-40B4-BE49-F238E27FC236}">
                <a16:creationId xmlns:a16="http://schemas.microsoft.com/office/drawing/2014/main" id="{ADD3820B-8E4C-448A-B6CD-896D899B88C5}"/>
              </a:ext>
            </a:extLst>
          </p:cNvPr>
          <p:cNvSpPr txBox="1"/>
          <p:nvPr/>
        </p:nvSpPr>
        <p:spPr>
          <a:xfrm>
            <a:off x="8528703" y="910107"/>
            <a:ext cx="3182670" cy="1785104"/>
          </a:xfrm>
          <a:prstGeom prst="rect">
            <a:avLst/>
          </a:prstGeom>
          <a:noFill/>
          <a:ln>
            <a:solidFill>
              <a:sysClr val="windowText" lastClr="000000"/>
            </a:solid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1000" b="0" i="0" u="none" strike="noStrike" kern="0" cap="none" spc="0" normalizeH="0" baseline="0" noProof="0" dirty="0">
                <a:ln>
                  <a:noFill/>
                </a:ln>
                <a:solidFill>
                  <a:prstClr val="black"/>
                </a:solidFill>
                <a:effectLst/>
                <a:highlight>
                  <a:srgbClr val="FEA402"/>
                </a:highlight>
                <a:uLnTx/>
                <a:uFillTx/>
                <a:ea typeface="+mn-ea"/>
                <a:cs typeface="+mn-cs"/>
              </a:rPr>
              <a:t>Interactúa a través de sus habilidades </a:t>
            </a:r>
            <a:r>
              <a:rPr kumimoji="0" lang="es-ES" sz="1000" b="0" i="0" u="none" strike="noStrike" kern="0" cap="none" spc="0" normalizeH="0" baseline="0" noProof="0" dirty="0" err="1">
                <a:ln>
                  <a:noFill/>
                </a:ln>
                <a:solidFill>
                  <a:prstClr val="black"/>
                </a:solidFill>
                <a:effectLst/>
                <a:highlight>
                  <a:srgbClr val="FEA402"/>
                </a:highlight>
                <a:uLnTx/>
                <a:uFillTx/>
                <a:ea typeface="+mn-ea"/>
                <a:cs typeface="+mn-cs"/>
              </a:rPr>
              <a:t>sociomotrices</a:t>
            </a:r>
            <a:r>
              <a:rPr kumimoji="0" lang="es-ES" sz="1000" b="0" i="0" u="none" strike="noStrike" kern="0" cap="none" spc="0" normalizeH="0" baseline="0" noProof="0" dirty="0">
                <a:ln>
                  <a:noFill/>
                </a:ln>
                <a:solidFill>
                  <a:prstClr val="black"/>
                </a:solidFill>
                <a:effectLst/>
                <a:uLnTx/>
                <a:uFillTx/>
                <a:ea typeface="+mn-ea"/>
                <a:cs typeface="+mn-cs"/>
              </a:rPr>
              <a:t> al </a:t>
            </a:r>
            <a:r>
              <a:rPr kumimoji="0" lang="es-ES" sz="1000" b="0" i="0" u="none" strike="noStrike" kern="0" cap="none" spc="0" normalizeH="0" baseline="0" noProof="0" dirty="0">
                <a:ln>
                  <a:noFill/>
                </a:ln>
                <a:solidFill>
                  <a:srgbClr val="0070C0"/>
                </a:solidFill>
                <a:effectLst/>
                <a:uLnTx/>
                <a:uFillTx/>
                <a:ea typeface="+mn-ea"/>
                <a:cs typeface="+mn-cs"/>
              </a:rPr>
              <a:t>tomar acuerdos sobre la manera de jugar y los posibles cambios o conflictos que se den</a:t>
            </a:r>
            <a:r>
              <a:rPr kumimoji="0" lang="es-ES" sz="1000" b="0" i="0" u="none" strike="noStrike" kern="0" cap="none" spc="0" normalizeH="0" baseline="0" noProof="0" dirty="0">
                <a:ln>
                  <a:noFill/>
                </a:ln>
                <a:solidFill>
                  <a:prstClr val="black"/>
                </a:solidFill>
                <a:effectLst/>
                <a:uLnTx/>
                <a:uFillTx/>
                <a:ea typeface="+mn-ea"/>
                <a:cs typeface="+mn-cs"/>
              </a:rPr>
              <a:t> y </a:t>
            </a:r>
            <a:r>
              <a:rPr kumimoji="0" lang="es-ES" sz="1000" b="0" i="0" u="none" strike="noStrike" kern="0" cap="none" spc="0" normalizeH="0" baseline="0" noProof="0" dirty="0">
                <a:ln>
                  <a:noFill/>
                </a:ln>
                <a:solidFill>
                  <a:srgbClr val="FF0000"/>
                </a:solidFill>
                <a:effectLst/>
                <a:uLnTx/>
                <a:uFillTx/>
                <a:ea typeface="+mn-ea"/>
                <a:cs typeface="+mn-cs"/>
              </a:rPr>
              <a:t>propone adaptaciones o modificaciones para favorecer la inclusión de compañeros en actividades lúdicas</a:t>
            </a:r>
            <a:r>
              <a:rPr kumimoji="0" lang="es-ES" sz="1000" b="0" i="0" u="none" strike="noStrike" kern="0" cap="none" spc="0" normalizeH="0" baseline="0" noProof="0" dirty="0">
                <a:ln>
                  <a:noFill/>
                </a:ln>
                <a:solidFill>
                  <a:prstClr val="black"/>
                </a:solidFill>
                <a:effectLst/>
                <a:uLnTx/>
                <a:uFillTx/>
                <a:ea typeface="+mn-ea"/>
                <a:cs typeface="+mn-cs"/>
              </a:rPr>
              <a:t>, </a:t>
            </a:r>
            <a:r>
              <a:rPr kumimoji="0" lang="es-ES" sz="1000" b="0" i="0" u="none" strike="noStrike" kern="0" cap="none" spc="0" normalizeH="0" baseline="0" noProof="0" dirty="0">
                <a:ln>
                  <a:noFill/>
                </a:ln>
                <a:solidFill>
                  <a:srgbClr val="00B050"/>
                </a:solidFill>
                <a:effectLst/>
                <a:uLnTx/>
                <a:uFillTx/>
                <a:ea typeface="+mn-ea"/>
                <a:cs typeface="+mn-cs"/>
              </a:rPr>
              <a:t>aceptando al oponente como compañero de juego</a:t>
            </a:r>
            <a:r>
              <a:rPr kumimoji="0" lang="es-ES" sz="1000" b="0" i="0" u="none" strike="noStrike" kern="0" cap="none" spc="0" normalizeH="0" baseline="0" noProof="0" dirty="0">
                <a:ln>
                  <a:noFill/>
                </a:ln>
                <a:solidFill>
                  <a:prstClr val="black"/>
                </a:solidFill>
                <a:effectLst/>
                <a:uLnTx/>
                <a:uFillTx/>
                <a:ea typeface="+mn-ea"/>
                <a:cs typeface="+mn-cs"/>
              </a:rPr>
              <a:t>. </a:t>
            </a:r>
            <a:r>
              <a:rPr kumimoji="0" lang="es-ES" sz="1000" b="0" i="0" u="none" strike="noStrike" kern="0" cap="none" spc="0" normalizeH="0" baseline="0" noProof="0" dirty="0">
                <a:ln>
                  <a:noFill/>
                </a:ln>
                <a:solidFill>
                  <a:srgbClr val="FFC000"/>
                </a:solidFill>
                <a:effectLst/>
                <a:uLnTx/>
                <a:uFillTx/>
                <a:ea typeface="+mn-ea"/>
                <a:cs typeface="+mn-cs"/>
              </a:rPr>
              <a:t>Adapta la estrategia de juego anticipando las intenciones de sus compañeros y oponentes para cumplir con los objetivos planteados</a:t>
            </a:r>
            <a:r>
              <a:rPr kumimoji="0" lang="es-ES" sz="1000" b="0" i="0" u="none" strike="noStrike" kern="0" cap="none" spc="0" normalizeH="0" baseline="0" noProof="0" dirty="0">
                <a:ln>
                  <a:noFill/>
                </a:ln>
                <a:solidFill>
                  <a:prstClr val="black"/>
                </a:solidFill>
                <a:effectLst/>
                <a:uLnTx/>
                <a:uFillTx/>
                <a:ea typeface="+mn-ea"/>
                <a:cs typeface="+mn-cs"/>
              </a:rPr>
              <a:t>. </a:t>
            </a:r>
            <a:r>
              <a:rPr kumimoji="0" lang="es-ES" sz="1000" b="0" i="0" u="none" strike="noStrike" kern="0" cap="none" spc="0" normalizeH="0" baseline="0" noProof="0" dirty="0">
                <a:ln>
                  <a:noFill/>
                </a:ln>
                <a:solidFill>
                  <a:srgbClr val="7030A0"/>
                </a:solidFill>
                <a:effectLst/>
                <a:uLnTx/>
                <a:uFillTx/>
                <a:ea typeface="+mn-ea"/>
                <a:cs typeface="+mn-cs"/>
              </a:rPr>
              <a:t>Propone reglas y las modifica de acuerdo a las necesidades del contexto y los intereses del grupo en la práctica de actividades físicas</a:t>
            </a:r>
            <a:endParaRPr kumimoji="0" lang="es-PE" sz="1000" b="0" i="0" u="none" strike="noStrike" kern="0" cap="none" spc="0" normalizeH="0" baseline="0" noProof="0" dirty="0">
              <a:ln>
                <a:noFill/>
              </a:ln>
              <a:solidFill>
                <a:srgbClr val="7030A0"/>
              </a:solidFill>
              <a:effectLst/>
              <a:uLnTx/>
              <a:uFillTx/>
              <a:ea typeface="+mn-ea"/>
              <a:cs typeface="+mn-cs"/>
            </a:endParaRPr>
          </a:p>
        </p:txBody>
      </p:sp>
      <p:graphicFrame>
        <p:nvGraphicFramePr>
          <p:cNvPr id="19" name="Tabla 23">
            <a:extLst>
              <a:ext uri="{FF2B5EF4-FFF2-40B4-BE49-F238E27FC236}">
                <a16:creationId xmlns:a16="http://schemas.microsoft.com/office/drawing/2014/main" id="{9B18A752-F831-4D43-8FED-8873CFA05C83}"/>
              </a:ext>
            </a:extLst>
          </p:cNvPr>
          <p:cNvGraphicFramePr>
            <a:graphicFrameLocks noGrp="1"/>
          </p:cNvGraphicFramePr>
          <p:nvPr>
            <p:extLst>
              <p:ext uri="{D42A27DB-BD31-4B8C-83A1-F6EECF244321}">
                <p14:modId xmlns:p14="http://schemas.microsoft.com/office/powerpoint/2010/main" val="2518878383"/>
              </p:ext>
            </p:extLst>
          </p:nvPr>
        </p:nvGraphicFramePr>
        <p:xfrm>
          <a:off x="168676" y="2815839"/>
          <a:ext cx="11851686" cy="3986421"/>
        </p:xfrm>
        <a:graphic>
          <a:graphicData uri="http://schemas.openxmlformats.org/drawingml/2006/table">
            <a:tbl>
              <a:tblPr firstRow="1" bandRow="1"/>
              <a:tblGrid>
                <a:gridCol w="697158">
                  <a:extLst>
                    <a:ext uri="{9D8B030D-6E8A-4147-A177-3AD203B41FA5}">
                      <a16:colId xmlns:a16="http://schemas.microsoft.com/office/drawing/2014/main" val="3116443711"/>
                    </a:ext>
                  </a:extLst>
                </a:gridCol>
                <a:gridCol w="697158">
                  <a:extLst>
                    <a:ext uri="{9D8B030D-6E8A-4147-A177-3AD203B41FA5}">
                      <a16:colId xmlns:a16="http://schemas.microsoft.com/office/drawing/2014/main" val="3187399470"/>
                    </a:ext>
                  </a:extLst>
                </a:gridCol>
                <a:gridCol w="697158">
                  <a:extLst>
                    <a:ext uri="{9D8B030D-6E8A-4147-A177-3AD203B41FA5}">
                      <a16:colId xmlns:a16="http://schemas.microsoft.com/office/drawing/2014/main" val="2173222313"/>
                    </a:ext>
                  </a:extLst>
                </a:gridCol>
                <a:gridCol w="697158">
                  <a:extLst>
                    <a:ext uri="{9D8B030D-6E8A-4147-A177-3AD203B41FA5}">
                      <a16:colId xmlns:a16="http://schemas.microsoft.com/office/drawing/2014/main" val="885648337"/>
                    </a:ext>
                  </a:extLst>
                </a:gridCol>
                <a:gridCol w="697158">
                  <a:extLst>
                    <a:ext uri="{9D8B030D-6E8A-4147-A177-3AD203B41FA5}">
                      <a16:colId xmlns:a16="http://schemas.microsoft.com/office/drawing/2014/main" val="400497116"/>
                    </a:ext>
                  </a:extLst>
                </a:gridCol>
                <a:gridCol w="697158">
                  <a:extLst>
                    <a:ext uri="{9D8B030D-6E8A-4147-A177-3AD203B41FA5}">
                      <a16:colId xmlns:a16="http://schemas.microsoft.com/office/drawing/2014/main" val="2871095374"/>
                    </a:ext>
                  </a:extLst>
                </a:gridCol>
                <a:gridCol w="697158">
                  <a:extLst>
                    <a:ext uri="{9D8B030D-6E8A-4147-A177-3AD203B41FA5}">
                      <a16:colId xmlns:a16="http://schemas.microsoft.com/office/drawing/2014/main" val="2478195213"/>
                    </a:ext>
                  </a:extLst>
                </a:gridCol>
                <a:gridCol w="697158">
                  <a:extLst>
                    <a:ext uri="{9D8B030D-6E8A-4147-A177-3AD203B41FA5}">
                      <a16:colId xmlns:a16="http://schemas.microsoft.com/office/drawing/2014/main" val="1157428972"/>
                    </a:ext>
                  </a:extLst>
                </a:gridCol>
                <a:gridCol w="697158">
                  <a:extLst>
                    <a:ext uri="{9D8B030D-6E8A-4147-A177-3AD203B41FA5}">
                      <a16:colId xmlns:a16="http://schemas.microsoft.com/office/drawing/2014/main" val="3316540504"/>
                    </a:ext>
                  </a:extLst>
                </a:gridCol>
                <a:gridCol w="697158">
                  <a:extLst>
                    <a:ext uri="{9D8B030D-6E8A-4147-A177-3AD203B41FA5}">
                      <a16:colId xmlns:a16="http://schemas.microsoft.com/office/drawing/2014/main" val="2336049815"/>
                    </a:ext>
                  </a:extLst>
                </a:gridCol>
                <a:gridCol w="697158">
                  <a:extLst>
                    <a:ext uri="{9D8B030D-6E8A-4147-A177-3AD203B41FA5}">
                      <a16:colId xmlns:a16="http://schemas.microsoft.com/office/drawing/2014/main" val="1333209293"/>
                    </a:ext>
                  </a:extLst>
                </a:gridCol>
                <a:gridCol w="697158">
                  <a:extLst>
                    <a:ext uri="{9D8B030D-6E8A-4147-A177-3AD203B41FA5}">
                      <a16:colId xmlns:a16="http://schemas.microsoft.com/office/drawing/2014/main" val="933681700"/>
                    </a:ext>
                  </a:extLst>
                </a:gridCol>
                <a:gridCol w="697158">
                  <a:extLst>
                    <a:ext uri="{9D8B030D-6E8A-4147-A177-3AD203B41FA5}">
                      <a16:colId xmlns:a16="http://schemas.microsoft.com/office/drawing/2014/main" val="3252829485"/>
                    </a:ext>
                  </a:extLst>
                </a:gridCol>
                <a:gridCol w="697158">
                  <a:extLst>
                    <a:ext uri="{9D8B030D-6E8A-4147-A177-3AD203B41FA5}">
                      <a16:colId xmlns:a16="http://schemas.microsoft.com/office/drawing/2014/main" val="980134710"/>
                    </a:ext>
                  </a:extLst>
                </a:gridCol>
                <a:gridCol w="697158">
                  <a:extLst>
                    <a:ext uri="{9D8B030D-6E8A-4147-A177-3AD203B41FA5}">
                      <a16:colId xmlns:a16="http://schemas.microsoft.com/office/drawing/2014/main" val="339824574"/>
                    </a:ext>
                  </a:extLst>
                </a:gridCol>
                <a:gridCol w="697158">
                  <a:extLst>
                    <a:ext uri="{9D8B030D-6E8A-4147-A177-3AD203B41FA5}">
                      <a16:colId xmlns:a16="http://schemas.microsoft.com/office/drawing/2014/main" val="802998084"/>
                    </a:ext>
                  </a:extLst>
                </a:gridCol>
                <a:gridCol w="697158">
                  <a:extLst>
                    <a:ext uri="{9D8B030D-6E8A-4147-A177-3AD203B41FA5}">
                      <a16:colId xmlns:a16="http://schemas.microsoft.com/office/drawing/2014/main" val="924887434"/>
                    </a:ext>
                  </a:extLst>
                </a:gridCol>
              </a:tblGrid>
              <a:tr h="408369">
                <a:tc gridSpan="5">
                  <a:txBody>
                    <a:bodyPr/>
                    <a:lstStyle>
                      <a:lvl1pPr marL="0" algn="l" defTabSz="914400" rtl="0" eaLnBrk="1" latinLnBrk="0" hangingPunct="1">
                        <a:defRPr sz="1800" b="1" kern="1200">
                          <a:solidFill>
                            <a:schemeClr val="lt1"/>
                          </a:solidFill>
                          <a:latin typeface="Century Gothic" panose="020B0502020202020204"/>
                        </a:defRPr>
                      </a:lvl1pPr>
                      <a:lvl2pPr marL="457200" algn="l" defTabSz="914400" rtl="0" eaLnBrk="1" latinLnBrk="0" hangingPunct="1">
                        <a:defRPr sz="1800" b="1" kern="1200">
                          <a:solidFill>
                            <a:schemeClr val="lt1"/>
                          </a:solidFill>
                          <a:latin typeface="Century Gothic" panose="020B0502020202020204"/>
                        </a:defRPr>
                      </a:lvl2pPr>
                      <a:lvl3pPr marL="914400" algn="l" defTabSz="914400" rtl="0" eaLnBrk="1" latinLnBrk="0" hangingPunct="1">
                        <a:defRPr sz="1800" b="1" kern="1200">
                          <a:solidFill>
                            <a:schemeClr val="lt1"/>
                          </a:solidFill>
                          <a:latin typeface="Century Gothic" panose="020B0502020202020204"/>
                        </a:defRPr>
                      </a:lvl3pPr>
                      <a:lvl4pPr marL="1371600" algn="l" defTabSz="914400" rtl="0" eaLnBrk="1" latinLnBrk="0" hangingPunct="1">
                        <a:defRPr sz="1800" b="1" kern="1200">
                          <a:solidFill>
                            <a:schemeClr val="lt1"/>
                          </a:solidFill>
                          <a:latin typeface="Century Gothic" panose="020B0502020202020204"/>
                        </a:defRPr>
                      </a:lvl4pPr>
                      <a:lvl5pPr marL="1828800" algn="l" defTabSz="914400" rtl="0" eaLnBrk="1" latinLnBrk="0" hangingPunct="1">
                        <a:defRPr sz="1800" b="1" kern="1200">
                          <a:solidFill>
                            <a:schemeClr val="lt1"/>
                          </a:solidFill>
                          <a:latin typeface="Century Gothic" panose="020B0502020202020204"/>
                        </a:defRPr>
                      </a:lvl5pPr>
                      <a:lvl6pPr marL="2286000" algn="l" defTabSz="914400" rtl="0" eaLnBrk="1" latinLnBrk="0" hangingPunct="1">
                        <a:defRPr sz="1800" b="1" kern="1200">
                          <a:solidFill>
                            <a:schemeClr val="lt1"/>
                          </a:solidFill>
                          <a:latin typeface="Century Gothic" panose="020B0502020202020204"/>
                        </a:defRPr>
                      </a:lvl6pPr>
                      <a:lvl7pPr marL="2743200" algn="l" defTabSz="914400" rtl="0" eaLnBrk="1" latinLnBrk="0" hangingPunct="1">
                        <a:defRPr sz="1800" b="1" kern="1200">
                          <a:solidFill>
                            <a:schemeClr val="lt1"/>
                          </a:solidFill>
                          <a:latin typeface="Century Gothic" panose="020B0502020202020204"/>
                        </a:defRPr>
                      </a:lvl7pPr>
                      <a:lvl8pPr marL="3200400" algn="l" defTabSz="914400" rtl="0" eaLnBrk="1" latinLnBrk="0" hangingPunct="1">
                        <a:defRPr sz="1800" b="1" kern="1200">
                          <a:solidFill>
                            <a:schemeClr val="lt1"/>
                          </a:solidFill>
                          <a:latin typeface="Century Gothic" panose="020B0502020202020204"/>
                        </a:defRPr>
                      </a:lvl8pPr>
                      <a:lvl9pPr marL="3657600" algn="l" defTabSz="914400" rtl="0" eaLnBrk="1" latinLnBrk="0" hangingPunct="1">
                        <a:defRPr sz="1800" b="1" kern="1200">
                          <a:solidFill>
                            <a:schemeClr val="lt1"/>
                          </a:solidFill>
                          <a:latin typeface="Century Gothic" panose="020B0502020202020204"/>
                        </a:defRPr>
                      </a:lvl9pPr>
                    </a:lstStyle>
                    <a:p>
                      <a:pPr algn="ctr"/>
                      <a:r>
                        <a:rPr lang="es-MX" sz="1000" b="1" i="0" u="none" strike="noStrike" dirty="0">
                          <a:solidFill>
                            <a:srgbClr val="000000"/>
                          </a:solidFill>
                          <a:effectLst/>
                          <a:latin typeface="+mn-lt"/>
                        </a:rPr>
                        <a:t>Se desenvuelve de manera autónoma a través de su motricidad </a:t>
                      </a:r>
                      <a:endParaRPr lang="es-PE" sz="1000" dirty="0">
                        <a:latin typeface="+mn-lt"/>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DDDDD"/>
                    </a:solidFill>
                  </a:tcPr>
                </a:tc>
                <a:tc hMerge="1">
                  <a:txBody>
                    <a:bodyPr/>
                    <a:lstStyle/>
                    <a:p>
                      <a:endParaRPr lang="es-P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P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P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P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7">
                  <a:txBody>
                    <a:bodyPr/>
                    <a:lstStyle>
                      <a:lvl1pPr marL="0" algn="l" defTabSz="914400" rtl="0" eaLnBrk="1" latinLnBrk="0" hangingPunct="1">
                        <a:defRPr sz="1800" b="1" kern="1200">
                          <a:solidFill>
                            <a:schemeClr val="lt1"/>
                          </a:solidFill>
                          <a:latin typeface="Century Gothic" panose="020B0502020202020204"/>
                        </a:defRPr>
                      </a:lvl1pPr>
                      <a:lvl2pPr marL="457200" algn="l" defTabSz="914400" rtl="0" eaLnBrk="1" latinLnBrk="0" hangingPunct="1">
                        <a:defRPr sz="1800" b="1" kern="1200">
                          <a:solidFill>
                            <a:schemeClr val="lt1"/>
                          </a:solidFill>
                          <a:latin typeface="Century Gothic" panose="020B0502020202020204"/>
                        </a:defRPr>
                      </a:lvl2pPr>
                      <a:lvl3pPr marL="914400" algn="l" defTabSz="914400" rtl="0" eaLnBrk="1" latinLnBrk="0" hangingPunct="1">
                        <a:defRPr sz="1800" b="1" kern="1200">
                          <a:solidFill>
                            <a:schemeClr val="lt1"/>
                          </a:solidFill>
                          <a:latin typeface="Century Gothic" panose="020B0502020202020204"/>
                        </a:defRPr>
                      </a:lvl3pPr>
                      <a:lvl4pPr marL="1371600" algn="l" defTabSz="914400" rtl="0" eaLnBrk="1" latinLnBrk="0" hangingPunct="1">
                        <a:defRPr sz="1800" b="1" kern="1200">
                          <a:solidFill>
                            <a:schemeClr val="lt1"/>
                          </a:solidFill>
                          <a:latin typeface="Century Gothic" panose="020B0502020202020204"/>
                        </a:defRPr>
                      </a:lvl4pPr>
                      <a:lvl5pPr marL="1828800" algn="l" defTabSz="914400" rtl="0" eaLnBrk="1" latinLnBrk="0" hangingPunct="1">
                        <a:defRPr sz="1800" b="1" kern="1200">
                          <a:solidFill>
                            <a:schemeClr val="lt1"/>
                          </a:solidFill>
                          <a:latin typeface="Century Gothic" panose="020B0502020202020204"/>
                        </a:defRPr>
                      </a:lvl5pPr>
                      <a:lvl6pPr marL="2286000" algn="l" defTabSz="914400" rtl="0" eaLnBrk="1" latinLnBrk="0" hangingPunct="1">
                        <a:defRPr sz="1800" b="1" kern="1200">
                          <a:solidFill>
                            <a:schemeClr val="lt1"/>
                          </a:solidFill>
                          <a:latin typeface="Century Gothic" panose="020B0502020202020204"/>
                        </a:defRPr>
                      </a:lvl6pPr>
                      <a:lvl7pPr marL="2743200" algn="l" defTabSz="914400" rtl="0" eaLnBrk="1" latinLnBrk="0" hangingPunct="1">
                        <a:defRPr sz="1800" b="1" kern="1200">
                          <a:solidFill>
                            <a:schemeClr val="lt1"/>
                          </a:solidFill>
                          <a:latin typeface="Century Gothic" panose="020B0502020202020204"/>
                        </a:defRPr>
                      </a:lvl7pPr>
                      <a:lvl8pPr marL="3200400" algn="l" defTabSz="914400" rtl="0" eaLnBrk="1" latinLnBrk="0" hangingPunct="1">
                        <a:defRPr sz="1800" b="1" kern="1200">
                          <a:solidFill>
                            <a:schemeClr val="lt1"/>
                          </a:solidFill>
                          <a:latin typeface="Century Gothic" panose="020B0502020202020204"/>
                        </a:defRPr>
                      </a:lvl8pPr>
                      <a:lvl9pPr marL="3657600" algn="l" defTabSz="914400" rtl="0" eaLnBrk="1" latinLnBrk="0" hangingPunct="1">
                        <a:defRPr sz="1800" b="1" kern="1200">
                          <a:solidFill>
                            <a:schemeClr val="lt1"/>
                          </a:solidFill>
                          <a:latin typeface="Century Gothic" panose="020B0502020202020204"/>
                        </a:defRPr>
                      </a:lvl9pPr>
                    </a:lstStyle>
                    <a:p>
                      <a:pPr algn="ctr"/>
                      <a:r>
                        <a:rPr kumimoji="0" lang="es-MX" sz="1000" b="1" i="0" u="none" strike="noStrike" kern="1200" cap="none" spc="0" normalizeH="0" baseline="0" noProof="0" dirty="0">
                          <a:ln>
                            <a:noFill/>
                          </a:ln>
                          <a:solidFill>
                            <a:prstClr val="black"/>
                          </a:solidFill>
                          <a:effectLst/>
                          <a:uLnTx/>
                          <a:uFillTx/>
                          <a:latin typeface="+mn-lt"/>
                          <a:ea typeface="+mn-ea"/>
                          <a:cs typeface="+mn-cs"/>
                        </a:rPr>
                        <a:t>Asume una vida saludable </a:t>
                      </a:r>
                      <a:endParaRPr lang="es-PE" sz="1000" dirty="0">
                        <a:latin typeface="+mn-lt"/>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DDDDD"/>
                    </a:solidFill>
                  </a:tcPr>
                </a:tc>
                <a:tc hMerge="1">
                  <a:txBody>
                    <a:bodyPr/>
                    <a:lstStyle/>
                    <a:p>
                      <a:endParaRPr lang="es-P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P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P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P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PE"/>
                    </a:p>
                  </a:txBody>
                  <a:tcPr/>
                </a:tc>
                <a:tc hMerge="1">
                  <a:txBody>
                    <a:bodyPr/>
                    <a:lstStyle/>
                    <a:p>
                      <a:endParaRPr lang="es-P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5">
                  <a:txBody>
                    <a:bodyPr/>
                    <a:lstStyle>
                      <a:lvl1pPr marL="0" algn="l" defTabSz="914400" rtl="0" eaLnBrk="1" latinLnBrk="0" hangingPunct="1">
                        <a:defRPr sz="1800" b="1" kern="1200">
                          <a:solidFill>
                            <a:schemeClr val="lt1"/>
                          </a:solidFill>
                          <a:latin typeface="Century Gothic" panose="020B0502020202020204"/>
                        </a:defRPr>
                      </a:lvl1pPr>
                      <a:lvl2pPr marL="457200" algn="l" defTabSz="914400" rtl="0" eaLnBrk="1" latinLnBrk="0" hangingPunct="1">
                        <a:defRPr sz="1800" b="1" kern="1200">
                          <a:solidFill>
                            <a:schemeClr val="lt1"/>
                          </a:solidFill>
                          <a:latin typeface="Century Gothic" panose="020B0502020202020204"/>
                        </a:defRPr>
                      </a:lvl2pPr>
                      <a:lvl3pPr marL="914400" algn="l" defTabSz="914400" rtl="0" eaLnBrk="1" latinLnBrk="0" hangingPunct="1">
                        <a:defRPr sz="1800" b="1" kern="1200">
                          <a:solidFill>
                            <a:schemeClr val="lt1"/>
                          </a:solidFill>
                          <a:latin typeface="Century Gothic" panose="020B0502020202020204"/>
                        </a:defRPr>
                      </a:lvl3pPr>
                      <a:lvl4pPr marL="1371600" algn="l" defTabSz="914400" rtl="0" eaLnBrk="1" latinLnBrk="0" hangingPunct="1">
                        <a:defRPr sz="1800" b="1" kern="1200">
                          <a:solidFill>
                            <a:schemeClr val="lt1"/>
                          </a:solidFill>
                          <a:latin typeface="Century Gothic" panose="020B0502020202020204"/>
                        </a:defRPr>
                      </a:lvl4pPr>
                      <a:lvl5pPr marL="1828800" algn="l" defTabSz="914400" rtl="0" eaLnBrk="1" latinLnBrk="0" hangingPunct="1">
                        <a:defRPr sz="1800" b="1" kern="1200">
                          <a:solidFill>
                            <a:schemeClr val="lt1"/>
                          </a:solidFill>
                          <a:latin typeface="Century Gothic" panose="020B0502020202020204"/>
                        </a:defRPr>
                      </a:lvl5pPr>
                      <a:lvl6pPr marL="2286000" algn="l" defTabSz="914400" rtl="0" eaLnBrk="1" latinLnBrk="0" hangingPunct="1">
                        <a:defRPr sz="1800" b="1" kern="1200">
                          <a:solidFill>
                            <a:schemeClr val="lt1"/>
                          </a:solidFill>
                          <a:latin typeface="Century Gothic" panose="020B0502020202020204"/>
                        </a:defRPr>
                      </a:lvl6pPr>
                      <a:lvl7pPr marL="2743200" algn="l" defTabSz="914400" rtl="0" eaLnBrk="1" latinLnBrk="0" hangingPunct="1">
                        <a:defRPr sz="1800" b="1" kern="1200">
                          <a:solidFill>
                            <a:schemeClr val="lt1"/>
                          </a:solidFill>
                          <a:latin typeface="Century Gothic" panose="020B0502020202020204"/>
                        </a:defRPr>
                      </a:lvl7pPr>
                      <a:lvl8pPr marL="3200400" algn="l" defTabSz="914400" rtl="0" eaLnBrk="1" latinLnBrk="0" hangingPunct="1">
                        <a:defRPr sz="1800" b="1" kern="1200">
                          <a:solidFill>
                            <a:schemeClr val="lt1"/>
                          </a:solidFill>
                          <a:latin typeface="Century Gothic" panose="020B0502020202020204"/>
                        </a:defRPr>
                      </a:lvl8pPr>
                      <a:lvl9pPr marL="3657600" algn="l" defTabSz="914400" rtl="0" eaLnBrk="1" latinLnBrk="0" hangingPunct="1">
                        <a:defRPr sz="1800" b="1" kern="1200">
                          <a:solidFill>
                            <a:schemeClr val="lt1"/>
                          </a:solidFill>
                          <a:latin typeface="Century Gothic" panose="020B0502020202020204"/>
                        </a:defRPr>
                      </a:lvl9pPr>
                    </a:lstStyle>
                    <a:p>
                      <a:pPr algn="ctr"/>
                      <a:r>
                        <a:rPr lang="es-ES" sz="1000" b="1" kern="0" dirty="0">
                          <a:solidFill>
                            <a:prstClr val="black"/>
                          </a:solidFill>
                          <a:latin typeface="+mn-lt"/>
                        </a:rPr>
                        <a:t>Interactúa a través de sus habilidades </a:t>
                      </a:r>
                      <a:r>
                        <a:rPr lang="es-ES" sz="1000" b="1" kern="0" dirty="0" err="1">
                          <a:solidFill>
                            <a:prstClr val="black"/>
                          </a:solidFill>
                          <a:latin typeface="+mn-lt"/>
                        </a:rPr>
                        <a:t>sociomotrices</a:t>
                      </a:r>
                      <a:r>
                        <a:rPr lang="es-ES" sz="1000" b="1" kern="0" dirty="0">
                          <a:solidFill>
                            <a:prstClr val="black"/>
                          </a:solidFill>
                          <a:latin typeface="+mn-lt"/>
                        </a:rPr>
                        <a:t> </a:t>
                      </a:r>
                      <a:endParaRPr lang="es-PE" sz="1000" dirty="0">
                        <a:latin typeface="+mn-lt"/>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DDDDD"/>
                    </a:solidFill>
                  </a:tcPr>
                </a:tc>
                <a:tc hMerge="1">
                  <a:txBody>
                    <a:bodyPr/>
                    <a:lstStyle/>
                    <a:p>
                      <a:endParaRPr lang="es-P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P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P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P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35150394"/>
                  </a:ext>
                </a:extLst>
              </a:tr>
              <a:tr h="3004428">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algn="just"/>
                      <a:r>
                        <a:rPr kumimoji="0" lang="es-ES" sz="1000" b="1" i="0" u="none" strike="noStrike" kern="1200" cap="none" spc="0" normalizeH="0" baseline="0" noProof="0" dirty="0">
                          <a:ln>
                            <a:noFill/>
                          </a:ln>
                          <a:solidFill>
                            <a:srgbClr val="FF0000"/>
                          </a:solidFill>
                          <a:effectLst/>
                          <a:uLnTx/>
                          <a:uFillTx/>
                          <a:latin typeface="+mn-lt"/>
                          <a:ea typeface="+mn-ea"/>
                          <a:cs typeface="+mn-cs"/>
                        </a:rPr>
                        <a:t>Explora la alternancia de sus lados corporales</a:t>
                      </a:r>
                      <a:r>
                        <a:rPr kumimoji="0" lang="es-ES" sz="1000" b="1" i="0" u="none" strike="noStrike" kern="1200" cap="none" spc="0" normalizeH="0" baseline="0" noProof="0" dirty="0">
                          <a:ln>
                            <a:noFill/>
                          </a:ln>
                          <a:solidFill>
                            <a:prstClr val="black"/>
                          </a:solidFill>
                          <a:effectLst/>
                          <a:uLnTx/>
                          <a:uFillTx/>
                          <a:latin typeface="+mn-lt"/>
                          <a:ea typeface="+mn-ea"/>
                          <a:cs typeface="+mn-cs"/>
                        </a:rPr>
                        <a:t> </a:t>
                      </a:r>
                      <a:endParaRPr lang="es-PE" sz="1000" b="1" dirty="0">
                        <a:latin typeface="+mn-lt"/>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DDDDD">
                        <a:tint val="40000"/>
                      </a:srgbClr>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algn="just"/>
                      <a:r>
                        <a:rPr kumimoji="0" lang="es-ES" sz="1000" b="1" i="0" u="none" strike="noStrike" kern="1200" cap="none" spc="0" normalizeH="0" baseline="0" noProof="0" dirty="0">
                          <a:ln>
                            <a:noFill/>
                          </a:ln>
                          <a:solidFill>
                            <a:srgbClr val="0070C0"/>
                          </a:solidFill>
                          <a:effectLst/>
                          <a:uLnTx/>
                          <a:uFillTx/>
                          <a:latin typeface="+mn-lt"/>
                          <a:ea typeface="+mn-ea"/>
                          <a:cs typeface="+mn-cs"/>
                        </a:rPr>
                        <a:t>Regula la posición de su cuerpo según el espacio y el tiempo</a:t>
                      </a:r>
                      <a:endParaRPr lang="es-PE" sz="1000" b="1" dirty="0">
                        <a:latin typeface="+mn-lt"/>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DDDDD">
                        <a:tint val="40000"/>
                      </a:srgbClr>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algn="just"/>
                      <a:r>
                        <a:rPr kumimoji="0" lang="es-ES" sz="1000" b="1" i="0" u="none" strike="noStrike" kern="1200" cap="none" spc="0" normalizeH="0" baseline="0" noProof="0" dirty="0">
                          <a:ln>
                            <a:noFill/>
                          </a:ln>
                          <a:solidFill>
                            <a:srgbClr val="00B050"/>
                          </a:solidFill>
                          <a:effectLst/>
                          <a:uLnTx/>
                          <a:uFillTx/>
                          <a:latin typeface="+mn-lt"/>
                          <a:ea typeface="+mn-ea"/>
                          <a:cs typeface="+mn-cs"/>
                        </a:rPr>
                        <a:t>Actitud positiva y voluntad para experimentar diversas situación.</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DDDDD">
                        <a:tint val="40000"/>
                      </a:srgbClr>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algn="just"/>
                      <a:r>
                        <a:rPr kumimoji="0" lang="es-ES" sz="1000" b="1" i="0" u="none" strike="noStrike" kern="1200" cap="none" spc="0" normalizeH="0" baseline="0" noProof="0" dirty="0">
                          <a:ln>
                            <a:noFill/>
                          </a:ln>
                          <a:solidFill>
                            <a:schemeClr val="accent4">
                              <a:lumMod val="50000"/>
                            </a:schemeClr>
                          </a:solidFill>
                          <a:effectLst/>
                          <a:uLnTx/>
                          <a:uFillTx/>
                          <a:latin typeface="+mn-lt"/>
                          <a:ea typeface="+mn-ea"/>
                          <a:cs typeface="+mn-cs"/>
                        </a:rPr>
                        <a:t>Crea nuevas posibilidades expresivas de su cuerpo.</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DDDDD">
                        <a:tint val="40000"/>
                      </a:srgbClr>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algn="just"/>
                      <a:r>
                        <a:rPr kumimoji="0" lang="es-ES" sz="1000" b="1" i="0" u="none" strike="noStrike" kern="1200" cap="none" spc="0" normalizeH="0" baseline="0" noProof="0" dirty="0">
                          <a:ln>
                            <a:noFill/>
                          </a:ln>
                          <a:solidFill>
                            <a:srgbClr val="7030A0"/>
                          </a:solidFill>
                          <a:effectLst/>
                          <a:uLnTx/>
                          <a:uFillTx/>
                          <a:latin typeface="+mn-lt"/>
                          <a:ea typeface="+mn-ea"/>
                          <a:cs typeface="+mn-cs"/>
                        </a:rPr>
                        <a:t>Comunica ideas, emociones, sentimientos, pensamientos.</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DDDDD">
                        <a:tint val="40000"/>
                      </a:srgbClr>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algn="just"/>
                      <a:r>
                        <a:rPr kumimoji="0" lang="es-ES" sz="1000" b="0" i="0" u="none" strike="noStrike" kern="1200" cap="none" spc="0" normalizeH="0" baseline="0" noProof="0" dirty="0">
                          <a:ln>
                            <a:noFill/>
                          </a:ln>
                          <a:solidFill>
                            <a:srgbClr val="FF0000"/>
                          </a:solidFill>
                          <a:effectLst/>
                          <a:uLnTx/>
                          <a:uFillTx/>
                          <a:latin typeface="+mn-lt"/>
                          <a:ea typeface="+mn-ea"/>
                          <a:cs typeface="+mn-cs"/>
                        </a:rPr>
                        <a:t>Diferencia los alimentos de su dieta personal, familiar y de su región que son saludables de los que no lo son</a:t>
                      </a:r>
                      <a:endParaRPr lang="es-PE" sz="1000" b="0" dirty="0">
                        <a:latin typeface="+mn-lt"/>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DDDDD">
                        <a:tint val="40000"/>
                      </a:srgbClr>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algn="just"/>
                      <a:r>
                        <a:rPr kumimoji="0" lang="es-ES" sz="1000" b="0" i="0" u="none" strike="noStrike" kern="1200" cap="none" spc="0" normalizeH="0" baseline="0" noProof="0" dirty="0">
                          <a:ln>
                            <a:noFill/>
                          </a:ln>
                          <a:solidFill>
                            <a:srgbClr val="0070C0"/>
                          </a:solidFill>
                          <a:effectLst/>
                          <a:uLnTx/>
                          <a:uFillTx/>
                          <a:latin typeface="+mn-lt"/>
                          <a:ea typeface="+mn-ea"/>
                          <a:cs typeface="+mn-cs"/>
                        </a:rPr>
                        <a:t>Previene riesgos relacionados con la postura e higiene conociendo aquellas que favorecen y no favorecen su salud</a:t>
                      </a:r>
                      <a:r>
                        <a:rPr kumimoji="0" lang="es-ES" sz="1000" b="0" i="0" u="none" strike="noStrike" kern="1200" cap="none" spc="0" normalizeH="0" baseline="0" noProof="0" dirty="0">
                          <a:ln>
                            <a:noFill/>
                          </a:ln>
                          <a:solidFill>
                            <a:prstClr val="black"/>
                          </a:solidFill>
                          <a:effectLst/>
                          <a:uLnTx/>
                          <a:uFillTx/>
                          <a:latin typeface="+mn-lt"/>
                          <a:ea typeface="+mn-ea"/>
                          <a:cs typeface="+mn-cs"/>
                        </a:rPr>
                        <a:t> </a:t>
                      </a:r>
                      <a:endParaRPr lang="es-PE" sz="1000" b="0" dirty="0">
                        <a:latin typeface="+mn-lt"/>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DDDDD">
                        <a:tint val="40000"/>
                      </a:srgbClr>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algn="just"/>
                      <a:r>
                        <a:rPr kumimoji="0" lang="es-ES" sz="1000" b="0" i="0" u="none" strike="noStrike" kern="1200" cap="none" spc="0" normalizeH="0" baseline="0" noProof="0" dirty="0">
                          <a:ln>
                            <a:noFill/>
                          </a:ln>
                          <a:solidFill>
                            <a:srgbClr val="7030A0"/>
                          </a:solidFill>
                          <a:effectLst/>
                          <a:uLnTx/>
                          <a:uFillTx/>
                          <a:latin typeface="+mn-lt"/>
                          <a:ea typeface="+mn-ea"/>
                          <a:cs typeface="+mn-cs"/>
                        </a:rPr>
                        <a:t>Identifica su fuerza, resistencia y velocidad en la práctica de actividades lúdicas</a:t>
                      </a:r>
                      <a:endParaRPr lang="es-PE" sz="1000" b="0" dirty="0">
                        <a:latin typeface="+mn-lt"/>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DDDDD">
                        <a:tint val="40000"/>
                      </a:srgbClr>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algn="just"/>
                      <a:r>
                        <a:rPr kumimoji="0" lang="es-ES" sz="1000" b="0" i="0" u="none" strike="noStrike" kern="1200" cap="none" spc="0" normalizeH="0" baseline="0" noProof="0" dirty="0">
                          <a:ln>
                            <a:noFill/>
                          </a:ln>
                          <a:solidFill>
                            <a:srgbClr val="FEA402"/>
                          </a:solidFill>
                          <a:effectLst/>
                          <a:uLnTx/>
                          <a:uFillTx/>
                          <a:latin typeface="+mn-lt"/>
                          <a:ea typeface="+mn-ea"/>
                          <a:cs typeface="+mn-cs"/>
                        </a:rPr>
                        <a:t>Adapta su esfuerzo en la práctica de actividad física de acuerdo a las características de la actividad y a sus posibilidades</a:t>
                      </a:r>
                      <a:endParaRPr lang="es-PE" sz="1000" b="0" dirty="0">
                        <a:latin typeface="+mn-lt"/>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DDDDD">
                        <a:tint val="40000"/>
                      </a:srgbClr>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algn="just"/>
                      <a:r>
                        <a:rPr kumimoji="0" lang="es-ES" sz="1000" b="0" i="0" u="none" strike="noStrike" kern="1200" cap="none" spc="0" normalizeH="0" baseline="0" noProof="0" dirty="0">
                          <a:ln>
                            <a:noFill/>
                          </a:ln>
                          <a:solidFill>
                            <a:srgbClr val="00B050"/>
                          </a:solidFill>
                          <a:effectLst/>
                          <a:uLnTx/>
                          <a:uFillTx/>
                          <a:latin typeface="+mn-lt"/>
                          <a:ea typeface="+mn-ea"/>
                          <a:cs typeface="+mn-cs"/>
                        </a:rPr>
                        <a:t>Aplica conocimientos relacionados con el ritmo cardiaco, la respiración y la sudoración en la práctica de las actividades físicas</a:t>
                      </a:r>
                      <a:endParaRPr lang="es-PE" sz="1000" b="0" dirty="0">
                        <a:latin typeface="+mn-lt"/>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DDDDD">
                        <a:tint val="40000"/>
                      </a:srgbClr>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algn="just"/>
                      <a:r>
                        <a:rPr kumimoji="0" lang="es-ES" sz="1000" b="0" i="0" u="none" strike="noStrike" kern="1200" cap="none" spc="0" normalizeH="0" baseline="0" noProof="0" dirty="0">
                          <a:ln>
                            <a:noFill/>
                          </a:ln>
                          <a:solidFill>
                            <a:srgbClr val="C00000"/>
                          </a:solidFill>
                          <a:effectLst/>
                          <a:uLnTx/>
                          <a:uFillTx/>
                          <a:latin typeface="+mn-lt"/>
                          <a:ea typeface="+mn-ea"/>
                          <a:cs typeface="+mn-cs"/>
                        </a:rPr>
                        <a:t>Realiza prácticas de activación corporal y psicológica</a:t>
                      </a:r>
                      <a:endParaRPr lang="es-PE" sz="1000" b="0" dirty="0">
                        <a:latin typeface="+mn-lt"/>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DDDDD">
                        <a:tint val="40000"/>
                      </a:srgbClr>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algn="just"/>
                      <a:r>
                        <a:rPr kumimoji="0" lang="es-ES" sz="1000" b="0" i="0" u="none" strike="noStrike" kern="1200" cap="none" spc="0" normalizeH="0" baseline="0" noProof="0" dirty="0">
                          <a:ln>
                            <a:noFill/>
                          </a:ln>
                          <a:solidFill>
                            <a:srgbClr val="00B0F0"/>
                          </a:solidFill>
                          <a:effectLst/>
                          <a:uLnTx/>
                          <a:uFillTx/>
                          <a:latin typeface="+mn-lt"/>
                          <a:ea typeface="+mn-ea"/>
                          <a:cs typeface="+mn-cs"/>
                        </a:rPr>
                        <a:t>Incorpora el autocuidado relacionado con los ritmos de actividad y descanso para mejorar el funcionamiento de su organismo</a:t>
                      </a:r>
                      <a:r>
                        <a:rPr kumimoji="0" lang="es-ES" sz="1000" b="0" i="0" u="none" strike="noStrike" kern="1200" cap="none" spc="0" normalizeH="0" baseline="0" noProof="0" dirty="0">
                          <a:ln>
                            <a:noFill/>
                          </a:ln>
                          <a:solidFill>
                            <a:prstClr val="black"/>
                          </a:solidFill>
                          <a:effectLst/>
                          <a:uLnTx/>
                          <a:uFillTx/>
                          <a:latin typeface="+mn-lt"/>
                          <a:ea typeface="+mn-ea"/>
                          <a:cs typeface="+mn-cs"/>
                        </a:rPr>
                        <a:t>.</a:t>
                      </a:r>
                      <a:endParaRPr lang="es-PE" sz="1000" b="0" dirty="0">
                        <a:latin typeface="+mn-lt"/>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DDDDD">
                        <a:tint val="40000"/>
                      </a:srgbClr>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algn="just"/>
                      <a:r>
                        <a:rPr kumimoji="0" lang="es-ES" sz="1000" b="0" i="0" u="none" strike="noStrike" kern="0" cap="none" spc="0" normalizeH="0" baseline="0" noProof="0" dirty="0">
                          <a:ln>
                            <a:noFill/>
                          </a:ln>
                          <a:solidFill>
                            <a:srgbClr val="0070C0"/>
                          </a:solidFill>
                          <a:effectLst/>
                          <a:uLnTx/>
                          <a:uFillTx/>
                          <a:latin typeface="+mn-lt"/>
                          <a:ea typeface="+mn-ea"/>
                          <a:cs typeface="+mn-cs"/>
                        </a:rPr>
                        <a:t>Toma acuerdos sobre la manera de jugar y los posibles cambios o conflictos que se den</a:t>
                      </a:r>
                      <a:r>
                        <a:rPr kumimoji="0" lang="es-ES" sz="1000" b="0" i="0" u="none" strike="noStrike" kern="0" cap="none" spc="0" normalizeH="0" baseline="0" noProof="0" dirty="0">
                          <a:ln>
                            <a:noFill/>
                          </a:ln>
                          <a:solidFill>
                            <a:prstClr val="black"/>
                          </a:solidFill>
                          <a:effectLst/>
                          <a:uLnTx/>
                          <a:uFillTx/>
                          <a:latin typeface="+mn-lt"/>
                          <a:ea typeface="+mn-ea"/>
                          <a:cs typeface="+mn-cs"/>
                        </a:rPr>
                        <a:t> </a:t>
                      </a:r>
                      <a:endParaRPr lang="es-PE" sz="1000" b="0" dirty="0">
                        <a:latin typeface="+mn-lt"/>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DDDDD">
                        <a:tint val="40000"/>
                      </a:srgbClr>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algn="just"/>
                      <a:r>
                        <a:rPr kumimoji="0" lang="es-ES" sz="1000" b="0" i="0" u="none" strike="noStrike" kern="0" cap="none" spc="0" normalizeH="0" baseline="0" noProof="0" dirty="0">
                          <a:ln>
                            <a:noFill/>
                          </a:ln>
                          <a:solidFill>
                            <a:srgbClr val="FF0000"/>
                          </a:solidFill>
                          <a:effectLst/>
                          <a:uLnTx/>
                          <a:uFillTx/>
                          <a:latin typeface="+mn-lt"/>
                          <a:ea typeface="+mn-ea"/>
                          <a:cs typeface="+mn-cs"/>
                        </a:rPr>
                        <a:t>Propone adaptaciones o modificaciones para favorecer la inclusión de compañeros en actividades lúdicas</a:t>
                      </a:r>
                      <a:endParaRPr lang="es-PE" sz="1000" b="0" dirty="0">
                        <a:latin typeface="+mn-lt"/>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DDDDD">
                        <a:tint val="40000"/>
                      </a:srgbClr>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algn="just"/>
                      <a:r>
                        <a:rPr kumimoji="0" lang="es-ES" sz="1000" b="0" i="0" u="none" strike="noStrike" kern="0" cap="none" spc="0" normalizeH="0" baseline="0" noProof="0" dirty="0">
                          <a:ln>
                            <a:noFill/>
                          </a:ln>
                          <a:solidFill>
                            <a:srgbClr val="00B050"/>
                          </a:solidFill>
                          <a:effectLst/>
                          <a:uLnTx/>
                          <a:uFillTx/>
                          <a:latin typeface="+mn-lt"/>
                          <a:ea typeface="+mn-ea"/>
                          <a:cs typeface="+mn-cs"/>
                        </a:rPr>
                        <a:t>Acepta al oponente como compañero de juego</a:t>
                      </a:r>
                      <a:endParaRPr lang="es-PE" sz="1000" b="0" dirty="0">
                        <a:latin typeface="+mn-lt"/>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DDDDD">
                        <a:tint val="40000"/>
                      </a:srgbClr>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algn="just"/>
                      <a:r>
                        <a:rPr kumimoji="0" lang="es-ES" sz="1000" b="0" i="0" u="none" strike="noStrike" kern="0" cap="none" spc="0" normalizeH="0" baseline="0" noProof="0" dirty="0">
                          <a:ln>
                            <a:noFill/>
                          </a:ln>
                          <a:solidFill>
                            <a:srgbClr val="FFC000"/>
                          </a:solidFill>
                          <a:effectLst/>
                          <a:uLnTx/>
                          <a:uFillTx/>
                          <a:latin typeface="+mn-lt"/>
                          <a:ea typeface="+mn-ea"/>
                          <a:cs typeface="+mn-cs"/>
                        </a:rPr>
                        <a:t>Adapta la estrategia de juego anticipando las intenciones de sus compañeros y oponentes para cumplir con los objetivos planteados</a:t>
                      </a:r>
                      <a:r>
                        <a:rPr kumimoji="0" lang="es-ES" sz="1000" b="0" i="0" u="none" strike="noStrike" kern="0" cap="none" spc="0" normalizeH="0" baseline="0" noProof="0" dirty="0">
                          <a:ln>
                            <a:noFill/>
                          </a:ln>
                          <a:solidFill>
                            <a:prstClr val="black"/>
                          </a:solidFill>
                          <a:effectLst/>
                          <a:uLnTx/>
                          <a:uFillTx/>
                          <a:latin typeface="+mn-lt"/>
                          <a:ea typeface="+mn-ea"/>
                          <a:cs typeface="+mn-cs"/>
                        </a:rPr>
                        <a:t>.</a:t>
                      </a:r>
                      <a:endParaRPr lang="es-PE" sz="1000" b="0" dirty="0">
                        <a:latin typeface="+mn-lt"/>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DDDDD">
                        <a:tint val="40000"/>
                      </a:srgbClr>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algn="just"/>
                      <a:r>
                        <a:rPr kumimoji="0" lang="es-ES" sz="1000" b="0" i="0" u="none" strike="noStrike" kern="0" cap="none" spc="0" normalizeH="0" baseline="0" noProof="0" dirty="0">
                          <a:ln>
                            <a:noFill/>
                          </a:ln>
                          <a:solidFill>
                            <a:srgbClr val="7030A0"/>
                          </a:solidFill>
                          <a:effectLst/>
                          <a:uLnTx/>
                          <a:uFillTx/>
                          <a:latin typeface="+mn-lt"/>
                          <a:ea typeface="+mn-ea"/>
                          <a:cs typeface="+mn-cs"/>
                        </a:rPr>
                        <a:t>Propone reglas y las modifica de acuerdo a las necesidades del contexto y los intereses del grupo en la práctica de actividades físicas</a:t>
                      </a:r>
                      <a:endParaRPr lang="es-PE" sz="1000" b="0" dirty="0">
                        <a:latin typeface="+mn-lt"/>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DDDDD">
                        <a:tint val="40000"/>
                      </a:srgbClr>
                    </a:solidFill>
                  </a:tcPr>
                </a:tc>
                <a:extLst>
                  <a:ext uri="{0D108BD9-81ED-4DB2-BD59-A6C34878D82A}">
                    <a16:rowId xmlns:a16="http://schemas.microsoft.com/office/drawing/2014/main" val="3655151784"/>
                  </a:ext>
                </a:extLst>
              </a:tr>
              <a:tr h="573624">
                <a:tc>
                  <a:txBody>
                    <a:bodyPr/>
                    <a:lstStyle/>
                    <a:p>
                      <a:pPr algn="just"/>
                      <a:endParaRPr lang="es-PE" sz="900" b="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DDDDD">
                        <a:tint val="40000"/>
                      </a:srgbClr>
                    </a:solidFill>
                  </a:tcPr>
                </a:tc>
                <a:tc>
                  <a:txBody>
                    <a:bodyPr/>
                    <a:lstStyle/>
                    <a:p>
                      <a:pPr algn="just"/>
                      <a:endParaRPr lang="es-PE" sz="90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DDDDD">
                        <a:tint val="40000"/>
                      </a:srgbClr>
                    </a:solidFill>
                  </a:tcPr>
                </a:tc>
                <a:tc>
                  <a:txBody>
                    <a:bodyPr/>
                    <a:lstStyle/>
                    <a:p>
                      <a:pPr algn="just"/>
                      <a:endParaRPr kumimoji="0" lang="es-ES" sz="1000" b="1" i="0" u="none" strike="noStrike" kern="1200" cap="none" spc="0" normalizeH="0" baseline="0" noProof="0" dirty="0">
                        <a:ln>
                          <a:noFill/>
                        </a:ln>
                        <a:solidFill>
                          <a:srgbClr val="00B050"/>
                        </a:solidFill>
                        <a:effectLst/>
                        <a:uLnTx/>
                        <a:uFillTx/>
                        <a:latin typeface="Bookman Old Style" panose="02050604050505020204" pitchFamily="18" charset="0"/>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DDDDD">
                        <a:tint val="40000"/>
                      </a:srgbClr>
                    </a:solidFill>
                  </a:tcPr>
                </a:tc>
                <a:tc>
                  <a:txBody>
                    <a:bodyPr/>
                    <a:lstStyle/>
                    <a:p>
                      <a:pPr algn="just"/>
                      <a:endParaRPr kumimoji="0" lang="es-ES" sz="1000" b="0" i="0" u="none" strike="noStrike" kern="1200" cap="none" spc="0" normalizeH="0" baseline="0" noProof="0" dirty="0">
                        <a:ln>
                          <a:noFill/>
                        </a:ln>
                        <a:solidFill>
                          <a:srgbClr val="FFC000"/>
                        </a:solidFill>
                        <a:effectLst/>
                        <a:uLnTx/>
                        <a:uFillTx/>
                        <a:latin typeface="Bookman Old Style" panose="02050604050505020204" pitchFamily="18" charset="0"/>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DDDDD">
                        <a:tint val="40000"/>
                      </a:srgbClr>
                    </a:solidFill>
                  </a:tcPr>
                </a:tc>
                <a:tc>
                  <a:txBody>
                    <a:bodyPr/>
                    <a:lstStyle/>
                    <a:p>
                      <a:pPr algn="just"/>
                      <a:endParaRPr kumimoji="0" lang="es-ES" sz="1000" b="0" i="0" u="none" strike="noStrike" kern="1200" cap="none" spc="0" normalizeH="0" baseline="0" noProof="0" dirty="0">
                        <a:ln>
                          <a:noFill/>
                        </a:ln>
                        <a:solidFill>
                          <a:srgbClr val="7030A0"/>
                        </a:solidFill>
                        <a:effectLst/>
                        <a:uLnTx/>
                        <a:uFillTx/>
                        <a:latin typeface="Bookman Old Style" panose="02050604050505020204" pitchFamily="18" charset="0"/>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DDDDD">
                        <a:tint val="40000"/>
                      </a:srgbClr>
                    </a:solidFill>
                  </a:tcPr>
                </a:tc>
                <a:tc>
                  <a:txBody>
                    <a:bodyPr/>
                    <a:lstStyle/>
                    <a:p>
                      <a:pPr algn="just"/>
                      <a:endParaRPr lang="es-PE" sz="900" b="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DDDDD">
                        <a:tint val="40000"/>
                      </a:srgbClr>
                    </a:solidFill>
                  </a:tcPr>
                </a:tc>
                <a:tc>
                  <a:txBody>
                    <a:bodyPr/>
                    <a:lstStyle/>
                    <a:p>
                      <a:pPr algn="just"/>
                      <a:endParaRPr lang="es-PE" sz="900" b="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DDDDD">
                        <a:tint val="40000"/>
                      </a:srgbClr>
                    </a:solidFill>
                  </a:tcPr>
                </a:tc>
                <a:tc>
                  <a:txBody>
                    <a:bodyPr/>
                    <a:lstStyle/>
                    <a:p>
                      <a:pPr algn="just"/>
                      <a:endParaRPr lang="es-PE" sz="900" b="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DDDDD">
                        <a:tint val="40000"/>
                      </a:srgbClr>
                    </a:solidFill>
                  </a:tcPr>
                </a:tc>
                <a:tc>
                  <a:txBody>
                    <a:bodyPr/>
                    <a:lstStyle/>
                    <a:p>
                      <a:pPr algn="just"/>
                      <a:endParaRPr lang="es-PE" sz="900" b="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DDDDD">
                        <a:tint val="40000"/>
                      </a:srgbClr>
                    </a:solidFill>
                  </a:tcPr>
                </a:tc>
                <a:tc>
                  <a:txBody>
                    <a:bodyPr/>
                    <a:lstStyle/>
                    <a:p>
                      <a:pPr algn="just"/>
                      <a:endParaRPr lang="es-PE" sz="900" b="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DDDDD">
                        <a:tint val="40000"/>
                      </a:srgbClr>
                    </a:solidFill>
                  </a:tcPr>
                </a:tc>
                <a:tc>
                  <a:txBody>
                    <a:bodyPr/>
                    <a:lstStyle/>
                    <a:p>
                      <a:pPr algn="just"/>
                      <a:endParaRPr lang="es-PE" sz="900" b="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DDDDD">
                        <a:tint val="40000"/>
                      </a:srgbClr>
                    </a:solidFill>
                  </a:tcPr>
                </a:tc>
                <a:tc>
                  <a:txBody>
                    <a:bodyPr/>
                    <a:lstStyle/>
                    <a:p>
                      <a:pPr algn="just"/>
                      <a:endParaRPr lang="es-PE" sz="900" b="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DDDDD">
                        <a:tint val="40000"/>
                      </a:srgbClr>
                    </a:solidFill>
                  </a:tcPr>
                </a:tc>
                <a:tc>
                  <a:txBody>
                    <a:bodyPr/>
                    <a:lstStyle/>
                    <a:p>
                      <a:pPr algn="just"/>
                      <a:endParaRPr lang="es-PE" sz="900" b="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DDDDD">
                        <a:tint val="40000"/>
                      </a:srgbClr>
                    </a:solidFill>
                  </a:tcPr>
                </a:tc>
                <a:tc>
                  <a:txBody>
                    <a:bodyPr/>
                    <a:lstStyle/>
                    <a:p>
                      <a:pPr algn="just"/>
                      <a:endParaRPr lang="es-PE" sz="900" b="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DDDDD">
                        <a:tint val="40000"/>
                      </a:srgbClr>
                    </a:solidFill>
                  </a:tcPr>
                </a:tc>
                <a:tc>
                  <a:txBody>
                    <a:bodyPr/>
                    <a:lstStyle/>
                    <a:p>
                      <a:pPr algn="just"/>
                      <a:endParaRPr lang="es-PE" sz="900" b="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DDDDD">
                        <a:tint val="40000"/>
                      </a:srgbClr>
                    </a:solidFill>
                  </a:tcPr>
                </a:tc>
                <a:tc>
                  <a:txBody>
                    <a:bodyPr/>
                    <a:lstStyle/>
                    <a:p>
                      <a:pPr algn="just"/>
                      <a:endParaRPr lang="es-PE" sz="900" b="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DDDDD">
                        <a:tint val="40000"/>
                      </a:srgbClr>
                    </a:solidFill>
                  </a:tcPr>
                </a:tc>
                <a:tc>
                  <a:txBody>
                    <a:bodyPr/>
                    <a:lstStyle/>
                    <a:p>
                      <a:pPr algn="just"/>
                      <a:endParaRPr lang="es-PE" sz="900" b="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DDDDD">
                        <a:tint val="40000"/>
                      </a:srgbClr>
                    </a:solidFill>
                  </a:tcPr>
                </a:tc>
                <a:extLst>
                  <a:ext uri="{0D108BD9-81ED-4DB2-BD59-A6C34878D82A}">
                    <a16:rowId xmlns:a16="http://schemas.microsoft.com/office/drawing/2014/main" val="2802974287"/>
                  </a:ext>
                </a:extLst>
              </a:tr>
            </a:tbl>
          </a:graphicData>
        </a:graphic>
      </p:graphicFrame>
      <p:sp>
        <p:nvSpPr>
          <p:cNvPr id="20" name="Rectángulo 19">
            <a:extLst>
              <a:ext uri="{FF2B5EF4-FFF2-40B4-BE49-F238E27FC236}">
                <a16:creationId xmlns:a16="http://schemas.microsoft.com/office/drawing/2014/main" id="{45F89E47-6A16-42D9-AA35-40C683654A36}"/>
              </a:ext>
            </a:extLst>
          </p:cNvPr>
          <p:cNvSpPr/>
          <p:nvPr/>
        </p:nvSpPr>
        <p:spPr>
          <a:xfrm>
            <a:off x="3313784" y="571545"/>
            <a:ext cx="4734292" cy="338554"/>
          </a:xfrm>
          <a:prstGeom prst="rect">
            <a:avLst/>
          </a:prstGeom>
          <a:solidFill>
            <a:srgbClr val="92D050"/>
          </a:solid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600" b="0" i="0" u="none" strike="noStrike" kern="1200" cap="none" spc="0" normalizeH="0" baseline="0" noProof="0" dirty="0">
                <a:ln>
                  <a:noFill/>
                </a:ln>
                <a:solidFill>
                  <a:prstClr val="black"/>
                </a:solidFill>
                <a:effectLst/>
                <a:uLnTx/>
                <a:uFillTx/>
                <a:ea typeface="+mn-ea"/>
                <a:cs typeface="+mn-cs"/>
              </a:rPr>
              <a:t>Análisis de los estándares de aprendizaje del ciclo IV</a:t>
            </a:r>
          </a:p>
        </p:txBody>
      </p:sp>
      <p:pic>
        <p:nvPicPr>
          <p:cNvPr id="21" name="Imagen 20">
            <a:extLst>
              <a:ext uri="{FF2B5EF4-FFF2-40B4-BE49-F238E27FC236}">
                <a16:creationId xmlns:a16="http://schemas.microsoft.com/office/drawing/2014/main" id="{59EEBE1F-B449-4E51-A3A3-AEAC17F21C5F}"/>
              </a:ext>
            </a:extLst>
          </p:cNvPr>
          <p:cNvPicPr>
            <a:picLocks noChangeAspect="1"/>
          </p:cNvPicPr>
          <p:nvPr/>
        </p:nvPicPr>
        <p:blipFill rotWithShape="1">
          <a:blip r:embed="rId3"/>
          <a:srcRect l="49963" t="19955" r="9918" b="19110"/>
          <a:stretch/>
        </p:blipFill>
        <p:spPr>
          <a:xfrm>
            <a:off x="342866" y="6320113"/>
            <a:ext cx="275520" cy="337043"/>
          </a:xfrm>
          <a:prstGeom prst="rect">
            <a:avLst/>
          </a:prstGeom>
        </p:spPr>
      </p:pic>
      <p:pic>
        <p:nvPicPr>
          <p:cNvPr id="22" name="Imagen 21">
            <a:extLst>
              <a:ext uri="{FF2B5EF4-FFF2-40B4-BE49-F238E27FC236}">
                <a16:creationId xmlns:a16="http://schemas.microsoft.com/office/drawing/2014/main" id="{AB40F364-D882-447D-A0B8-001EEE0B7B7D}"/>
              </a:ext>
            </a:extLst>
          </p:cNvPr>
          <p:cNvPicPr>
            <a:picLocks noChangeAspect="1"/>
          </p:cNvPicPr>
          <p:nvPr/>
        </p:nvPicPr>
        <p:blipFill rotWithShape="1">
          <a:blip r:embed="rId3"/>
          <a:srcRect l="9844" t="19955" r="50037" b="19110"/>
          <a:stretch/>
        </p:blipFill>
        <p:spPr>
          <a:xfrm>
            <a:off x="1832366" y="6351882"/>
            <a:ext cx="286859" cy="308046"/>
          </a:xfrm>
          <a:prstGeom prst="rect">
            <a:avLst/>
          </a:prstGeom>
        </p:spPr>
      </p:pic>
      <p:pic>
        <p:nvPicPr>
          <p:cNvPr id="23" name="Imagen 22">
            <a:extLst>
              <a:ext uri="{FF2B5EF4-FFF2-40B4-BE49-F238E27FC236}">
                <a16:creationId xmlns:a16="http://schemas.microsoft.com/office/drawing/2014/main" id="{B189187B-FDE3-46F3-833C-668CC2C02D77}"/>
              </a:ext>
            </a:extLst>
          </p:cNvPr>
          <p:cNvPicPr>
            <a:picLocks noChangeAspect="1"/>
          </p:cNvPicPr>
          <p:nvPr/>
        </p:nvPicPr>
        <p:blipFill rotWithShape="1">
          <a:blip r:embed="rId3"/>
          <a:srcRect l="49963" t="19955" r="9918" b="19110"/>
          <a:stretch/>
        </p:blipFill>
        <p:spPr>
          <a:xfrm>
            <a:off x="11573613" y="6320112"/>
            <a:ext cx="275520" cy="337043"/>
          </a:xfrm>
          <a:prstGeom prst="rect">
            <a:avLst/>
          </a:prstGeom>
        </p:spPr>
      </p:pic>
      <p:pic>
        <p:nvPicPr>
          <p:cNvPr id="24" name="Imagen 23">
            <a:extLst>
              <a:ext uri="{FF2B5EF4-FFF2-40B4-BE49-F238E27FC236}">
                <a16:creationId xmlns:a16="http://schemas.microsoft.com/office/drawing/2014/main" id="{FF2BCBBF-3421-4803-BE62-A24397C9AAE7}"/>
              </a:ext>
            </a:extLst>
          </p:cNvPr>
          <p:cNvPicPr>
            <a:picLocks noChangeAspect="1"/>
          </p:cNvPicPr>
          <p:nvPr/>
        </p:nvPicPr>
        <p:blipFill rotWithShape="1">
          <a:blip r:embed="rId3"/>
          <a:srcRect l="49963" t="19955" r="9918" b="19110"/>
          <a:stretch/>
        </p:blipFill>
        <p:spPr>
          <a:xfrm>
            <a:off x="10814475" y="6320113"/>
            <a:ext cx="275520" cy="337043"/>
          </a:xfrm>
          <a:prstGeom prst="rect">
            <a:avLst/>
          </a:prstGeom>
        </p:spPr>
      </p:pic>
      <p:pic>
        <p:nvPicPr>
          <p:cNvPr id="25" name="Imagen 24">
            <a:extLst>
              <a:ext uri="{FF2B5EF4-FFF2-40B4-BE49-F238E27FC236}">
                <a16:creationId xmlns:a16="http://schemas.microsoft.com/office/drawing/2014/main" id="{D754B14B-C380-45CB-8809-11F17ED379DF}"/>
              </a:ext>
            </a:extLst>
          </p:cNvPr>
          <p:cNvPicPr>
            <a:picLocks noChangeAspect="1"/>
          </p:cNvPicPr>
          <p:nvPr/>
        </p:nvPicPr>
        <p:blipFill rotWithShape="1">
          <a:blip r:embed="rId3"/>
          <a:srcRect l="9844" t="19955" r="50037" b="19110"/>
          <a:stretch/>
        </p:blipFill>
        <p:spPr>
          <a:xfrm>
            <a:off x="3871553" y="6349109"/>
            <a:ext cx="286859" cy="308046"/>
          </a:xfrm>
          <a:prstGeom prst="rect">
            <a:avLst/>
          </a:prstGeom>
        </p:spPr>
      </p:pic>
      <p:pic>
        <p:nvPicPr>
          <p:cNvPr id="26" name="Imagen 25">
            <a:extLst>
              <a:ext uri="{FF2B5EF4-FFF2-40B4-BE49-F238E27FC236}">
                <a16:creationId xmlns:a16="http://schemas.microsoft.com/office/drawing/2014/main" id="{D8A8FA08-5E53-4288-BE42-60726F69474D}"/>
              </a:ext>
            </a:extLst>
          </p:cNvPr>
          <p:cNvPicPr>
            <a:picLocks noChangeAspect="1"/>
          </p:cNvPicPr>
          <p:nvPr/>
        </p:nvPicPr>
        <p:blipFill rotWithShape="1">
          <a:blip r:embed="rId3"/>
          <a:srcRect l="9844" t="19955" r="50037" b="19110"/>
          <a:stretch/>
        </p:blipFill>
        <p:spPr>
          <a:xfrm>
            <a:off x="10181044" y="6349109"/>
            <a:ext cx="286859" cy="308046"/>
          </a:xfrm>
          <a:prstGeom prst="rect">
            <a:avLst/>
          </a:prstGeom>
        </p:spPr>
      </p:pic>
      <p:pic>
        <p:nvPicPr>
          <p:cNvPr id="27" name="Imagen 26">
            <a:extLst>
              <a:ext uri="{FF2B5EF4-FFF2-40B4-BE49-F238E27FC236}">
                <a16:creationId xmlns:a16="http://schemas.microsoft.com/office/drawing/2014/main" id="{804D4E08-2508-4990-AD2D-ECE900DEEAC7}"/>
              </a:ext>
            </a:extLst>
          </p:cNvPr>
          <p:cNvPicPr>
            <a:picLocks noChangeAspect="1"/>
          </p:cNvPicPr>
          <p:nvPr/>
        </p:nvPicPr>
        <p:blipFill rotWithShape="1">
          <a:blip r:embed="rId3"/>
          <a:srcRect l="49963" t="19955" r="9918" b="19110"/>
          <a:stretch/>
        </p:blipFill>
        <p:spPr>
          <a:xfrm>
            <a:off x="8703601" y="6320112"/>
            <a:ext cx="275520" cy="337043"/>
          </a:xfrm>
          <a:prstGeom prst="rect">
            <a:avLst/>
          </a:prstGeom>
        </p:spPr>
      </p:pic>
      <p:pic>
        <p:nvPicPr>
          <p:cNvPr id="28" name="Imagen 27">
            <a:extLst>
              <a:ext uri="{FF2B5EF4-FFF2-40B4-BE49-F238E27FC236}">
                <a16:creationId xmlns:a16="http://schemas.microsoft.com/office/drawing/2014/main" id="{B35EF200-A047-4F5B-B93E-2E313CF22BC7}"/>
              </a:ext>
            </a:extLst>
          </p:cNvPr>
          <p:cNvPicPr>
            <a:picLocks noChangeAspect="1"/>
          </p:cNvPicPr>
          <p:nvPr/>
        </p:nvPicPr>
        <p:blipFill rotWithShape="1">
          <a:blip r:embed="rId3"/>
          <a:srcRect l="49963" t="19955" r="9918" b="19110"/>
          <a:stretch/>
        </p:blipFill>
        <p:spPr>
          <a:xfrm>
            <a:off x="9421906" y="6291116"/>
            <a:ext cx="275520" cy="337043"/>
          </a:xfrm>
          <a:prstGeom prst="rect">
            <a:avLst/>
          </a:prstGeom>
        </p:spPr>
      </p:pic>
      <p:pic>
        <p:nvPicPr>
          <p:cNvPr id="29" name="Imagen 28">
            <a:extLst>
              <a:ext uri="{FF2B5EF4-FFF2-40B4-BE49-F238E27FC236}">
                <a16:creationId xmlns:a16="http://schemas.microsoft.com/office/drawing/2014/main" id="{888940EF-2FD4-45F8-B04D-B3AF1460531A}"/>
              </a:ext>
            </a:extLst>
          </p:cNvPr>
          <p:cNvPicPr>
            <a:picLocks noChangeAspect="1"/>
          </p:cNvPicPr>
          <p:nvPr/>
        </p:nvPicPr>
        <p:blipFill rotWithShape="1">
          <a:blip r:embed="rId3"/>
          <a:srcRect l="49963" t="19955" r="9918" b="19110"/>
          <a:stretch/>
        </p:blipFill>
        <p:spPr>
          <a:xfrm>
            <a:off x="5223296" y="6326148"/>
            <a:ext cx="275520" cy="337043"/>
          </a:xfrm>
          <a:prstGeom prst="rect">
            <a:avLst/>
          </a:prstGeom>
        </p:spPr>
      </p:pic>
      <p:pic>
        <p:nvPicPr>
          <p:cNvPr id="30" name="Imagen 29">
            <a:extLst>
              <a:ext uri="{FF2B5EF4-FFF2-40B4-BE49-F238E27FC236}">
                <a16:creationId xmlns:a16="http://schemas.microsoft.com/office/drawing/2014/main" id="{26F0D719-7976-4BD6-B440-8BA59412C8B2}"/>
              </a:ext>
            </a:extLst>
          </p:cNvPr>
          <p:cNvPicPr>
            <a:picLocks noChangeAspect="1"/>
          </p:cNvPicPr>
          <p:nvPr/>
        </p:nvPicPr>
        <p:blipFill rotWithShape="1">
          <a:blip r:embed="rId3"/>
          <a:srcRect l="49963" t="19955" r="9918" b="19110"/>
          <a:stretch/>
        </p:blipFill>
        <p:spPr>
          <a:xfrm>
            <a:off x="2485671" y="6349109"/>
            <a:ext cx="275520" cy="337043"/>
          </a:xfrm>
          <a:prstGeom prst="rect">
            <a:avLst/>
          </a:prstGeom>
        </p:spPr>
      </p:pic>
      <p:pic>
        <p:nvPicPr>
          <p:cNvPr id="31" name="Imagen 30">
            <a:extLst>
              <a:ext uri="{FF2B5EF4-FFF2-40B4-BE49-F238E27FC236}">
                <a16:creationId xmlns:a16="http://schemas.microsoft.com/office/drawing/2014/main" id="{96A5F725-D3B1-400B-8DB5-596F2F885D28}"/>
              </a:ext>
            </a:extLst>
          </p:cNvPr>
          <p:cNvPicPr>
            <a:picLocks noChangeAspect="1"/>
          </p:cNvPicPr>
          <p:nvPr/>
        </p:nvPicPr>
        <p:blipFill rotWithShape="1">
          <a:blip r:embed="rId3"/>
          <a:srcRect l="49963" t="19955" r="9918" b="19110"/>
          <a:stretch/>
        </p:blipFill>
        <p:spPr>
          <a:xfrm>
            <a:off x="5934094" y="6322972"/>
            <a:ext cx="275520" cy="337043"/>
          </a:xfrm>
          <a:prstGeom prst="rect">
            <a:avLst/>
          </a:prstGeom>
        </p:spPr>
      </p:pic>
      <p:pic>
        <p:nvPicPr>
          <p:cNvPr id="32" name="Imagen 31">
            <a:extLst>
              <a:ext uri="{FF2B5EF4-FFF2-40B4-BE49-F238E27FC236}">
                <a16:creationId xmlns:a16="http://schemas.microsoft.com/office/drawing/2014/main" id="{774AC5AE-01BC-4A68-8F7E-BF780B754FB8}"/>
              </a:ext>
            </a:extLst>
          </p:cNvPr>
          <p:cNvPicPr>
            <a:picLocks noChangeAspect="1"/>
          </p:cNvPicPr>
          <p:nvPr/>
        </p:nvPicPr>
        <p:blipFill rotWithShape="1">
          <a:blip r:embed="rId3"/>
          <a:srcRect l="49963" t="19955" r="9918" b="19110"/>
          <a:stretch/>
        </p:blipFill>
        <p:spPr>
          <a:xfrm>
            <a:off x="3161883" y="6349108"/>
            <a:ext cx="275520" cy="337043"/>
          </a:xfrm>
          <a:prstGeom prst="rect">
            <a:avLst/>
          </a:prstGeom>
        </p:spPr>
      </p:pic>
      <p:pic>
        <p:nvPicPr>
          <p:cNvPr id="33" name="Imagen 32">
            <a:extLst>
              <a:ext uri="{FF2B5EF4-FFF2-40B4-BE49-F238E27FC236}">
                <a16:creationId xmlns:a16="http://schemas.microsoft.com/office/drawing/2014/main" id="{BB8854D0-7BF7-40E0-A22B-620C7C62ED59}"/>
              </a:ext>
            </a:extLst>
          </p:cNvPr>
          <p:cNvPicPr>
            <a:picLocks noChangeAspect="1"/>
          </p:cNvPicPr>
          <p:nvPr/>
        </p:nvPicPr>
        <p:blipFill rotWithShape="1">
          <a:blip r:embed="rId3"/>
          <a:srcRect l="49963" t="19955" r="9918" b="19110"/>
          <a:stretch/>
        </p:blipFill>
        <p:spPr>
          <a:xfrm>
            <a:off x="6622563" y="6334626"/>
            <a:ext cx="275520" cy="337043"/>
          </a:xfrm>
          <a:prstGeom prst="rect">
            <a:avLst/>
          </a:prstGeom>
        </p:spPr>
      </p:pic>
      <p:pic>
        <p:nvPicPr>
          <p:cNvPr id="34" name="Imagen 33">
            <a:extLst>
              <a:ext uri="{FF2B5EF4-FFF2-40B4-BE49-F238E27FC236}">
                <a16:creationId xmlns:a16="http://schemas.microsoft.com/office/drawing/2014/main" id="{9A800BBC-812B-4802-B6B3-43F3C2D96683}"/>
              </a:ext>
            </a:extLst>
          </p:cNvPr>
          <p:cNvPicPr>
            <a:picLocks noChangeAspect="1"/>
          </p:cNvPicPr>
          <p:nvPr/>
        </p:nvPicPr>
        <p:blipFill rotWithShape="1">
          <a:blip r:embed="rId3"/>
          <a:srcRect l="9844" t="19955" r="50037" b="19110"/>
          <a:stretch/>
        </p:blipFill>
        <p:spPr>
          <a:xfrm>
            <a:off x="1090231" y="6323529"/>
            <a:ext cx="286859" cy="308046"/>
          </a:xfrm>
          <a:prstGeom prst="rect">
            <a:avLst/>
          </a:prstGeom>
        </p:spPr>
      </p:pic>
      <p:pic>
        <p:nvPicPr>
          <p:cNvPr id="35" name="Imagen 34">
            <a:extLst>
              <a:ext uri="{FF2B5EF4-FFF2-40B4-BE49-F238E27FC236}">
                <a16:creationId xmlns:a16="http://schemas.microsoft.com/office/drawing/2014/main" id="{D76A7F26-AC8A-49C7-BA7E-A83DAAC701F1}"/>
              </a:ext>
            </a:extLst>
          </p:cNvPr>
          <p:cNvPicPr>
            <a:picLocks noChangeAspect="1"/>
          </p:cNvPicPr>
          <p:nvPr/>
        </p:nvPicPr>
        <p:blipFill rotWithShape="1">
          <a:blip r:embed="rId3"/>
          <a:srcRect l="9844" t="19955" r="50037" b="19110"/>
          <a:stretch/>
        </p:blipFill>
        <p:spPr>
          <a:xfrm>
            <a:off x="4592562" y="6317886"/>
            <a:ext cx="286859" cy="308046"/>
          </a:xfrm>
          <a:prstGeom prst="rect">
            <a:avLst/>
          </a:prstGeom>
        </p:spPr>
      </p:pic>
      <p:pic>
        <p:nvPicPr>
          <p:cNvPr id="36" name="Imagen 35">
            <a:extLst>
              <a:ext uri="{FF2B5EF4-FFF2-40B4-BE49-F238E27FC236}">
                <a16:creationId xmlns:a16="http://schemas.microsoft.com/office/drawing/2014/main" id="{37947A7F-AB24-49DC-B71F-88AC961B40BF}"/>
              </a:ext>
            </a:extLst>
          </p:cNvPr>
          <p:cNvPicPr>
            <a:picLocks noChangeAspect="1"/>
          </p:cNvPicPr>
          <p:nvPr/>
        </p:nvPicPr>
        <p:blipFill rotWithShape="1">
          <a:blip r:embed="rId3"/>
          <a:srcRect l="9844" t="19955" r="50037" b="19110"/>
          <a:stretch/>
        </p:blipFill>
        <p:spPr>
          <a:xfrm>
            <a:off x="7402289" y="6349109"/>
            <a:ext cx="286859" cy="308046"/>
          </a:xfrm>
          <a:prstGeom prst="rect">
            <a:avLst/>
          </a:prstGeom>
        </p:spPr>
      </p:pic>
      <p:pic>
        <p:nvPicPr>
          <p:cNvPr id="37" name="Imagen 36">
            <a:extLst>
              <a:ext uri="{FF2B5EF4-FFF2-40B4-BE49-F238E27FC236}">
                <a16:creationId xmlns:a16="http://schemas.microsoft.com/office/drawing/2014/main" id="{137E382B-C09D-4ED5-9C23-19EBD1004DE5}"/>
              </a:ext>
            </a:extLst>
          </p:cNvPr>
          <p:cNvPicPr>
            <a:picLocks noChangeAspect="1"/>
          </p:cNvPicPr>
          <p:nvPr/>
        </p:nvPicPr>
        <p:blipFill rotWithShape="1">
          <a:blip r:embed="rId3"/>
          <a:srcRect l="9844" t="19955" r="50037" b="19110"/>
          <a:stretch/>
        </p:blipFill>
        <p:spPr>
          <a:xfrm>
            <a:off x="8053242" y="6349109"/>
            <a:ext cx="286859" cy="308046"/>
          </a:xfrm>
          <a:prstGeom prst="rect">
            <a:avLst/>
          </a:prstGeom>
        </p:spPr>
      </p:pic>
    </p:spTree>
    <p:extLst>
      <p:ext uri="{BB962C8B-B14F-4D97-AF65-F5344CB8AC3E}">
        <p14:creationId xmlns:p14="http://schemas.microsoft.com/office/powerpoint/2010/main" val="27707353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Imagen 37">
            <a:extLst>
              <a:ext uri="{FF2B5EF4-FFF2-40B4-BE49-F238E27FC236}">
                <a16:creationId xmlns:a16="http://schemas.microsoft.com/office/drawing/2014/main" id="{E8A451CE-5EAB-4133-9B5E-BD9B75B23AF5}"/>
              </a:ext>
            </a:extLst>
          </p:cNvPr>
          <p:cNvPicPr>
            <a:picLocks noChangeAspect="1"/>
          </p:cNvPicPr>
          <p:nvPr/>
        </p:nvPicPr>
        <p:blipFill>
          <a:blip r:embed="rId2"/>
          <a:stretch>
            <a:fillRect/>
          </a:stretch>
        </p:blipFill>
        <p:spPr>
          <a:xfrm>
            <a:off x="176462" y="144379"/>
            <a:ext cx="11887201" cy="6577263"/>
          </a:xfrm>
          <a:prstGeom prst="rect">
            <a:avLst/>
          </a:prstGeom>
        </p:spPr>
      </p:pic>
      <p:sp>
        <p:nvSpPr>
          <p:cNvPr id="2" name="Rectángulo 1"/>
          <p:cNvSpPr/>
          <p:nvPr/>
        </p:nvSpPr>
        <p:spPr>
          <a:xfrm>
            <a:off x="213644" y="1344761"/>
            <a:ext cx="873755" cy="370541"/>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800" dirty="0" smtClean="0">
                <a:solidFill>
                  <a:schemeClr val="tx1"/>
                </a:solidFill>
              </a:rPr>
              <a:t>Estándar de aprendizaje</a:t>
            </a:r>
            <a:endParaRPr lang="es-PE" sz="800" dirty="0">
              <a:solidFill>
                <a:schemeClr val="tx1"/>
              </a:solidFill>
            </a:endParaRPr>
          </a:p>
        </p:txBody>
      </p:sp>
    </p:spTree>
    <p:extLst>
      <p:ext uri="{BB962C8B-B14F-4D97-AF65-F5344CB8AC3E}">
        <p14:creationId xmlns:p14="http://schemas.microsoft.com/office/powerpoint/2010/main" val="24726809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a:extLst>
              <a:ext uri="{FF2B5EF4-FFF2-40B4-BE49-F238E27FC236}">
                <a16:creationId xmlns:a16="http://schemas.microsoft.com/office/drawing/2014/main" id="{5FA02F90-5C53-4575-B2FB-AFF12545FB96}"/>
              </a:ext>
            </a:extLst>
          </p:cNvPr>
          <p:cNvGraphicFramePr>
            <a:graphicFrameLocks noGrp="1"/>
          </p:cNvGraphicFramePr>
          <p:nvPr>
            <p:extLst>
              <p:ext uri="{D42A27DB-BD31-4B8C-83A1-F6EECF244321}">
                <p14:modId xmlns:p14="http://schemas.microsoft.com/office/powerpoint/2010/main" val="677713449"/>
              </p:ext>
            </p:extLst>
          </p:nvPr>
        </p:nvGraphicFramePr>
        <p:xfrm>
          <a:off x="368489" y="1142223"/>
          <a:ext cx="11510600" cy="5405596"/>
        </p:xfrm>
        <a:graphic>
          <a:graphicData uri="http://schemas.openxmlformats.org/drawingml/2006/table">
            <a:tbl>
              <a:tblPr firstRow="1" bandRow="1">
                <a:tableStyleId>{BC89EF96-8CEA-46FF-86C4-4CE0E7609802}</a:tableStyleId>
              </a:tblPr>
              <a:tblGrid>
                <a:gridCol w="1358465">
                  <a:extLst>
                    <a:ext uri="{9D8B030D-6E8A-4147-A177-3AD203B41FA5}">
                      <a16:colId xmlns:a16="http://schemas.microsoft.com/office/drawing/2014/main" val="20000"/>
                    </a:ext>
                  </a:extLst>
                </a:gridCol>
                <a:gridCol w="2716044">
                  <a:extLst>
                    <a:ext uri="{9D8B030D-6E8A-4147-A177-3AD203B41FA5}">
                      <a16:colId xmlns:a16="http://schemas.microsoft.com/office/drawing/2014/main" val="20001"/>
                    </a:ext>
                  </a:extLst>
                </a:gridCol>
                <a:gridCol w="3264681">
                  <a:extLst>
                    <a:ext uri="{9D8B030D-6E8A-4147-A177-3AD203B41FA5}">
                      <a16:colId xmlns:a16="http://schemas.microsoft.com/office/drawing/2014/main" val="20003"/>
                    </a:ext>
                  </a:extLst>
                </a:gridCol>
                <a:gridCol w="2473755">
                  <a:extLst>
                    <a:ext uri="{9D8B030D-6E8A-4147-A177-3AD203B41FA5}">
                      <a16:colId xmlns:a16="http://schemas.microsoft.com/office/drawing/2014/main" val="20005"/>
                    </a:ext>
                  </a:extLst>
                </a:gridCol>
                <a:gridCol w="1697655">
                  <a:extLst>
                    <a:ext uri="{9D8B030D-6E8A-4147-A177-3AD203B41FA5}">
                      <a16:colId xmlns:a16="http://schemas.microsoft.com/office/drawing/2014/main" val="1800467795"/>
                    </a:ext>
                  </a:extLst>
                </a:gridCol>
              </a:tblGrid>
              <a:tr h="683101">
                <a:tc>
                  <a:txBody>
                    <a:bodyPr/>
                    <a:lstStyle/>
                    <a:p>
                      <a:pPr algn="ctr" rtl="0" fontAlgn="ctr"/>
                      <a:r>
                        <a:rPr lang="es-PE" sz="1100" u="none" strike="noStrike" dirty="0">
                          <a:solidFill>
                            <a:schemeClr val="bg1"/>
                          </a:solidFill>
                          <a:effectLst/>
                          <a:latin typeface="+mn-lt"/>
                        </a:rPr>
                        <a:t>COMPETENCIA</a:t>
                      </a:r>
                      <a:endParaRPr lang="es-PE" sz="1100" b="1" i="0" u="none" strike="noStrike" dirty="0">
                        <a:solidFill>
                          <a:schemeClr val="bg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rtl="0" fontAlgn="b"/>
                      <a:r>
                        <a:rPr lang="es-PE" sz="1100" u="none" strike="noStrike" dirty="0">
                          <a:solidFill>
                            <a:schemeClr val="bg1"/>
                          </a:solidFill>
                          <a:effectLst/>
                          <a:latin typeface="+mn-lt"/>
                        </a:rPr>
                        <a:t>LOGRADO</a:t>
                      </a:r>
                      <a:endParaRPr lang="es-PE" sz="1100" b="1" i="0" u="none" strike="noStrike" dirty="0">
                        <a:solidFill>
                          <a:schemeClr val="bg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rtl="0" fontAlgn="b"/>
                      <a:r>
                        <a:rPr lang="es-PE" sz="1100" u="none" strike="noStrike" dirty="0">
                          <a:solidFill>
                            <a:schemeClr val="bg1"/>
                          </a:solidFill>
                          <a:effectLst/>
                          <a:latin typeface="+mn-lt"/>
                        </a:rPr>
                        <a:t>NO LOGRADO</a:t>
                      </a:r>
                      <a:endParaRPr lang="es-PE" sz="1100" b="1" i="0" u="none" strike="noStrike" dirty="0">
                        <a:solidFill>
                          <a:schemeClr val="bg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rtl="0" fontAlgn="ctr"/>
                      <a:r>
                        <a:rPr lang="es-ES" sz="1100" b="1" i="0" u="none" strike="noStrike" dirty="0">
                          <a:solidFill>
                            <a:schemeClr val="bg1"/>
                          </a:solidFill>
                          <a:effectLst/>
                          <a:latin typeface="+mn-lt"/>
                        </a:rPr>
                        <a:t>SUGERENCIAS</a:t>
                      </a:r>
                      <a:endParaRPr lang="es-PE" sz="1100" b="1" i="0" u="none" strike="noStrike" dirty="0">
                        <a:solidFill>
                          <a:schemeClr val="bg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PE" sz="1100" u="none" strike="noStrike" dirty="0">
                          <a:solidFill>
                            <a:schemeClr val="bg1"/>
                          </a:solidFill>
                          <a:effectLst/>
                          <a:latin typeface="+mn-lt"/>
                        </a:rPr>
                        <a:t>RECURSOS CON LOS QUE CUENTAN LOS ESTUDIANTES</a:t>
                      </a:r>
                      <a:endParaRPr lang="es-PE" sz="1100" b="1" i="0" u="none" strike="noStrike" dirty="0">
                        <a:solidFill>
                          <a:schemeClr val="bg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a16="http://schemas.microsoft.com/office/drawing/2014/main" val="10000"/>
                  </a:ext>
                </a:extLst>
              </a:tr>
              <a:tr h="1679558">
                <a:tc>
                  <a:txBody>
                    <a:bodyPr/>
                    <a:lstStyle/>
                    <a:p>
                      <a:pPr algn="ctr" rtl="0" fontAlgn="ctr"/>
                      <a:r>
                        <a:rPr lang="es-PE" sz="1100" u="none" strike="noStrike" dirty="0">
                          <a:effectLst/>
                          <a:latin typeface="+mn-lt"/>
                        </a:rPr>
                        <a:t>Se desenvuelve de manera autónoma a través de su motricidad.</a:t>
                      </a:r>
                      <a:endParaRPr lang="es-PE" sz="11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5725" indent="0" algn="just"/>
                      <a:r>
                        <a:rPr lang="es-ES" sz="1100" b="0" i="0" u="none" dirty="0">
                          <a:solidFill>
                            <a:schemeClr val="tx1"/>
                          </a:solidFill>
                          <a:latin typeface="+mn-lt"/>
                        </a:rPr>
                        <a:t>Los estudiantes demuestran </a:t>
                      </a:r>
                      <a:r>
                        <a:rPr lang="es-ES" sz="1100" dirty="0">
                          <a:latin typeface="+mn-lt"/>
                        </a:rPr>
                        <a:t>la </a:t>
                      </a:r>
                      <a:r>
                        <a:rPr lang="es-ES" sz="1100" b="1" dirty="0">
                          <a:latin typeface="+mn-lt"/>
                        </a:rPr>
                        <a:t>comprensión y el uso de su cuerpo </a:t>
                      </a:r>
                      <a:r>
                        <a:rPr lang="es-ES" sz="1100" dirty="0">
                          <a:latin typeface="+mn-lt"/>
                        </a:rPr>
                        <a:t>en diferentes acciones motrices que realiza</a:t>
                      </a:r>
                      <a:endParaRPr lang="es-PE" sz="1100" u="none" strike="noStrike" dirty="0">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5725" indent="0" algn="just"/>
                      <a:r>
                        <a:rPr lang="es-ES" sz="1100" b="0" i="0" u="none" dirty="0">
                          <a:solidFill>
                            <a:schemeClr val="tx1"/>
                          </a:solidFill>
                          <a:latin typeface="+mn-lt"/>
                        </a:rPr>
                        <a:t>Sin embargo</a:t>
                      </a:r>
                      <a:r>
                        <a:rPr lang="es-ES" sz="1100" dirty="0">
                          <a:latin typeface="+mn-lt"/>
                        </a:rPr>
                        <a:t>, aún es necesario fortalecer la utilización de </a:t>
                      </a:r>
                      <a:r>
                        <a:rPr lang="es-ES" sz="1100" b="1" dirty="0">
                          <a:latin typeface="+mn-lt"/>
                        </a:rPr>
                        <a:t>su lado dominante, orientación</a:t>
                      </a:r>
                      <a:r>
                        <a:rPr lang="es-ES" sz="1100" dirty="0">
                          <a:latin typeface="+mn-lt"/>
                        </a:rPr>
                        <a:t> </a:t>
                      </a:r>
                      <a:r>
                        <a:rPr lang="es-ES" sz="1100" u="sng" dirty="0">
                          <a:latin typeface="+mn-lt"/>
                        </a:rPr>
                        <a:t>especialmente con respecto a puntos de referencia,</a:t>
                      </a:r>
                      <a:r>
                        <a:rPr lang="es-ES" sz="1100" dirty="0">
                          <a:latin typeface="+mn-lt"/>
                        </a:rPr>
                        <a:t> </a:t>
                      </a:r>
                      <a:r>
                        <a:rPr lang="es-ES" sz="1100" b="1" dirty="0">
                          <a:latin typeface="+mn-lt"/>
                        </a:rPr>
                        <a:t>afianzar su motricidad </a:t>
                      </a:r>
                      <a:r>
                        <a:rPr lang="es-ES" sz="1100" dirty="0">
                          <a:latin typeface="+mn-lt"/>
                        </a:rPr>
                        <a:t>para expresarse corporalmente con sus pares utilizando el ritmo, gestos y movimientos como recursos para comunicar; así mismo es necesario seguir aportando en el desarrollo de sus capacidades coordinativas.</a:t>
                      </a:r>
                      <a:r>
                        <a:rPr lang="es-PE" sz="1100" u="none" strike="noStrike" dirty="0">
                          <a:effectLst/>
                          <a:latin typeface="+mn-lt"/>
                        </a:rPr>
                        <a:t> </a:t>
                      </a:r>
                    </a:p>
                    <a:p>
                      <a:pPr algn="l" rtl="0" fontAlgn="b"/>
                      <a:r>
                        <a:rPr lang="es-PE" sz="1100" u="none" strike="noStrike" dirty="0">
                          <a:effectLst/>
                          <a:latin typeface="+mn-lt"/>
                        </a:rPr>
                        <a:t> </a:t>
                      </a:r>
                      <a:endParaRPr lang="es-PE" sz="11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s-PE" sz="1100" u="none" strike="noStrike" dirty="0">
                          <a:effectLst/>
                          <a:latin typeface="+mn-lt"/>
                        </a:rPr>
                        <a:t> </a:t>
                      </a:r>
                    </a:p>
                    <a:p>
                      <a:pPr marL="85725" indent="0" algn="just" defTabSz="854075">
                        <a:tabLst/>
                      </a:pPr>
                      <a:r>
                        <a:rPr lang="es-ES" sz="1100" b="0" i="0" u="none" dirty="0">
                          <a:solidFill>
                            <a:schemeClr val="tx1"/>
                          </a:solidFill>
                          <a:latin typeface="+mn-lt"/>
                        </a:rPr>
                        <a:t>Se recomienda </a:t>
                      </a:r>
                      <a:r>
                        <a:rPr lang="es-ES" sz="1100" dirty="0">
                          <a:latin typeface="+mn-lt"/>
                        </a:rPr>
                        <a:t>desarrollar actividades orientadas a la consolidación de su lado dominante, la orientación espacial y la expresión corporal  y de desarrollo de las capacidades coordinativas, durante el desarrollo de las experiencias de aprendizaje </a:t>
                      </a:r>
                    </a:p>
                    <a:p>
                      <a:pPr marL="85725" indent="0" algn="l" rtl="0" fontAlgn="b"/>
                      <a:endParaRPr lang="es-PE" sz="1100" u="none" strike="noStrike" dirty="0">
                        <a:effectLst/>
                        <a:latin typeface="+mn-lt"/>
                      </a:endParaRPr>
                    </a:p>
                    <a:p>
                      <a:pPr algn="l" rtl="0" fontAlgn="b"/>
                      <a:r>
                        <a:rPr lang="es-PE" sz="1100" u="none" strike="noStrike" dirty="0">
                          <a:effectLst/>
                          <a:latin typeface="+mn-lt"/>
                        </a:rPr>
                        <a:t> </a:t>
                      </a:r>
                      <a:endParaRPr lang="es-PE" sz="11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marL="265113" indent="-84138" algn="l" fontAlgn="b">
                        <a:buFont typeface="Arial" panose="020B0604020202020204" pitchFamily="34" charset="0"/>
                        <a:buChar char="•"/>
                      </a:pPr>
                      <a:r>
                        <a:rPr lang="es-PE" sz="1100" u="none" strike="noStrike" dirty="0">
                          <a:effectLst/>
                          <a:latin typeface="+mn-lt"/>
                        </a:rPr>
                        <a:t>3 estudiantes no se ha tenido ningún contacto por falta de conectividad y de acceso.</a:t>
                      </a:r>
                    </a:p>
                    <a:p>
                      <a:pPr marL="265113" indent="-84138" algn="l" fontAlgn="b">
                        <a:buFont typeface="Arial" panose="020B0604020202020204" pitchFamily="34" charset="0"/>
                        <a:buChar char="•"/>
                      </a:pPr>
                      <a:r>
                        <a:rPr lang="es-PE" sz="1100" u="none" strike="noStrike" dirty="0">
                          <a:effectLst/>
                          <a:latin typeface="+mn-lt"/>
                        </a:rPr>
                        <a:t>25 estudiantes cuentan con instrumentos tecnológicos para la comunicación (</a:t>
                      </a:r>
                      <a:r>
                        <a:rPr lang="es-PE" sz="1100" u="none" strike="noStrike" dirty="0" err="1">
                          <a:effectLst/>
                          <a:latin typeface="+mn-lt"/>
                        </a:rPr>
                        <a:t>Whatsapp</a:t>
                      </a:r>
                      <a:r>
                        <a:rPr lang="es-PE" sz="1100" u="none" strike="noStrike" dirty="0">
                          <a:effectLst/>
                          <a:latin typeface="+mn-lt"/>
                        </a:rPr>
                        <a:t>)</a:t>
                      </a:r>
                    </a:p>
                    <a:p>
                      <a:pPr marL="265113" indent="-84138" algn="l" fontAlgn="b">
                        <a:buFont typeface="Arial" panose="020B0604020202020204" pitchFamily="34" charset="0"/>
                        <a:buChar char="•"/>
                      </a:pPr>
                      <a:r>
                        <a:rPr lang="es-PE" sz="1100" u="none" strike="noStrike" dirty="0">
                          <a:effectLst/>
                          <a:latin typeface="+mn-lt"/>
                        </a:rPr>
                        <a:t>2 estudiantes no cuentan con conectividad, solo teléfonos sin datos (se realizarán llamadas o </a:t>
                      </a:r>
                      <a:r>
                        <a:rPr lang="es-PE" sz="1100" u="none" strike="noStrike" dirty="0" err="1">
                          <a:effectLst/>
                          <a:latin typeface="+mn-lt"/>
                        </a:rPr>
                        <a:t>msm</a:t>
                      </a:r>
                      <a:r>
                        <a:rPr lang="es-PE" sz="1100" u="none" strike="noStrike" dirty="0">
                          <a:effectLst/>
                          <a:latin typeface="+mn-lt"/>
                        </a:rPr>
                        <a:t>) </a:t>
                      </a:r>
                    </a:p>
                    <a:p>
                      <a:pPr marL="265113" indent="-84138" algn="l" fontAlgn="b">
                        <a:buFont typeface="Arial" panose="020B0604020202020204" pitchFamily="34" charset="0"/>
                        <a:buChar char="•"/>
                      </a:pPr>
                      <a:r>
                        <a:rPr lang="es-PE" sz="1100" u="none" strike="noStrike" dirty="0">
                          <a:effectLst/>
                          <a:latin typeface="+mn-lt"/>
                        </a:rPr>
                        <a:t>Se cuenta con 01 estudiante con discapacidad motora (utiliza silla de ruedas)</a:t>
                      </a:r>
                    </a:p>
                    <a:p>
                      <a:pPr marL="265113" indent="-84138" algn="l" fontAlgn="b">
                        <a:buFont typeface="Arial" panose="020B0604020202020204" pitchFamily="34" charset="0"/>
                        <a:buChar char="•"/>
                      </a:pPr>
                      <a:r>
                        <a:rPr lang="es-PE" sz="1100" u="none" strike="noStrike" dirty="0">
                          <a:effectLst/>
                          <a:latin typeface="+mn-lt"/>
                        </a:rPr>
                        <a:t>Los padres de familia en un 95 % labora desde la mañana hasta las 3 de la tarde (se establecerá un horario por las tardes) </a:t>
                      </a:r>
                    </a:p>
                    <a:p>
                      <a:pPr algn="l" fontAlgn="b"/>
                      <a:r>
                        <a:rPr lang="es-PE" sz="1100" u="none" strike="noStrike" dirty="0">
                          <a:effectLst/>
                          <a:latin typeface="+mn-lt"/>
                        </a:rPr>
                        <a:t> </a:t>
                      </a:r>
                    </a:p>
                    <a:p>
                      <a:pPr algn="l" fontAlgn="b"/>
                      <a:r>
                        <a:rPr lang="es-PE" sz="1100" u="none" strike="noStrike" dirty="0">
                          <a:effectLst/>
                          <a:latin typeface="+mn-lt"/>
                        </a:rPr>
                        <a:t> </a:t>
                      </a:r>
                      <a:endParaRPr lang="es-PE" sz="1100" dirty="0">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679558">
                <a:tc>
                  <a:txBody>
                    <a:bodyPr/>
                    <a:lstStyle/>
                    <a:p>
                      <a:pPr algn="ctr" rtl="0" fontAlgn="ctr"/>
                      <a:r>
                        <a:rPr lang="es-PE" sz="1100" u="none" strike="noStrike" dirty="0">
                          <a:effectLst/>
                          <a:latin typeface="+mn-lt"/>
                        </a:rPr>
                        <a:t>Asume una vida activa</a:t>
                      </a:r>
                      <a:endParaRPr lang="es-PE" sz="11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alpha val="20000"/>
                      </a:schemeClr>
                    </a:solidFill>
                  </a:tcPr>
                </a:tc>
                <a:tc>
                  <a:txBody>
                    <a:bodyPr/>
                    <a:lstStyle/>
                    <a:p>
                      <a:pPr marL="85725" indent="0" algn="just" rtl="0" fontAlgn="t"/>
                      <a:r>
                        <a:rPr lang="es-ES" sz="1100" dirty="0">
                          <a:latin typeface="+mn-lt"/>
                        </a:rPr>
                        <a:t>Los estudiantes identifican los alimentos saludables en sus prácticas de alimentación y los momentos adecuados para consumirlos. </a:t>
                      </a:r>
                      <a:r>
                        <a:rPr lang="es-ES" sz="1100" b="1" dirty="0">
                          <a:latin typeface="+mn-lt"/>
                        </a:rPr>
                        <a:t>Reconoce</a:t>
                      </a:r>
                      <a:r>
                        <a:rPr lang="es-ES" sz="1100" dirty="0">
                          <a:latin typeface="+mn-lt"/>
                        </a:rPr>
                        <a:t> la importancia del autocuidado, participa regularmente en práctica de actividades lúdicas, y utiliza prácticas de activación corporal y psicológica antes de la actividad lúdica. </a:t>
                      </a:r>
                      <a:endParaRPr lang="es-PE" sz="11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alpha val="20000"/>
                      </a:schemeClr>
                    </a:solidFill>
                  </a:tcPr>
                </a:tc>
                <a:tc>
                  <a:txBody>
                    <a:bodyPr/>
                    <a:lstStyle/>
                    <a:p>
                      <a:pPr marL="85725" indent="0" algn="just" rtl="0" fontAlgn="b"/>
                      <a:r>
                        <a:rPr lang="es-ES" sz="1100" dirty="0">
                          <a:latin typeface="+mn-lt"/>
                        </a:rPr>
                        <a:t>Es necesario </a:t>
                      </a:r>
                      <a:r>
                        <a:rPr lang="es-ES" sz="1100" b="1" dirty="0">
                          <a:latin typeface="+mn-lt"/>
                        </a:rPr>
                        <a:t>afianzar  el  aprendizaje </a:t>
                      </a:r>
                      <a:r>
                        <a:rPr lang="es-ES" sz="1100" dirty="0">
                          <a:latin typeface="+mn-lt"/>
                        </a:rPr>
                        <a:t>sobre la diferenciación de las posturas que lo ayuden a su buen desempeño en la practica de actividades físicas, así como la identificación de su ritmo cardiaco, respiración y sudoración en la práctica de actividades lúdicas; </a:t>
                      </a:r>
                      <a:r>
                        <a:rPr lang="es-ES" sz="1100" b="1" dirty="0">
                          <a:latin typeface="+mn-lt"/>
                        </a:rPr>
                        <a:t>reconocer</a:t>
                      </a:r>
                      <a:r>
                        <a:rPr lang="es-ES" sz="1100" dirty="0">
                          <a:latin typeface="+mn-lt"/>
                        </a:rPr>
                        <a:t> hábitos higiénicos importantes (lavado de dientes después de consumir alimentos y el ducharse después de realizar actividades físicas); y realizar actividades de relajación después de la actividad física.</a:t>
                      </a:r>
                      <a:r>
                        <a:rPr lang="es-PE" sz="1100" u="none" strike="noStrike" dirty="0">
                          <a:effectLst/>
                          <a:latin typeface="+mn-lt"/>
                        </a:rPr>
                        <a:t> </a:t>
                      </a:r>
                      <a:endParaRPr lang="es-PE" sz="11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alpha val="20000"/>
                      </a:schemeClr>
                    </a:solidFill>
                  </a:tcPr>
                </a:tc>
                <a:tc>
                  <a:txBody>
                    <a:bodyPr/>
                    <a:lstStyle/>
                    <a:p>
                      <a:pPr marL="85725" indent="0" algn="just">
                        <a:buFont typeface="Arial" panose="020B0604020202020204" pitchFamily="34" charset="0"/>
                        <a:buNone/>
                      </a:pPr>
                      <a:r>
                        <a:rPr lang="es-ES" sz="1100" dirty="0">
                          <a:latin typeface="+mn-lt"/>
                        </a:rPr>
                        <a:t>Se recomienda desarrollar actividades lúdicas que permitan identificar las posturas adecuadas para una buen desempeño en la practica, que además predispongan la atención y motivación del aprendizaje de hábitos de aseo personal (bucal y ducha), que desencadenen  procesos de reflexivos sobre la vida saludable durante las experiencias de  aprendizaje</a:t>
                      </a:r>
                      <a:endParaRPr lang="es-PE" sz="11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alpha val="20000"/>
                      </a:schemeClr>
                    </a:solidFill>
                  </a:tcPr>
                </a:tc>
                <a:tc vMerge="1">
                  <a:txBody>
                    <a:bodyPr/>
                    <a:lstStyle/>
                    <a:p>
                      <a:endParaRPr lang="es-PE"/>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3"/>
                  </a:ext>
                </a:extLst>
              </a:tr>
              <a:tr h="1345544">
                <a:tc>
                  <a:txBody>
                    <a:bodyPr/>
                    <a:lstStyle/>
                    <a:p>
                      <a:pPr algn="ctr" rtl="0" fontAlgn="ctr"/>
                      <a:r>
                        <a:rPr lang="es-PE" sz="1100" u="none" strike="noStrike" dirty="0" err="1">
                          <a:effectLst/>
                          <a:latin typeface="+mn-lt"/>
                        </a:rPr>
                        <a:t>Interactua</a:t>
                      </a:r>
                      <a:r>
                        <a:rPr lang="es-PE" sz="1100" u="none" strike="noStrike" dirty="0">
                          <a:effectLst/>
                          <a:latin typeface="+mn-lt"/>
                        </a:rPr>
                        <a:t> </a:t>
                      </a:r>
                      <a:r>
                        <a:rPr lang="es-PE" sz="1100" u="none" strike="noStrike" dirty="0" err="1">
                          <a:effectLst/>
                          <a:latin typeface="+mn-lt"/>
                        </a:rPr>
                        <a:t>através</a:t>
                      </a:r>
                      <a:r>
                        <a:rPr lang="es-PE" sz="1100" u="none" strike="noStrike" dirty="0">
                          <a:effectLst/>
                          <a:latin typeface="+mn-lt"/>
                        </a:rPr>
                        <a:t> de sus habilidades socio motrices</a:t>
                      </a:r>
                      <a:endParaRPr lang="es-PE" sz="11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5725" marR="0" lvl="0" indent="0" algn="just" defTabSz="914400" rtl="0" eaLnBrk="1" fontAlgn="t" latinLnBrk="0" hangingPunct="1">
                        <a:lnSpc>
                          <a:spcPct val="100000"/>
                        </a:lnSpc>
                        <a:spcBef>
                          <a:spcPts val="0"/>
                        </a:spcBef>
                        <a:spcAft>
                          <a:spcPts val="0"/>
                        </a:spcAft>
                        <a:buClrTx/>
                        <a:buSzTx/>
                        <a:buFontTx/>
                        <a:buNone/>
                        <a:tabLst/>
                        <a:defRPr/>
                      </a:pPr>
                      <a:r>
                        <a:rPr lang="es-ES" sz="1100" b="0" kern="0" dirty="0">
                          <a:solidFill>
                            <a:schemeClr val="tx1"/>
                          </a:solidFill>
                          <a:latin typeface="+mn-lt"/>
                        </a:rPr>
                        <a:t>Los estudiantes demuestran diferentes habilidades personales como por ejemplo respeto a las diferencias que presentan cada uno de sus compañeros de juego.</a:t>
                      </a:r>
                      <a:endParaRPr lang="es-PE" sz="1100" b="0" kern="0" dirty="0">
                        <a:solidFill>
                          <a:schemeClr val="tx1"/>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5725" marR="0" lvl="0" indent="0" algn="just" defTabSz="914400" rtl="0" eaLnBrk="1" fontAlgn="t" latinLnBrk="0" hangingPunct="1">
                        <a:lnSpc>
                          <a:spcPct val="100000"/>
                        </a:lnSpc>
                        <a:spcBef>
                          <a:spcPts val="0"/>
                        </a:spcBef>
                        <a:spcAft>
                          <a:spcPts val="0"/>
                        </a:spcAft>
                        <a:buClrTx/>
                        <a:buSzTx/>
                        <a:buFontTx/>
                        <a:buNone/>
                        <a:tabLst/>
                        <a:defRPr/>
                      </a:pPr>
                      <a:r>
                        <a:rPr lang="es-ES" sz="1100" b="0" kern="0" dirty="0">
                          <a:solidFill>
                            <a:schemeClr val="tx1"/>
                          </a:solidFill>
                          <a:latin typeface="+mn-lt"/>
                        </a:rPr>
                        <a:t>Es importante los estudiantes tomen decisiones en conjunto para la participación del juego, evita juegos bruscos ni violentos. Apoya en la resolución de conflictos originados en el juego y emplea estrategias para lograr el éxito de la actividad lúdica planteada, aporta en la construcción de reglas de juego de manera que todos puedan participar.</a:t>
                      </a:r>
                      <a:endParaRPr lang="es-PE" sz="1100" b="0" kern="0" dirty="0">
                        <a:solidFill>
                          <a:schemeClr val="tx1"/>
                        </a:solidFill>
                        <a:latin typeface="+mn-lt"/>
                      </a:endParaRPr>
                    </a:p>
                    <a:p>
                      <a:pPr algn="l" rtl="0" fontAlgn="b"/>
                      <a:endParaRPr lang="es-PE" sz="11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5725" indent="0" algn="just" rtl="0" fontAlgn="b"/>
                      <a:r>
                        <a:rPr lang="es-ES" sz="1100" b="0" i="0" u="none" strike="noStrike" dirty="0">
                          <a:solidFill>
                            <a:srgbClr val="000000"/>
                          </a:solidFill>
                          <a:effectLst/>
                          <a:latin typeface="+mn-lt"/>
                        </a:rPr>
                        <a:t>Se recomienda realizar actividades lúdicas de mejora de la atención, actividades que involucren al grupo y que promuevan el trabajo cooperativa.</a:t>
                      </a:r>
                      <a:endParaRPr lang="es-PE" sz="11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s-PE"/>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4"/>
                  </a:ext>
                </a:extLst>
              </a:tr>
            </a:tbl>
          </a:graphicData>
        </a:graphic>
      </p:graphicFrame>
      <p:sp>
        <p:nvSpPr>
          <p:cNvPr id="5" name="Rectángulo 4">
            <a:extLst>
              <a:ext uri="{FF2B5EF4-FFF2-40B4-BE49-F238E27FC236}">
                <a16:creationId xmlns:a16="http://schemas.microsoft.com/office/drawing/2014/main" id="{6B1B634D-8329-45CC-8BAF-757CE2F911D4}"/>
              </a:ext>
            </a:extLst>
          </p:cNvPr>
          <p:cNvSpPr/>
          <p:nvPr/>
        </p:nvSpPr>
        <p:spPr>
          <a:xfrm>
            <a:off x="3405744" y="513506"/>
            <a:ext cx="5436090" cy="338554"/>
          </a:xfrm>
          <a:prstGeom prst="rect">
            <a:avLst/>
          </a:prstGeom>
          <a:solidFill>
            <a:schemeClr val="bg1"/>
          </a:solid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dirty="0" smtClean="0">
                <a:ln w="0"/>
                <a:solidFill>
                  <a:prstClr val="black"/>
                </a:solidFill>
                <a:effectLst>
                  <a:outerShdw blurRad="38100" dist="19050" dir="2700000" algn="tl" rotWithShape="0">
                    <a:prstClr val="black">
                      <a:alpha val="40000"/>
                    </a:prstClr>
                  </a:outerShdw>
                </a:effectLst>
                <a:uLnTx/>
                <a:uFillTx/>
                <a:ea typeface="+mn-ea"/>
                <a:cs typeface="+mn-cs"/>
              </a:rPr>
              <a:t>Interpretación</a:t>
            </a:r>
            <a:r>
              <a:rPr kumimoji="0" lang="es-ES" sz="1600" b="1" i="0" u="none" strike="noStrike" kern="1200" cap="none" spc="0" normalizeH="0" noProof="0" dirty="0" smtClean="0">
                <a:ln w="0"/>
                <a:solidFill>
                  <a:prstClr val="black"/>
                </a:solidFill>
                <a:effectLst>
                  <a:outerShdw blurRad="38100" dist="19050" dir="2700000" algn="tl" rotWithShape="0">
                    <a:prstClr val="black">
                      <a:alpha val="40000"/>
                    </a:prstClr>
                  </a:outerShdw>
                </a:effectLst>
                <a:uLnTx/>
                <a:uFillTx/>
                <a:ea typeface="+mn-ea"/>
                <a:cs typeface="+mn-cs"/>
              </a:rPr>
              <a:t> de los resultados y toma de decisiones</a:t>
            </a:r>
            <a:endParaRPr kumimoji="0" lang="es-ES" sz="16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ea typeface="+mn-ea"/>
              <a:cs typeface="+mn-cs"/>
            </a:endParaRPr>
          </a:p>
        </p:txBody>
      </p:sp>
    </p:spTree>
    <p:extLst>
      <p:ext uri="{BB962C8B-B14F-4D97-AF65-F5344CB8AC3E}">
        <p14:creationId xmlns:p14="http://schemas.microsoft.com/office/powerpoint/2010/main" val="42876053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esquinas redondeadas 14">
            <a:extLst>
              <a:ext uri="{FF2B5EF4-FFF2-40B4-BE49-F238E27FC236}">
                <a16:creationId xmlns:a16="http://schemas.microsoft.com/office/drawing/2014/main" id="{34E61711-41D8-4CEF-B96E-FBBA87B6D1CB}"/>
              </a:ext>
            </a:extLst>
          </p:cNvPr>
          <p:cNvSpPr/>
          <p:nvPr/>
        </p:nvSpPr>
        <p:spPr>
          <a:xfrm>
            <a:off x="1100230" y="365602"/>
            <a:ext cx="10130022" cy="577263"/>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s-PE" sz="2400" b="1" dirty="0" smtClean="0">
                <a:effectLst/>
                <a:latin typeface="Arial" panose="020B0604020202020204" pitchFamily="34" charset="0"/>
                <a:ea typeface="Calibri" panose="020F0502020204030204" pitchFamily="34" charset="0"/>
                <a:cs typeface="Times New Roman" panose="02020603050405020304" pitchFamily="18" charset="0"/>
              </a:rPr>
              <a:t>¿CÓMO ESTABLECER LOS PROPÓSITOS DE APRENDIZAJE</a:t>
            </a:r>
            <a:endParaRPr lang="es-PE" sz="2400" dirty="0">
              <a:effectLst/>
              <a:latin typeface="Arial Narrow" panose="020B0606020202030204" pitchFamily="34" charset="0"/>
              <a:ea typeface="Calibri" panose="020F0502020204030204" pitchFamily="34" charset="0"/>
              <a:cs typeface="Times New Roman" panose="02020603050405020304" pitchFamily="18" charset="0"/>
            </a:endParaRPr>
          </a:p>
        </p:txBody>
      </p:sp>
      <p:sp>
        <p:nvSpPr>
          <p:cNvPr id="14" name="Flecha: curvada hacia arriba 2">
            <a:extLst>
              <a:ext uri="{FF2B5EF4-FFF2-40B4-BE49-F238E27FC236}">
                <a16:creationId xmlns:a16="http://schemas.microsoft.com/office/drawing/2014/main" id="{B932BEE0-9ECA-4393-B75B-120123BCDED3}"/>
              </a:ext>
            </a:extLst>
          </p:cNvPr>
          <p:cNvSpPr/>
          <p:nvPr/>
        </p:nvSpPr>
        <p:spPr>
          <a:xfrm rot="21395975">
            <a:off x="4086511" y="5723068"/>
            <a:ext cx="2881897" cy="839671"/>
          </a:xfrm>
          <a:prstGeom prst="curvedUp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6" name="Imagen 15">
            <a:extLst>
              <a:ext uri="{FF2B5EF4-FFF2-40B4-BE49-F238E27FC236}">
                <a16:creationId xmlns:a16="http://schemas.microsoft.com/office/drawing/2014/main" id="{32AD3272-EFA5-4BA2-8B8F-24488496A113}"/>
              </a:ext>
            </a:extLst>
          </p:cNvPr>
          <p:cNvPicPr>
            <a:picLocks noChangeAspect="1"/>
          </p:cNvPicPr>
          <p:nvPr/>
        </p:nvPicPr>
        <p:blipFill rotWithShape="1">
          <a:blip r:embed="rId2"/>
          <a:srcRect l="1608" t="11746" r="1785" b="1904"/>
          <a:stretch/>
        </p:blipFill>
        <p:spPr>
          <a:xfrm>
            <a:off x="1100230" y="4995545"/>
            <a:ext cx="2913667" cy="13919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7" name="Imagen 16">
            <a:extLst>
              <a:ext uri="{FF2B5EF4-FFF2-40B4-BE49-F238E27FC236}">
                <a16:creationId xmlns:a16="http://schemas.microsoft.com/office/drawing/2014/main" id="{7EA80825-AB4C-4C72-80F2-3F0035BF90B9}"/>
              </a:ext>
            </a:extLst>
          </p:cNvPr>
          <p:cNvPicPr>
            <a:picLocks noChangeAspect="1"/>
          </p:cNvPicPr>
          <p:nvPr/>
        </p:nvPicPr>
        <p:blipFill rotWithShape="1">
          <a:blip r:embed="rId3"/>
          <a:srcRect l="2767" t="15873" r="3036" b="4127"/>
          <a:stretch/>
        </p:blipFill>
        <p:spPr>
          <a:xfrm>
            <a:off x="1127961" y="1337408"/>
            <a:ext cx="2913667" cy="13919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8" name="Imagen 17">
            <a:extLst>
              <a:ext uri="{FF2B5EF4-FFF2-40B4-BE49-F238E27FC236}">
                <a16:creationId xmlns:a16="http://schemas.microsoft.com/office/drawing/2014/main" id="{F729302E-B86A-491B-80AC-ED0441000320}"/>
              </a:ext>
            </a:extLst>
          </p:cNvPr>
          <p:cNvPicPr>
            <a:picLocks noChangeAspect="1"/>
          </p:cNvPicPr>
          <p:nvPr/>
        </p:nvPicPr>
        <p:blipFill>
          <a:blip r:embed="rId4"/>
          <a:stretch>
            <a:fillRect/>
          </a:stretch>
        </p:blipFill>
        <p:spPr>
          <a:xfrm>
            <a:off x="1100230" y="3132293"/>
            <a:ext cx="2913667" cy="13919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9" name="Flecha: curvada hacia la izquierda 9">
            <a:extLst>
              <a:ext uri="{FF2B5EF4-FFF2-40B4-BE49-F238E27FC236}">
                <a16:creationId xmlns:a16="http://schemas.microsoft.com/office/drawing/2014/main" id="{E12252AA-C3FB-43B3-90B7-6F7B86A11FEC}"/>
              </a:ext>
            </a:extLst>
          </p:cNvPr>
          <p:cNvSpPr/>
          <p:nvPr/>
        </p:nvSpPr>
        <p:spPr>
          <a:xfrm>
            <a:off x="4068828" y="2025752"/>
            <a:ext cx="552140" cy="1602547"/>
          </a:xfrm>
          <a:prstGeom prst="curvedLef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lecha: curvada hacia la izquierda 10">
            <a:extLst>
              <a:ext uri="{FF2B5EF4-FFF2-40B4-BE49-F238E27FC236}">
                <a16:creationId xmlns:a16="http://schemas.microsoft.com/office/drawing/2014/main" id="{F22DBEBD-E777-440D-A0A8-9020B774A3DB}"/>
              </a:ext>
            </a:extLst>
          </p:cNvPr>
          <p:cNvSpPr/>
          <p:nvPr/>
        </p:nvSpPr>
        <p:spPr>
          <a:xfrm>
            <a:off x="4064146" y="4035792"/>
            <a:ext cx="525434" cy="1602547"/>
          </a:xfrm>
          <a:prstGeom prst="curvedLef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1" name="Imagen 20">
            <a:extLst>
              <a:ext uri="{FF2B5EF4-FFF2-40B4-BE49-F238E27FC236}">
                <a16:creationId xmlns:a16="http://schemas.microsoft.com/office/drawing/2014/main" id="{E7CEFAFB-CFB7-45A2-A637-CF823E4CB89E}"/>
              </a:ext>
            </a:extLst>
          </p:cNvPr>
          <p:cNvPicPr>
            <a:picLocks noChangeAspect="1"/>
          </p:cNvPicPr>
          <p:nvPr/>
        </p:nvPicPr>
        <p:blipFill rotWithShape="1">
          <a:blip r:embed="rId5"/>
          <a:srcRect l="19357" t="19640" r="18856" b="13153"/>
          <a:stretch/>
        </p:blipFill>
        <p:spPr>
          <a:xfrm>
            <a:off x="5037221" y="1553593"/>
            <a:ext cx="6193031" cy="408474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CuadroTexto 7"/>
          <p:cNvSpPr txBox="1"/>
          <p:nvPr/>
        </p:nvSpPr>
        <p:spPr>
          <a:xfrm>
            <a:off x="1726167" y="1058957"/>
            <a:ext cx="1845975" cy="307777"/>
          </a:xfrm>
          <a:prstGeom prst="rect">
            <a:avLst/>
          </a:prstGeom>
          <a:noFill/>
        </p:spPr>
        <p:txBody>
          <a:bodyPr wrap="square" rtlCol="0">
            <a:spAutoFit/>
          </a:bodyPr>
          <a:lstStyle/>
          <a:p>
            <a:r>
              <a:rPr lang="es-PE" sz="1400" dirty="0" smtClean="0"/>
              <a:t>Análisis del Estándar</a:t>
            </a:r>
            <a:endParaRPr lang="es-PE" sz="1400" dirty="0"/>
          </a:p>
        </p:txBody>
      </p:sp>
      <p:sp>
        <p:nvSpPr>
          <p:cNvPr id="22" name="CuadroTexto 21"/>
          <p:cNvSpPr txBox="1"/>
          <p:nvPr/>
        </p:nvSpPr>
        <p:spPr>
          <a:xfrm>
            <a:off x="1308356" y="2863240"/>
            <a:ext cx="2703625" cy="307777"/>
          </a:xfrm>
          <a:prstGeom prst="rect">
            <a:avLst/>
          </a:prstGeom>
          <a:noFill/>
        </p:spPr>
        <p:txBody>
          <a:bodyPr wrap="square" rtlCol="0">
            <a:spAutoFit/>
          </a:bodyPr>
          <a:lstStyle/>
          <a:p>
            <a:pPr algn="ctr"/>
            <a:r>
              <a:rPr lang="es-PE" sz="1400" dirty="0" smtClean="0"/>
              <a:t>Resultados de la </a:t>
            </a:r>
            <a:r>
              <a:rPr lang="es-PE" sz="1400" dirty="0" err="1" smtClean="0"/>
              <a:t>Eval</a:t>
            </a:r>
            <a:r>
              <a:rPr lang="es-PE" sz="1400" dirty="0" smtClean="0"/>
              <a:t>. Diagnóstica</a:t>
            </a:r>
            <a:endParaRPr lang="es-PE" sz="1400" dirty="0"/>
          </a:p>
        </p:txBody>
      </p:sp>
      <p:sp>
        <p:nvSpPr>
          <p:cNvPr id="23" name="CuadroTexto 22"/>
          <p:cNvSpPr txBox="1"/>
          <p:nvPr/>
        </p:nvSpPr>
        <p:spPr>
          <a:xfrm>
            <a:off x="1098314" y="4697101"/>
            <a:ext cx="2913667" cy="307777"/>
          </a:xfrm>
          <a:prstGeom prst="rect">
            <a:avLst/>
          </a:prstGeom>
          <a:noFill/>
        </p:spPr>
        <p:txBody>
          <a:bodyPr wrap="square" rtlCol="0">
            <a:spAutoFit/>
          </a:bodyPr>
          <a:lstStyle/>
          <a:p>
            <a:pPr algn="ctr"/>
            <a:r>
              <a:rPr lang="es-PE" sz="1400" dirty="0" smtClean="0"/>
              <a:t>Interceptación / toma de decisiones</a:t>
            </a:r>
            <a:endParaRPr lang="es-PE" sz="1400" dirty="0"/>
          </a:p>
        </p:txBody>
      </p:sp>
    </p:spTree>
    <p:extLst>
      <p:ext uri="{BB962C8B-B14F-4D97-AF65-F5344CB8AC3E}">
        <p14:creationId xmlns:p14="http://schemas.microsoft.com/office/powerpoint/2010/main" val="18358839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5FB77D1B-6969-4F8F-A100-BCE6E1FBA2B8}"/>
              </a:ext>
            </a:extLst>
          </p:cNvPr>
          <p:cNvSpPr txBox="1"/>
          <p:nvPr/>
        </p:nvSpPr>
        <p:spPr>
          <a:xfrm>
            <a:off x="376456" y="1833983"/>
            <a:ext cx="3674712" cy="4770537"/>
          </a:xfrm>
          <a:prstGeom prst="rect">
            <a:avLst/>
          </a:prstGeom>
          <a:solidFill>
            <a:schemeClr val="accent5">
              <a:lumMod val="40000"/>
              <a:lumOff val="60000"/>
            </a:schemeClr>
          </a:solid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s-ES" sz="1900" b="0" i="0" u="none" strike="noStrike" kern="1200" cap="none" spc="0" normalizeH="0" baseline="0" noProof="0" dirty="0" smtClean="0">
                <a:ln>
                  <a:noFill/>
                </a:ln>
                <a:solidFill>
                  <a:prstClr val="black"/>
                </a:solidFill>
                <a:effectLst/>
                <a:uLnTx/>
                <a:uFillTx/>
                <a:latin typeface="Bookman Old Style" panose="02050604050505020204" pitchFamily="18" charset="0"/>
              </a:rPr>
              <a:t>Datos informativos.</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s-ES" sz="1900" b="0" i="0" u="none" strike="noStrike" kern="1200" cap="none" spc="0" normalizeH="0" baseline="0" noProof="0" dirty="0" smtClean="0">
                <a:ln>
                  <a:noFill/>
                </a:ln>
                <a:solidFill>
                  <a:prstClr val="black"/>
                </a:solidFill>
                <a:effectLst/>
                <a:uLnTx/>
                <a:uFillTx/>
                <a:latin typeface="Bookman Old Style" panose="02050604050505020204" pitchFamily="18" charset="0"/>
              </a:rPr>
              <a:t>Descripción general.</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s-ES" sz="1900" b="0" i="0" u="none" strike="noStrike" kern="1200" cap="none" spc="0" normalizeH="0" baseline="0" noProof="0" dirty="0" smtClean="0">
                <a:ln>
                  <a:noFill/>
                </a:ln>
                <a:solidFill>
                  <a:prstClr val="black"/>
                </a:solidFill>
                <a:effectLst/>
                <a:uLnTx/>
                <a:uFillTx/>
                <a:latin typeface="Bookman Old Style" panose="02050604050505020204" pitchFamily="18" charset="0"/>
              </a:rPr>
              <a:t>Situaciones propuestas.</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s-ES" sz="1900" b="0" i="0" u="none" strike="noStrike" kern="1200" cap="none" spc="0" normalizeH="0" baseline="0" noProof="0" dirty="0" smtClean="0">
                <a:ln>
                  <a:noFill/>
                </a:ln>
                <a:solidFill>
                  <a:prstClr val="black"/>
                </a:solidFill>
                <a:effectLst/>
                <a:uLnTx/>
                <a:uFillTx/>
                <a:latin typeface="Bookman Old Style" panose="02050604050505020204" pitchFamily="18" charset="0"/>
              </a:rPr>
              <a:t>Calendarización.</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s-ES" sz="1900" dirty="0" smtClean="0">
                <a:solidFill>
                  <a:prstClr val="black"/>
                </a:solidFill>
                <a:latin typeface="Bookman Old Style" panose="02050604050505020204" pitchFamily="18" charset="0"/>
              </a:rPr>
              <a:t>Resultados de la evaluación diagnostica.</a:t>
            </a:r>
            <a:endParaRPr kumimoji="0" lang="es-ES" sz="1900" b="0" i="0" u="none" strike="noStrike" kern="1200" cap="none" spc="0" normalizeH="0" baseline="0" noProof="0" dirty="0" smtClean="0">
              <a:ln>
                <a:noFill/>
              </a:ln>
              <a:solidFill>
                <a:prstClr val="black"/>
              </a:solidFill>
              <a:effectLst/>
              <a:uLnTx/>
              <a:uFillTx/>
              <a:latin typeface="Bookman Old Style" panose="020506040505050202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s-ES" sz="1900" b="0" i="0" u="none" strike="noStrike" kern="1200" cap="none" spc="0" normalizeH="0" baseline="0" noProof="0" dirty="0" smtClean="0">
                <a:ln>
                  <a:noFill/>
                </a:ln>
                <a:solidFill>
                  <a:prstClr val="black"/>
                </a:solidFill>
                <a:effectLst/>
                <a:uLnTx/>
                <a:uFillTx/>
                <a:latin typeface="Bookman Old Style" panose="02050604050505020204" pitchFamily="18" charset="0"/>
              </a:rPr>
              <a:t>Propósitos, organización de las unidades de aprendizaje y enfoques transversales en el tiempo.</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s-ES" sz="1900" b="0" i="0" u="none" strike="noStrike" kern="1200" cap="none" spc="0" normalizeH="0" baseline="0" noProof="0" dirty="0" smtClean="0">
                <a:ln>
                  <a:noFill/>
                </a:ln>
                <a:solidFill>
                  <a:prstClr val="black"/>
                </a:solidFill>
                <a:effectLst/>
                <a:uLnTx/>
                <a:uFillTx/>
                <a:latin typeface="Bookman Old Style" panose="02050604050505020204" pitchFamily="18" charset="0"/>
              </a:rPr>
              <a:t>Estándares de aprendizaje.</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s-ES" sz="1900" b="0" i="0" u="none" strike="noStrike" kern="1200" cap="none" spc="0" normalizeH="0" baseline="0" noProof="0" dirty="0" smtClean="0">
                <a:ln>
                  <a:noFill/>
                </a:ln>
                <a:solidFill>
                  <a:prstClr val="black"/>
                </a:solidFill>
                <a:effectLst/>
                <a:uLnTx/>
                <a:uFillTx/>
                <a:latin typeface="Bookman Old Style" panose="02050604050505020204" pitchFamily="18" charset="0"/>
              </a:rPr>
              <a:t>Materiales y recursos.</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s-ES" sz="1900" b="0" i="0" u="none" strike="noStrike" kern="1200" cap="none" spc="0" normalizeH="0" baseline="0" noProof="0" dirty="0" smtClean="0">
                <a:ln>
                  <a:noFill/>
                </a:ln>
                <a:solidFill>
                  <a:prstClr val="black"/>
                </a:solidFill>
                <a:effectLst/>
                <a:uLnTx/>
                <a:uFillTx/>
                <a:latin typeface="Bookman Old Style" panose="02050604050505020204" pitchFamily="18" charset="0"/>
              </a:rPr>
              <a:t>Orientaciones para la evaluación</a:t>
            </a:r>
            <a:r>
              <a:rPr lang="es-ES" sz="1900" dirty="0" smtClean="0">
                <a:solidFill>
                  <a:prstClr val="black"/>
                </a:solidFill>
                <a:latin typeface="Bookman Old Style" panose="02050604050505020204" pitchFamily="18" charset="0"/>
              </a:rPr>
              <a:t>.</a:t>
            </a:r>
          </a:p>
        </p:txBody>
      </p:sp>
      <p:sp>
        <p:nvSpPr>
          <p:cNvPr id="8" name="Rectángulo: esquinas redondeadas 14">
            <a:extLst>
              <a:ext uri="{FF2B5EF4-FFF2-40B4-BE49-F238E27FC236}">
                <a16:creationId xmlns:a16="http://schemas.microsoft.com/office/drawing/2014/main" id="{34E61711-41D8-4CEF-B96E-FBBA87B6D1CB}"/>
              </a:ext>
            </a:extLst>
          </p:cNvPr>
          <p:cNvSpPr/>
          <p:nvPr/>
        </p:nvSpPr>
        <p:spPr>
          <a:xfrm>
            <a:off x="2502568" y="414320"/>
            <a:ext cx="7001148" cy="577263"/>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s-PE" sz="2400" b="1" dirty="0" smtClean="0">
                <a:latin typeface="Arial" panose="020B0604020202020204" pitchFamily="34" charset="0"/>
                <a:ea typeface="Calibri" panose="020F0502020204030204" pitchFamily="34" charset="0"/>
                <a:cs typeface="Times New Roman" panose="02020603050405020304" pitchFamily="18" charset="0"/>
              </a:rPr>
              <a:t>ESTRUCTURA SUGERIDO PARA </a:t>
            </a:r>
            <a:r>
              <a:rPr lang="es-PE" sz="2400" b="1" dirty="0" err="1" smtClean="0">
                <a:latin typeface="Arial" panose="020B0604020202020204" pitchFamily="34" charset="0"/>
                <a:ea typeface="Calibri" panose="020F0502020204030204" pitchFamily="34" charset="0"/>
                <a:cs typeface="Times New Roman" panose="02020603050405020304" pitchFamily="18" charset="0"/>
              </a:rPr>
              <a:t>PA</a:t>
            </a:r>
            <a:r>
              <a:rPr lang="es-PE" sz="2400" b="1" dirty="0" smtClean="0">
                <a:latin typeface="Arial" panose="020B0604020202020204" pitchFamily="34" charset="0"/>
                <a:ea typeface="Calibri" panose="020F0502020204030204" pitchFamily="34" charset="0"/>
                <a:cs typeface="Times New Roman" panose="02020603050405020304" pitchFamily="18" charset="0"/>
              </a:rPr>
              <a:t>, UA Y </a:t>
            </a:r>
            <a:r>
              <a:rPr lang="es-PE" sz="2400" b="1" dirty="0" err="1" smtClean="0">
                <a:latin typeface="Arial" panose="020B0604020202020204" pitchFamily="34" charset="0"/>
                <a:ea typeface="Calibri" panose="020F0502020204030204" pitchFamily="34" charset="0"/>
                <a:cs typeface="Times New Roman" panose="02020603050405020304" pitchFamily="18" charset="0"/>
              </a:rPr>
              <a:t>SA</a:t>
            </a:r>
            <a:endParaRPr lang="es-PE" sz="2400" dirty="0">
              <a:effectLst/>
              <a:latin typeface="Arial Narrow" panose="020B0606020202030204" pitchFamily="34" charset="0"/>
              <a:ea typeface="Calibri" panose="020F0502020204030204" pitchFamily="34" charset="0"/>
              <a:cs typeface="Times New Roman" panose="02020603050405020304" pitchFamily="18" charset="0"/>
            </a:endParaRPr>
          </a:p>
        </p:txBody>
      </p:sp>
      <p:sp>
        <p:nvSpPr>
          <p:cNvPr id="4" name="CuadroTexto 3">
            <a:extLst>
              <a:ext uri="{FF2B5EF4-FFF2-40B4-BE49-F238E27FC236}">
                <a16:creationId xmlns:a16="http://schemas.microsoft.com/office/drawing/2014/main" id="{5FB77D1B-6969-4F8F-A100-BCE6E1FBA2B8}"/>
              </a:ext>
            </a:extLst>
          </p:cNvPr>
          <p:cNvSpPr txBox="1"/>
          <p:nvPr/>
        </p:nvSpPr>
        <p:spPr>
          <a:xfrm>
            <a:off x="4282709" y="1833982"/>
            <a:ext cx="3674712" cy="4693593"/>
          </a:xfrm>
          <a:prstGeom prst="rect">
            <a:avLst/>
          </a:prstGeom>
          <a:solidFill>
            <a:schemeClr val="accent6">
              <a:lumMod val="20000"/>
              <a:lumOff val="80000"/>
            </a:schemeClr>
          </a:solid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endParaRPr kumimoji="0" lang="es-ES" sz="1900" b="0" i="0" u="none" strike="noStrike" kern="1200" cap="none" spc="0" normalizeH="0" baseline="0" noProof="0" dirty="0" smtClean="0">
              <a:ln>
                <a:noFill/>
              </a:ln>
              <a:solidFill>
                <a:prstClr val="black"/>
              </a:solidFill>
              <a:effectLst/>
              <a:uLnTx/>
              <a:uFillTx/>
              <a:latin typeface="Bookman Old Style" panose="02050604050505020204" pitchFamily="18"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s-ES" sz="2000" b="0" i="0" u="none" strike="noStrike" kern="1200" cap="none" spc="0" normalizeH="0" baseline="0" noProof="0" dirty="0" smtClean="0">
                <a:ln>
                  <a:noFill/>
                </a:ln>
                <a:solidFill>
                  <a:prstClr val="black"/>
                </a:solidFill>
                <a:effectLst/>
                <a:uLnTx/>
                <a:uFillTx/>
                <a:latin typeface="Bookman Old Style" panose="02050604050505020204" pitchFamily="18" charset="0"/>
              </a:rPr>
              <a:t>Datos </a:t>
            </a:r>
            <a:r>
              <a:rPr kumimoji="0" lang="es-ES" sz="2000" b="0" i="0" u="none" strike="noStrike" kern="1200" cap="none" spc="0" normalizeH="0" baseline="0" noProof="0" dirty="0">
                <a:ln>
                  <a:noFill/>
                </a:ln>
                <a:solidFill>
                  <a:prstClr val="black"/>
                </a:solidFill>
                <a:effectLst/>
                <a:uLnTx/>
                <a:uFillTx/>
                <a:latin typeface="Bookman Old Style" panose="02050604050505020204" pitchFamily="18" charset="0"/>
              </a:rPr>
              <a:t>informativos.</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s-ES" sz="2000" b="0" i="0" u="none" strike="noStrike" kern="1200" cap="none" spc="0" normalizeH="0" baseline="0" noProof="0" dirty="0" smtClean="0">
                <a:ln>
                  <a:noFill/>
                </a:ln>
                <a:solidFill>
                  <a:prstClr val="black"/>
                </a:solidFill>
                <a:effectLst/>
                <a:uLnTx/>
                <a:uFillTx/>
                <a:latin typeface="Bookman Old Style" panose="02050604050505020204" pitchFamily="18" charset="0"/>
              </a:rPr>
              <a:t>Situación significativa.</a:t>
            </a:r>
            <a:endParaRPr kumimoji="0" lang="es-ES" sz="2000" b="0" i="0" u="none" strike="noStrike" kern="1200" cap="none" spc="0" normalizeH="0" baseline="0" noProof="0" dirty="0">
              <a:ln>
                <a:noFill/>
              </a:ln>
              <a:solidFill>
                <a:prstClr val="black"/>
              </a:solidFill>
              <a:effectLst/>
              <a:uLnTx/>
              <a:uFillTx/>
              <a:latin typeface="Bookman Old Style" panose="020506040505050202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s-ES" sz="2000" b="0" i="0" u="none" strike="noStrike" kern="1200" cap="none" spc="0" normalizeH="0" baseline="0" noProof="0" dirty="0" smtClean="0">
                <a:ln>
                  <a:noFill/>
                </a:ln>
                <a:solidFill>
                  <a:prstClr val="black"/>
                </a:solidFill>
                <a:effectLst/>
                <a:uLnTx/>
                <a:uFillTx/>
                <a:latin typeface="Bookman Old Style" panose="02050604050505020204" pitchFamily="18" charset="0"/>
              </a:rPr>
              <a:t>Propósitos de aprendizaje y evaluación.</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s-ES" sz="2000" dirty="0" smtClean="0">
                <a:solidFill>
                  <a:prstClr val="black"/>
                </a:solidFill>
                <a:latin typeface="Bookman Old Style" panose="02050604050505020204" pitchFamily="18" charset="0"/>
              </a:rPr>
              <a:t>Evidencias, criterios de evaluación.</a:t>
            </a:r>
            <a:endParaRPr kumimoji="0" lang="es-ES" sz="2000" b="0" i="0" u="none" strike="noStrike" kern="1200" cap="none" spc="0" normalizeH="0" baseline="0" noProof="0" dirty="0" smtClean="0">
              <a:ln>
                <a:noFill/>
              </a:ln>
              <a:solidFill>
                <a:prstClr val="black"/>
              </a:solidFill>
              <a:effectLst/>
              <a:uLnTx/>
              <a:uFillTx/>
              <a:latin typeface="Bookman Old Style" panose="020506040505050202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s-ES" sz="2000" dirty="0" smtClean="0">
                <a:solidFill>
                  <a:prstClr val="black"/>
                </a:solidFill>
                <a:latin typeface="Bookman Old Style" panose="02050604050505020204" pitchFamily="18" charset="0"/>
              </a:rPr>
              <a:t>Enfoques transversales.</a:t>
            </a:r>
            <a:endParaRPr kumimoji="0" lang="es-ES" sz="2000" b="0" i="0" u="none" strike="noStrike" kern="1200" cap="none" spc="0" normalizeH="0" baseline="0" noProof="0" dirty="0">
              <a:ln>
                <a:noFill/>
              </a:ln>
              <a:solidFill>
                <a:prstClr val="black"/>
              </a:solidFill>
              <a:effectLst/>
              <a:uLnTx/>
              <a:uFillTx/>
              <a:latin typeface="Bookman Old Style" panose="020506040505050202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s-ES" sz="2000" dirty="0" smtClean="0">
                <a:solidFill>
                  <a:prstClr val="black"/>
                </a:solidFill>
                <a:latin typeface="Bookman Old Style" panose="02050604050505020204" pitchFamily="18" charset="0"/>
              </a:rPr>
              <a:t>Secuencia de actividades de aprendizaje.</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s-ES" sz="2000" dirty="0" smtClean="0">
                <a:solidFill>
                  <a:prstClr val="black"/>
                </a:solidFill>
                <a:latin typeface="Bookman Old Style" panose="02050604050505020204" pitchFamily="18" charset="0"/>
              </a:rPr>
              <a:t>Materiales y recursos.</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s-ES" sz="2000" dirty="0" smtClean="0">
                <a:solidFill>
                  <a:prstClr val="black"/>
                </a:solidFill>
                <a:latin typeface="Bookman Old Style" panose="02050604050505020204" pitchFamily="18" charset="0"/>
              </a:rPr>
              <a:t>Instrumento de evaluación.</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s-ES" sz="2000" dirty="0" smtClean="0">
                <a:solidFill>
                  <a:prstClr val="black"/>
                </a:solidFill>
                <a:latin typeface="Bookman Old Style" panose="02050604050505020204" pitchFamily="18" charset="0"/>
              </a:rPr>
              <a:t>Reflexiones sobre los aprendizajes</a:t>
            </a:r>
          </a:p>
        </p:txBody>
      </p:sp>
      <p:sp>
        <p:nvSpPr>
          <p:cNvPr id="5" name="CuadroTexto 4">
            <a:extLst>
              <a:ext uri="{FF2B5EF4-FFF2-40B4-BE49-F238E27FC236}">
                <a16:creationId xmlns:a16="http://schemas.microsoft.com/office/drawing/2014/main" id="{5FB77D1B-6969-4F8F-A100-BCE6E1FBA2B8}"/>
              </a:ext>
            </a:extLst>
          </p:cNvPr>
          <p:cNvSpPr txBox="1"/>
          <p:nvPr/>
        </p:nvSpPr>
        <p:spPr>
          <a:xfrm>
            <a:off x="8188961" y="1866066"/>
            <a:ext cx="3674712" cy="3462486"/>
          </a:xfrm>
          <a:prstGeom prst="rect">
            <a:avLst/>
          </a:prstGeom>
          <a:solidFill>
            <a:schemeClr val="accent5">
              <a:lumMod val="40000"/>
              <a:lumOff val="60000"/>
            </a:schemeClr>
          </a:solid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endParaRPr kumimoji="0" lang="es-ES" sz="1900" b="0" i="0" u="none" strike="noStrike" kern="1200" cap="none" spc="0" normalizeH="0" baseline="0" noProof="0" dirty="0" smtClean="0">
              <a:ln>
                <a:noFill/>
              </a:ln>
              <a:solidFill>
                <a:prstClr val="black"/>
              </a:solidFill>
              <a:effectLst/>
              <a:uLnTx/>
              <a:uFillTx/>
              <a:latin typeface="Bookman Old Style" panose="02050604050505020204" pitchFamily="18"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s-ES" sz="2000" dirty="0" smtClean="0">
                <a:solidFill>
                  <a:prstClr val="black"/>
                </a:solidFill>
                <a:latin typeface="Bookman Old Style" panose="02050604050505020204" pitchFamily="18" charset="0"/>
              </a:rPr>
              <a:t>Datos informativos.</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s-ES" sz="2000" dirty="0" smtClean="0">
                <a:solidFill>
                  <a:prstClr val="black"/>
                </a:solidFill>
                <a:latin typeface="Bookman Old Style" panose="02050604050505020204" pitchFamily="18" charset="0"/>
              </a:rPr>
              <a:t>Propósitos de aprendizaje.</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s-ES" sz="2000" dirty="0" smtClean="0">
                <a:solidFill>
                  <a:prstClr val="black"/>
                </a:solidFill>
                <a:latin typeface="Bookman Old Style" panose="02050604050505020204" pitchFamily="18" charset="0"/>
              </a:rPr>
              <a:t>Competencias transversales.</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s-ES" sz="2000" dirty="0" smtClean="0">
                <a:solidFill>
                  <a:prstClr val="black"/>
                </a:solidFill>
                <a:latin typeface="Bookman Old Style" panose="02050604050505020204" pitchFamily="18" charset="0"/>
              </a:rPr>
              <a:t>Momentos de la mediación y retroalimentación</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s-ES" sz="2000" dirty="0" smtClean="0">
                <a:solidFill>
                  <a:prstClr val="black"/>
                </a:solidFill>
                <a:latin typeface="Bookman Old Style" panose="02050604050505020204" pitchFamily="18" charset="0"/>
              </a:rPr>
              <a:t>Reflexiones sobre la actividad.</a:t>
            </a:r>
          </a:p>
        </p:txBody>
      </p:sp>
      <p:sp>
        <p:nvSpPr>
          <p:cNvPr id="6" name="Rectángulo: esquinas redondeadas 14">
            <a:extLst>
              <a:ext uri="{FF2B5EF4-FFF2-40B4-BE49-F238E27FC236}">
                <a16:creationId xmlns:a16="http://schemas.microsoft.com/office/drawing/2014/main" id="{34E61711-41D8-4CEF-B96E-FBBA87B6D1CB}"/>
              </a:ext>
            </a:extLst>
          </p:cNvPr>
          <p:cNvSpPr/>
          <p:nvPr/>
        </p:nvSpPr>
        <p:spPr>
          <a:xfrm>
            <a:off x="956273" y="1164256"/>
            <a:ext cx="2075685" cy="577263"/>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s-PE" sz="2400" b="1" dirty="0" err="1" smtClean="0">
                <a:latin typeface="Arial" panose="020B0604020202020204" pitchFamily="34" charset="0"/>
                <a:ea typeface="Calibri" panose="020F0502020204030204" pitchFamily="34" charset="0"/>
                <a:cs typeface="Times New Roman" panose="02020603050405020304" pitchFamily="18" charset="0"/>
              </a:rPr>
              <a:t>PA</a:t>
            </a:r>
            <a:endParaRPr lang="es-PE" sz="2400" dirty="0">
              <a:effectLst/>
              <a:latin typeface="Arial Narrow" panose="020B0606020202030204" pitchFamily="34" charset="0"/>
              <a:ea typeface="Calibri" panose="020F0502020204030204" pitchFamily="34" charset="0"/>
              <a:cs typeface="Times New Roman" panose="02020603050405020304" pitchFamily="18" charset="0"/>
            </a:endParaRPr>
          </a:p>
        </p:txBody>
      </p:sp>
      <p:sp>
        <p:nvSpPr>
          <p:cNvPr id="9" name="Rectángulo: esquinas redondeadas 14">
            <a:extLst>
              <a:ext uri="{FF2B5EF4-FFF2-40B4-BE49-F238E27FC236}">
                <a16:creationId xmlns:a16="http://schemas.microsoft.com/office/drawing/2014/main" id="{34E61711-41D8-4CEF-B96E-FBBA87B6D1CB}"/>
              </a:ext>
            </a:extLst>
          </p:cNvPr>
          <p:cNvSpPr/>
          <p:nvPr/>
        </p:nvSpPr>
        <p:spPr>
          <a:xfrm>
            <a:off x="5263579" y="1164256"/>
            <a:ext cx="2075685" cy="577263"/>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s-PE" sz="2400" b="1" dirty="0" smtClean="0">
                <a:latin typeface="Arial" panose="020B0604020202020204" pitchFamily="34" charset="0"/>
                <a:ea typeface="Calibri" panose="020F0502020204030204" pitchFamily="34" charset="0"/>
                <a:cs typeface="Times New Roman" panose="02020603050405020304" pitchFamily="18" charset="0"/>
              </a:rPr>
              <a:t>UA</a:t>
            </a:r>
            <a:endParaRPr lang="es-PE" sz="2400" dirty="0">
              <a:effectLst/>
              <a:latin typeface="Arial Narrow" panose="020B0606020202030204" pitchFamily="34" charset="0"/>
              <a:ea typeface="Calibri" panose="020F0502020204030204" pitchFamily="34" charset="0"/>
              <a:cs typeface="Times New Roman" panose="02020603050405020304" pitchFamily="18" charset="0"/>
            </a:endParaRPr>
          </a:p>
        </p:txBody>
      </p:sp>
      <p:sp>
        <p:nvSpPr>
          <p:cNvPr id="10" name="Rectángulo: esquinas redondeadas 14">
            <a:extLst>
              <a:ext uri="{FF2B5EF4-FFF2-40B4-BE49-F238E27FC236}">
                <a16:creationId xmlns:a16="http://schemas.microsoft.com/office/drawing/2014/main" id="{34E61711-41D8-4CEF-B96E-FBBA87B6D1CB}"/>
              </a:ext>
            </a:extLst>
          </p:cNvPr>
          <p:cNvSpPr/>
          <p:nvPr/>
        </p:nvSpPr>
        <p:spPr>
          <a:xfrm>
            <a:off x="8988474" y="1181690"/>
            <a:ext cx="2075685" cy="577263"/>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s-PE" sz="2400" b="1" dirty="0" err="1" smtClean="0">
                <a:latin typeface="Arial" panose="020B0604020202020204" pitchFamily="34" charset="0"/>
                <a:ea typeface="Calibri" panose="020F0502020204030204" pitchFamily="34" charset="0"/>
                <a:cs typeface="Times New Roman" panose="02020603050405020304" pitchFamily="18" charset="0"/>
              </a:rPr>
              <a:t>SA</a:t>
            </a:r>
            <a:endParaRPr lang="es-PE" sz="2400" dirty="0">
              <a:effectLst/>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333771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a:extLst>
              <a:ext uri="{FF2B5EF4-FFF2-40B4-BE49-F238E27FC236}">
                <a16:creationId xmlns:a16="http://schemas.microsoft.com/office/drawing/2014/main" id="{4F94BDE8-5AA3-49A2-BA94-95AC15C45E44}"/>
              </a:ext>
            </a:extLst>
          </p:cNvPr>
          <p:cNvSpPr txBox="1">
            <a:spLocks/>
          </p:cNvSpPr>
          <p:nvPr/>
        </p:nvSpPr>
        <p:spPr>
          <a:xfrm>
            <a:off x="3414533" y="948773"/>
            <a:ext cx="5855319" cy="503584"/>
          </a:xfrm>
          <a:prstGeom prst="rect">
            <a:avLst/>
          </a:prstGeom>
          <a:solidFill>
            <a:schemeClr val="bg1"/>
          </a:solidFill>
          <a:ln w="12700" cap="flat" cmpd="sng" algn="ctr">
            <a:noFill/>
            <a:prstDash val="solid"/>
            <a:miter lim="800000"/>
          </a:ln>
        </p:spPr>
        <p:style>
          <a:lnRef idx="2">
            <a:schemeClr val="accent6"/>
          </a:lnRef>
          <a:fillRef idx="1">
            <a:schemeClr val="lt1"/>
          </a:fillRef>
          <a:effectRef idx="0">
            <a:schemeClr val="accent6"/>
          </a:effectRef>
          <a:fontRef idx="minor">
            <a:schemeClr val="dk1"/>
          </a:fontRef>
        </p:style>
        <p:txBody>
          <a:bodyPr>
            <a:no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ES" sz="2800" b="1" i="0" u="none" strike="noStrike" kern="1200" cap="none" spc="0" normalizeH="0" baseline="0" noProof="0" dirty="0">
                <a:ln>
                  <a:noFill/>
                </a:ln>
                <a:solidFill>
                  <a:srgbClr val="0070C0"/>
                </a:solidFill>
                <a:effectLst/>
                <a:uLnTx/>
                <a:uFillTx/>
                <a:latin typeface="Bookman Old Style" panose="02050604050505020204" pitchFamily="18" charset="0"/>
                <a:ea typeface="+mn-ea"/>
                <a:cs typeface="+mn-cs"/>
              </a:rPr>
              <a:t>NORMAS DE PARTICIPACIÓN</a:t>
            </a:r>
            <a:endParaRPr kumimoji="0" lang="es-PE" sz="2800" b="1" i="0" u="none" strike="noStrike" kern="1200" cap="none" spc="0" normalizeH="0" baseline="0" noProof="0" dirty="0">
              <a:ln>
                <a:noFill/>
              </a:ln>
              <a:solidFill>
                <a:srgbClr val="0070C0"/>
              </a:solidFill>
              <a:effectLst/>
              <a:uLnTx/>
              <a:uFillTx/>
              <a:latin typeface="Bookman Old Style" panose="02050604050505020204" pitchFamily="18" charset="0"/>
              <a:ea typeface="+mn-ea"/>
              <a:cs typeface="+mn-cs"/>
            </a:endParaRPr>
          </a:p>
        </p:txBody>
      </p:sp>
      <p:pic>
        <p:nvPicPr>
          <p:cNvPr id="12" name="Marcador de contenido 3">
            <a:extLst>
              <a:ext uri="{FF2B5EF4-FFF2-40B4-BE49-F238E27FC236}">
                <a16:creationId xmlns:a16="http://schemas.microsoft.com/office/drawing/2014/main" id="{AE4C21EA-F0B6-4CDB-8333-2D2F629E5037}"/>
              </a:ext>
            </a:extLst>
          </p:cNvPr>
          <p:cNvPicPr>
            <a:picLocks noChangeAspect="1"/>
          </p:cNvPicPr>
          <p:nvPr/>
        </p:nvPicPr>
        <p:blipFill rotWithShape="1">
          <a:blip r:embed="rId2"/>
          <a:srcRect l="10446" t="28396" r="38202" b="46021"/>
          <a:stretch/>
        </p:blipFill>
        <p:spPr>
          <a:xfrm>
            <a:off x="839665" y="2136845"/>
            <a:ext cx="6801740" cy="1649530"/>
          </a:xfrm>
          <a:prstGeom prst="rect">
            <a:avLst/>
          </a:prstGeom>
        </p:spPr>
      </p:pic>
      <p:sp>
        <p:nvSpPr>
          <p:cNvPr id="16" name="CuadroTexto 15">
            <a:extLst>
              <a:ext uri="{FF2B5EF4-FFF2-40B4-BE49-F238E27FC236}">
                <a16:creationId xmlns:a16="http://schemas.microsoft.com/office/drawing/2014/main" id="{6131E5A0-A7B6-4CD2-832D-FEE391D2971B}"/>
              </a:ext>
            </a:extLst>
          </p:cNvPr>
          <p:cNvSpPr txBox="1"/>
          <p:nvPr/>
        </p:nvSpPr>
        <p:spPr>
          <a:xfrm>
            <a:off x="839665" y="3786375"/>
            <a:ext cx="3617844" cy="1077218"/>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ES" sz="1600" b="0" i="0" u="none" strike="noStrike" kern="1200" cap="none" spc="0" normalizeH="0" baseline="0" noProof="0" dirty="0">
                <a:ln>
                  <a:noFill/>
                </a:ln>
                <a:solidFill>
                  <a:prstClr val="black"/>
                </a:solidFill>
                <a:effectLst/>
                <a:uLnTx/>
                <a:uFillTx/>
                <a:latin typeface="Calibri" panose="020F0502020204030204"/>
                <a:ea typeface="+mn-ea"/>
                <a:cs typeface="+mn-cs"/>
              </a:rPr>
              <a:t>Durante la ponencia de la temática mantenemos el audio y video apagado a fin de facilitar el flujo de la video conferencia.</a:t>
            </a:r>
            <a:endParaRPr kumimoji="0" lang="es-PE"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CuadroTexto 16">
            <a:extLst>
              <a:ext uri="{FF2B5EF4-FFF2-40B4-BE49-F238E27FC236}">
                <a16:creationId xmlns:a16="http://schemas.microsoft.com/office/drawing/2014/main" id="{00AA103A-3BDC-4BB0-A905-2671BB6825DF}"/>
              </a:ext>
            </a:extLst>
          </p:cNvPr>
          <p:cNvSpPr txBox="1"/>
          <p:nvPr/>
        </p:nvSpPr>
        <p:spPr>
          <a:xfrm>
            <a:off x="5107800" y="3787352"/>
            <a:ext cx="2849217" cy="1323439"/>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ES" sz="1600" b="0" i="0" u="none" strike="noStrike" kern="1200" cap="none" spc="0" normalizeH="0" baseline="0" noProof="0" dirty="0">
                <a:ln>
                  <a:noFill/>
                </a:ln>
                <a:solidFill>
                  <a:prstClr val="black"/>
                </a:solidFill>
                <a:effectLst/>
                <a:uLnTx/>
                <a:uFillTx/>
                <a:latin typeface="Calibri" panose="020F0502020204030204"/>
                <a:ea typeface="+mn-ea"/>
                <a:cs typeface="+mn-cs"/>
              </a:rPr>
              <a:t>Utilizamos el </a:t>
            </a:r>
            <a:r>
              <a:rPr kumimoji="0" lang="es-ES" sz="1600" b="1" i="0" u="none" strike="noStrike" kern="1200" cap="none" spc="0" normalizeH="0" baseline="0" noProof="0" dirty="0">
                <a:ln>
                  <a:noFill/>
                </a:ln>
                <a:solidFill>
                  <a:prstClr val="black"/>
                </a:solidFill>
                <a:effectLst/>
                <a:uLnTx/>
                <a:uFillTx/>
                <a:latin typeface="Calibri" panose="020F0502020204030204"/>
                <a:ea typeface="+mn-ea"/>
                <a:cs typeface="+mn-cs"/>
              </a:rPr>
              <a:t>chat </a:t>
            </a:r>
            <a:r>
              <a:rPr kumimoji="0" lang="es-ES" sz="1600" b="0" i="0" u="none" strike="noStrike" kern="1200" cap="none" spc="0" normalizeH="0" baseline="0" noProof="0" dirty="0">
                <a:ln>
                  <a:noFill/>
                </a:ln>
                <a:solidFill>
                  <a:prstClr val="black"/>
                </a:solidFill>
                <a:effectLst/>
                <a:uLnTx/>
                <a:uFillTx/>
                <a:latin typeface="Calibri" panose="020F0502020204030204"/>
                <a:ea typeface="+mn-ea"/>
                <a:cs typeface="+mn-cs"/>
              </a:rPr>
              <a:t>para interactuar con el ponente o realizar  preguntas  y/o consultas durante el </a:t>
            </a:r>
            <a:r>
              <a:rPr kumimoji="0" lang="es-ES" sz="1600" b="0" i="0" u="none" strike="noStrike" kern="1200" cap="none" spc="0" normalizeH="0" baseline="0" noProof="0" dirty="0" smtClean="0">
                <a:ln>
                  <a:noFill/>
                </a:ln>
                <a:solidFill>
                  <a:prstClr val="black"/>
                </a:solidFill>
                <a:effectLst/>
                <a:uLnTx/>
                <a:uFillTx/>
                <a:latin typeface="Calibri" panose="020F0502020204030204"/>
                <a:ea typeface="+mn-ea"/>
                <a:cs typeface="+mn-cs"/>
              </a:rPr>
              <a:t>evento</a:t>
            </a:r>
            <a:r>
              <a:rPr kumimoji="0" lang="es-ES" sz="1600" b="0" i="0" u="none" strike="noStrike" kern="1200" cap="none" spc="0" normalizeH="0" noProof="0" dirty="0" smtClean="0">
                <a:ln>
                  <a:noFill/>
                </a:ln>
                <a:solidFill>
                  <a:prstClr val="black"/>
                </a:solidFill>
                <a:effectLst/>
                <a:uLnTx/>
                <a:uFillTx/>
                <a:latin typeface="Calibri" panose="020F0502020204030204"/>
                <a:ea typeface="+mn-ea"/>
                <a:cs typeface="+mn-cs"/>
              </a:rPr>
              <a:t> solicitando la participación.</a:t>
            </a:r>
            <a:endParaRPr kumimoji="0" lang="es-PE"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CuadroTexto 18">
            <a:extLst>
              <a:ext uri="{FF2B5EF4-FFF2-40B4-BE49-F238E27FC236}">
                <a16:creationId xmlns:a16="http://schemas.microsoft.com/office/drawing/2014/main" id="{A8EA58EF-1A90-47C1-BC2B-C779449A0147}"/>
              </a:ext>
            </a:extLst>
          </p:cNvPr>
          <p:cNvSpPr txBox="1"/>
          <p:nvPr/>
        </p:nvSpPr>
        <p:spPr>
          <a:xfrm>
            <a:off x="8835392" y="3786375"/>
            <a:ext cx="2849217" cy="1077218"/>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ES" sz="1600" b="0" i="0" u="none" strike="noStrike" kern="1200" cap="none" spc="0" normalizeH="0" baseline="0" noProof="0" dirty="0">
                <a:ln>
                  <a:noFill/>
                </a:ln>
                <a:solidFill>
                  <a:prstClr val="black"/>
                </a:solidFill>
                <a:effectLst/>
                <a:uLnTx/>
                <a:uFillTx/>
                <a:latin typeface="Calibri" panose="020F0502020204030204"/>
                <a:ea typeface="+mn-ea"/>
                <a:cs typeface="+mn-cs"/>
              </a:rPr>
              <a:t>Al finalizar la exposición, </a:t>
            </a:r>
            <a:r>
              <a:rPr kumimoji="0" lang="es-ES" sz="1600" b="1" i="0" u="none" strike="noStrike" kern="1200" cap="none" spc="0" normalizeH="0" baseline="0" noProof="0" dirty="0">
                <a:ln>
                  <a:noFill/>
                </a:ln>
                <a:solidFill>
                  <a:prstClr val="black"/>
                </a:solidFill>
                <a:effectLst/>
                <a:uLnTx/>
                <a:uFillTx/>
                <a:latin typeface="Calibri" panose="020F0502020204030204"/>
                <a:ea typeface="+mn-ea"/>
                <a:cs typeface="+mn-cs"/>
              </a:rPr>
              <a:t>conversaremos,  absolveremos las consultas y compartiremos experiencias.</a:t>
            </a:r>
            <a:endParaRPr kumimoji="0" lang="es-PE" sz="1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CuadroTexto 21">
            <a:extLst>
              <a:ext uri="{FF2B5EF4-FFF2-40B4-BE49-F238E27FC236}">
                <a16:creationId xmlns:a16="http://schemas.microsoft.com/office/drawing/2014/main" id="{0D1C22D1-66AE-4C44-9A91-BAB43357B1E0}"/>
              </a:ext>
            </a:extLst>
          </p:cNvPr>
          <p:cNvSpPr txBox="1"/>
          <p:nvPr/>
        </p:nvSpPr>
        <p:spPr>
          <a:xfrm>
            <a:off x="9657575" y="1863928"/>
            <a:ext cx="811744" cy="2400657"/>
          </a:xfrm>
          <a:prstGeom prst="rect">
            <a:avLst/>
          </a:prstGeom>
          <a:noFill/>
        </p:spPr>
        <p:txBody>
          <a:bodyPr wrap="square" rtlCol="0">
            <a:spAutoFit/>
          </a:bodyPr>
          <a:lstStyle/>
          <a:p>
            <a:r>
              <a:rPr lang="es-PE" sz="15000" b="1" dirty="0" smtClean="0"/>
              <a:t>?</a:t>
            </a:r>
            <a:endParaRPr lang="es-PE" sz="15000" b="1" dirty="0"/>
          </a:p>
        </p:txBody>
      </p:sp>
    </p:spTree>
    <p:extLst>
      <p:ext uri="{BB962C8B-B14F-4D97-AF65-F5344CB8AC3E}">
        <p14:creationId xmlns:p14="http://schemas.microsoft.com/office/powerpoint/2010/main" val="18750790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985146" y="1432900"/>
            <a:ext cx="7811702" cy="1349307"/>
          </a:xfrm>
        </p:spPr>
        <p:txBody>
          <a:bodyPr>
            <a:normAutofit/>
          </a:bodyPr>
          <a:lstStyle/>
          <a:p>
            <a:pPr marL="0" indent="0" algn="just">
              <a:buNone/>
            </a:pPr>
            <a:r>
              <a:rPr lang="es-MX" dirty="0" smtClean="0"/>
              <a:t>Planificamos </a:t>
            </a:r>
            <a:r>
              <a:rPr lang="es-MX" dirty="0"/>
              <a:t>experiencias de aprendizaje como unidades – proyectos que planteen situaciones para el desarrollo de competencias. </a:t>
            </a:r>
          </a:p>
        </p:txBody>
      </p:sp>
      <p:grpSp>
        <p:nvGrpSpPr>
          <p:cNvPr id="5" name="Grupo 4"/>
          <p:cNvGrpSpPr/>
          <p:nvPr/>
        </p:nvGrpSpPr>
        <p:grpSpPr>
          <a:xfrm>
            <a:off x="574973" y="1437921"/>
            <a:ext cx="2616550" cy="1107103"/>
            <a:chOff x="861579" y="1615344"/>
            <a:chExt cx="3014385" cy="1107103"/>
          </a:xfrm>
        </p:grpSpPr>
        <p:pic>
          <p:nvPicPr>
            <p:cNvPr id="1026" name="Picture 2" descr="Aprendo en casa 2021 inicio 5 de abril web registrarse link plataforma  clases virtuales minedu pandemia coronavirus TV Peru en vivo ministerio de  educacion | libero.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579" y="1615344"/>
              <a:ext cx="1976969" cy="110710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PRENDO EN CASA: Horario de Radio y TV en el año 2021 – Repositorio de  Educación"/>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55825" b="15891"/>
            <a:stretch/>
          </p:blipFill>
          <p:spPr bwMode="auto">
            <a:xfrm>
              <a:off x="2861927" y="1615344"/>
              <a:ext cx="1014037" cy="1081183"/>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Marcador de contenido 2"/>
          <p:cNvSpPr txBox="1">
            <a:spLocks/>
          </p:cNvSpPr>
          <p:nvPr/>
        </p:nvSpPr>
        <p:spPr>
          <a:xfrm>
            <a:off x="3985146" y="3062060"/>
            <a:ext cx="7713259"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s-MX" dirty="0"/>
              <a:t>Sus </a:t>
            </a:r>
            <a:r>
              <a:rPr lang="es-MX" b="1" dirty="0"/>
              <a:t>componentes</a:t>
            </a:r>
            <a:r>
              <a:rPr lang="es-MX" dirty="0"/>
              <a:t> claves:  </a:t>
            </a:r>
            <a:r>
              <a:rPr lang="es-MX" b="1" dirty="0"/>
              <a:t>Situación significativa</a:t>
            </a:r>
            <a:r>
              <a:rPr lang="es-MX" dirty="0"/>
              <a:t>, </a:t>
            </a:r>
            <a:r>
              <a:rPr lang="es-MX" b="1" dirty="0"/>
              <a:t>propósito de aprendizaje,</a:t>
            </a:r>
            <a:r>
              <a:rPr lang="es-MX" dirty="0"/>
              <a:t> </a:t>
            </a:r>
            <a:r>
              <a:rPr lang="es-MX" b="1" dirty="0"/>
              <a:t>criterios de evaluación</a:t>
            </a:r>
            <a:r>
              <a:rPr lang="es-MX" dirty="0"/>
              <a:t>, </a:t>
            </a:r>
            <a:r>
              <a:rPr lang="es-MX" b="1" dirty="0"/>
              <a:t>actividades, producciones y actuaciones</a:t>
            </a:r>
            <a:r>
              <a:rPr lang="es-MX" dirty="0"/>
              <a:t>. </a:t>
            </a:r>
          </a:p>
          <a:p>
            <a:pPr marL="0" indent="0" algn="just">
              <a:buFont typeface="Arial" panose="020B0604020202020204" pitchFamily="34" charset="0"/>
              <a:buNone/>
            </a:pPr>
            <a:r>
              <a:rPr lang="es-MX" dirty="0"/>
              <a:t>Debemos pensar al planificar en </a:t>
            </a:r>
            <a:r>
              <a:rPr lang="es-MX" b="1" dirty="0"/>
              <a:t>diseñar y organizar acciones, espacios, recursos, estrategias</a:t>
            </a:r>
            <a:r>
              <a:rPr lang="es-MX" dirty="0"/>
              <a:t> que permiten el desarrollo de competencias.  </a:t>
            </a:r>
          </a:p>
          <a:p>
            <a:pPr marL="0" indent="0" algn="just">
              <a:buFont typeface="Arial" panose="020B0604020202020204" pitchFamily="34" charset="0"/>
              <a:buNone/>
            </a:pPr>
            <a:r>
              <a:rPr lang="es-MX" dirty="0"/>
              <a:t>Debemos ver de </a:t>
            </a:r>
            <a:r>
              <a:rPr lang="es-MX" b="1" dirty="0"/>
              <a:t>manera holística y articulada </a:t>
            </a:r>
            <a:r>
              <a:rPr lang="es-MX" dirty="0"/>
              <a:t>los componentes curriculares. </a:t>
            </a:r>
            <a:endParaRPr lang="es-PE" dirty="0"/>
          </a:p>
        </p:txBody>
      </p:sp>
      <p:pic>
        <p:nvPicPr>
          <p:cNvPr id="4" name="Imagen 3"/>
          <p:cNvPicPr>
            <a:picLocks noChangeAspect="1"/>
          </p:cNvPicPr>
          <p:nvPr/>
        </p:nvPicPr>
        <p:blipFill>
          <a:blip r:embed="rId4"/>
          <a:stretch>
            <a:fillRect/>
          </a:stretch>
        </p:blipFill>
        <p:spPr>
          <a:xfrm>
            <a:off x="818182" y="2593921"/>
            <a:ext cx="2247168" cy="2276173"/>
          </a:xfrm>
          <a:prstGeom prst="rect">
            <a:avLst/>
          </a:prstGeom>
        </p:spPr>
      </p:pic>
      <p:pic>
        <p:nvPicPr>
          <p:cNvPr id="1030" name="Picture 6" descr="Taller Marco sobre estrategias para el Trabajo Colegiad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1141" y="4817127"/>
            <a:ext cx="2381250" cy="1914525"/>
          </a:xfrm>
          <a:prstGeom prst="rect">
            <a:avLst/>
          </a:prstGeom>
          <a:noFill/>
          <a:extLst>
            <a:ext uri="{909E8E84-426E-40DD-AFC4-6F175D3DCCD1}">
              <a14:hiddenFill xmlns:a14="http://schemas.microsoft.com/office/drawing/2010/main">
                <a:solidFill>
                  <a:srgbClr val="FFFFFF"/>
                </a:solidFill>
              </a14:hiddenFill>
            </a:ext>
          </a:extLst>
        </p:spPr>
      </p:pic>
      <p:sp>
        <p:nvSpPr>
          <p:cNvPr id="7" name="Flecha derecha 6"/>
          <p:cNvSpPr/>
          <p:nvPr/>
        </p:nvSpPr>
        <p:spPr>
          <a:xfrm>
            <a:off x="3437577" y="1828800"/>
            <a:ext cx="547569" cy="47767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1" name="Flecha derecha 10"/>
          <p:cNvSpPr/>
          <p:nvPr/>
        </p:nvSpPr>
        <p:spPr>
          <a:xfrm>
            <a:off x="3339134" y="3912269"/>
            <a:ext cx="547569" cy="47767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2" name="Flecha derecha 11"/>
          <p:cNvSpPr/>
          <p:nvPr/>
        </p:nvSpPr>
        <p:spPr>
          <a:xfrm>
            <a:off x="3339133" y="5638106"/>
            <a:ext cx="547569" cy="47767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5" name="Rectángulo: esquinas redondeadas 14">
            <a:extLst>
              <a:ext uri="{FF2B5EF4-FFF2-40B4-BE49-F238E27FC236}">
                <a16:creationId xmlns:a16="http://schemas.microsoft.com/office/drawing/2014/main" id="{34E61711-41D8-4CEF-B96E-FBBA87B6D1CB}"/>
              </a:ext>
            </a:extLst>
          </p:cNvPr>
          <p:cNvSpPr/>
          <p:nvPr/>
        </p:nvSpPr>
        <p:spPr>
          <a:xfrm>
            <a:off x="2634019" y="519430"/>
            <a:ext cx="7315200" cy="577263"/>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s-PE" sz="2400" b="1" dirty="0">
                <a:effectLst/>
                <a:latin typeface="Arial" panose="020B0604020202020204" pitchFamily="34" charset="0"/>
                <a:ea typeface="Calibri" panose="020F0502020204030204" pitchFamily="34" charset="0"/>
                <a:cs typeface="Times New Roman" panose="02020603050405020304" pitchFamily="18" charset="0"/>
              </a:rPr>
              <a:t>FORMAS DIVERSAS DE PLANIFICAR</a:t>
            </a:r>
            <a:endParaRPr lang="es-PE" sz="2400" dirty="0">
              <a:effectLst/>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3025528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upo 11"/>
          <p:cNvGrpSpPr/>
          <p:nvPr/>
        </p:nvGrpSpPr>
        <p:grpSpPr>
          <a:xfrm>
            <a:off x="2837950" y="474249"/>
            <a:ext cx="6511196" cy="6248380"/>
            <a:chOff x="2781444" y="474249"/>
            <a:chExt cx="6511196" cy="6248380"/>
          </a:xfrm>
        </p:grpSpPr>
        <p:sp>
          <p:nvSpPr>
            <p:cNvPr id="8" name="Pentágono regular 7"/>
            <p:cNvSpPr/>
            <p:nvPr/>
          </p:nvSpPr>
          <p:spPr>
            <a:xfrm rot="2198538">
              <a:off x="4885359" y="4382629"/>
              <a:ext cx="2340000" cy="2340000"/>
            </a:xfrm>
            <a:prstGeom prst="pentag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a:solidFill>
                    <a:schemeClr val="tx1"/>
                  </a:solidFill>
                </a:rPr>
                <a:t>Determinar los propósitos </a:t>
              </a:r>
              <a:r>
                <a:rPr lang="es-PE" sz="1600" dirty="0">
                  <a:solidFill>
                    <a:schemeClr val="tx1"/>
                  </a:solidFill>
                </a:rPr>
                <a:t>de</a:t>
              </a:r>
              <a:r>
                <a:rPr lang="es-PE" dirty="0">
                  <a:solidFill>
                    <a:schemeClr val="tx1"/>
                  </a:solidFill>
                </a:rPr>
                <a:t> aprendizaje </a:t>
              </a:r>
              <a:r>
                <a:rPr lang="es-PE" sz="1400" dirty="0">
                  <a:solidFill>
                    <a:schemeClr val="tx1"/>
                  </a:solidFill>
                </a:rPr>
                <a:t>(competencias, criterios de evaluación</a:t>
              </a:r>
            </a:p>
          </p:txBody>
        </p:sp>
        <p:grpSp>
          <p:nvGrpSpPr>
            <p:cNvPr id="11" name="Grupo 10"/>
            <p:cNvGrpSpPr/>
            <p:nvPr/>
          </p:nvGrpSpPr>
          <p:grpSpPr>
            <a:xfrm>
              <a:off x="2781444" y="474249"/>
              <a:ext cx="6511196" cy="4752491"/>
              <a:chOff x="2781444" y="460601"/>
              <a:chExt cx="6511196" cy="4752491"/>
            </a:xfrm>
          </p:grpSpPr>
          <p:sp>
            <p:nvSpPr>
              <p:cNvPr id="5" name="Pentágono regular 4"/>
              <p:cNvSpPr/>
              <p:nvPr/>
            </p:nvSpPr>
            <p:spPr>
              <a:xfrm>
                <a:off x="4856480" y="2171065"/>
                <a:ext cx="2340000" cy="2340000"/>
              </a:xfrm>
              <a:prstGeom prst="pentagon">
                <a:avLst/>
              </a:prstGeom>
              <a:solidFill>
                <a:schemeClr val="accent1">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a:solidFill>
                      <a:schemeClr val="tx1"/>
                    </a:solidFill>
                  </a:rPr>
                  <a:t>Proceso de planificación de las Experiencias de aprendizaje</a:t>
                </a:r>
              </a:p>
            </p:txBody>
          </p:sp>
          <p:sp>
            <p:nvSpPr>
              <p:cNvPr id="6" name="Pentágono regular 5"/>
              <p:cNvSpPr/>
              <p:nvPr/>
            </p:nvSpPr>
            <p:spPr>
              <a:xfrm rot="19490437">
                <a:off x="6026480" y="467591"/>
                <a:ext cx="2340000" cy="2340000"/>
              </a:xfrm>
              <a:prstGeom prst="pentag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a:solidFill>
                      <a:schemeClr val="tx1"/>
                    </a:solidFill>
                  </a:rPr>
                  <a:t>Identificar un problema, necesidad o interés de las y los estudiantes</a:t>
                </a:r>
              </a:p>
            </p:txBody>
          </p:sp>
          <p:sp>
            <p:nvSpPr>
              <p:cNvPr id="7" name="Pentágono regular 6"/>
              <p:cNvSpPr/>
              <p:nvPr/>
            </p:nvSpPr>
            <p:spPr>
              <a:xfrm rot="2021605">
                <a:off x="6952640" y="2841391"/>
                <a:ext cx="2340000" cy="2340000"/>
              </a:xfrm>
              <a:prstGeom prst="pentag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a:solidFill>
                      <a:schemeClr val="tx1"/>
                    </a:solidFill>
                  </a:rPr>
                  <a:t>Plantear la situación retadora (reales o simuladas)</a:t>
                </a:r>
              </a:p>
            </p:txBody>
          </p:sp>
          <p:sp>
            <p:nvSpPr>
              <p:cNvPr id="9" name="Pentágono regular 8"/>
              <p:cNvSpPr/>
              <p:nvPr/>
            </p:nvSpPr>
            <p:spPr>
              <a:xfrm rot="19532489">
                <a:off x="2781444" y="2873092"/>
                <a:ext cx="2340000" cy="2340000"/>
              </a:xfrm>
              <a:prstGeom prst="pentag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a:solidFill>
                      <a:schemeClr val="tx1"/>
                    </a:solidFill>
                  </a:rPr>
                  <a:t>Determinar los productos o actuaciones (evidencias)</a:t>
                </a:r>
              </a:p>
            </p:txBody>
          </p:sp>
          <p:sp>
            <p:nvSpPr>
              <p:cNvPr id="10" name="Pentágono regular 9"/>
              <p:cNvSpPr/>
              <p:nvPr/>
            </p:nvSpPr>
            <p:spPr>
              <a:xfrm rot="2124776">
                <a:off x="3681276" y="460601"/>
                <a:ext cx="2340000" cy="2340000"/>
              </a:xfrm>
              <a:prstGeom prst="pentag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a:solidFill>
                      <a:schemeClr val="tx1"/>
                    </a:solidFill>
                  </a:rPr>
                  <a:t>Plantear la secuencia de actividades </a:t>
                </a:r>
                <a:r>
                  <a:rPr lang="es-PE" sz="1400" dirty="0">
                    <a:solidFill>
                      <a:schemeClr val="tx1"/>
                    </a:solidFill>
                  </a:rPr>
                  <a:t>(desarrollo de competencias, uso de recursos, organización del tiempo)</a:t>
                </a:r>
                <a:endParaRPr lang="es-PE" dirty="0">
                  <a:solidFill>
                    <a:schemeClr val="tx1"/>
                  </a:solidFill>
                </a:endParaRPr>
              </a:p>
            </p:txBody>
          </p:sp>
        </p:grpSp>
      </p:grpSp>
      <p:sp>
        <p:nvSpPr>
          <p:cNvPr id="14" name="Título 1"/>
          <p:cNvSpPr txBox="1">
            <a:spLocks/>
          </p:cNvSpPr>
          <p:nvPr/>
        </p:nvSpPr>
        <p:spPr>
          <a:xfrm>
            <a:off x="8353942" y="1204806"/>
            <a:ext cx="1831127" cy="52972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PE" sz="2000" dirty="0">
                <a:solidFill>
                  <a:srgbClr val="FF0000"/>
                </a:solidFill>
              </a:rPr>
              <a:t>Contextualizar</a:t>
            </a:r>
            <a:r>
              <a:rPr lang="es-PE" sz="2000" dirty="0"/>
              <a:t> </a:t>
            </a:r>
          </a:p>
        </p:txBody>
      </p:sp>
      <p:sp>
        <p:nvSpPr>
          <p:cNvPr id="15" name="Título 1"/>
          <p:cNvSpPr txBox="1">
            <a:spLocks/>
          </p:cNvSpPr>
          <p:nvPr/>
        </p:nvSpPr>
        <p:spPr>
          <a:xfrm>
            <a:off x="9417670" y="4130756"/>
            <a:ext cx="1831127" cy="7879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PE" sz="2000" dirty="0">
                <a:solidFill>
                  <a:srgbClr val="FF0000"/>
                </a:solidFill>
              </a:rPr>
              <a:t>Adecuar al nivel real de aprendizaje</a:t>
            </a:r>
            <a:endParaRPr lang="es-PE" sz="2000" dirty="0"/>
          </a:p>
        </p:txBody>
      </p:sp>
      <p:sp>
        <p:nvSpPr>
          <p:cNvPr id="16" name="Título 1"/>
          <p:cNvSpPr txBox="1">
            <a:spLocks/>
          </p:cNvSpPr>
          <p:nvPr/>
        </p:nvSpPr>
        <p:spPr>
          <a:xfrm>
            <a:off x="3053371" y="6077323"/>
            <a:ext cx="1831127" cy="52972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PE" sz="2000" dirty="0">
                <a:solidFill>
                  <a:srgbClr val="FF0000"/>
                </a:solidFill>
              </a:rPr>
              <a:t>Estándar de aprendizaje</a:t>
            </a:r>
            <a:r>
              <a:rPr lang="es-PE" sz="2000" dirty="0"/>
              <a:t> </a:t>
            </a:r>
          </a:p>
        </p:txBody>
      </p:sp>
      <p:sp>
        <p:nvSpPr>
          <p:cNvPr id="17" name="Título 1"/>
          <p:cNvSpPr txBox="1">
            <a:spLocks/>
          </p:cNvSpPr>
          <p:nvPr/>
        </p:nvSpPr>
        <p:spPr>
          <a:xfrm>
            <a:off x="7198290" y="6050687"/>
            <a:ext cx="1682654" cy="52972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PE" sz="2000" dirty="0">
                <a:solidFill>
                  <a:srgbClr val="FF0000"/>
                </a:solidFill>
              </a:rPr>
              <a:t>Desempeño del grado</a:t>
            </a:r>
            <a:endParaRPr lang="es-PE" sz="2000" dirty="0"/>
          </a:p>
        </p:txBody>
      </p:sp>
      <p:sp>
        <p:nvSpPr>
          <p:cNvPr id="18" name="Título 1"/>
          <p:cNvSpPr txBox="1">
            <a:spLocks/>
          </p:cNvSpPr>
          <p:nvPr/>
        </p:nvSpPr>
        <p:spPr>
          <a:xfrm>
            <a:off x="888116" y="3865894"/>
            <a:ext cx="1831127" cy="131763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PE" sz="2000" dirty="0">
                <a:solidFill>
                  <a:srgbClr val="FF0000"/>
                </a:solidFill>
              </a:rPr>
              <a:t>Para estudiantes con conectividad, sin conectividad y sin acceso</a:t>
            </a:r>
            <a:endParaRPr lang="es-PE" sz="2000" dirty="0"/>
          </a:p>
        </p:txBody>
      </p:sp>
      <p:sp>
        <p:nvSpPr>
          <p:cNvPr id="19" name="Título 1"/>
          <p:cNvSpPr txBox="1">
            <a:spLocks/>
          </p:cNvSpPr>
          <p:nvPr/>
        </p:nvSpPr>
        <p:spPr>
          <a:xfrm>
            <a:off x="1509843" y="1039396"/>
            <a:ext cx="1831127" cy="131763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PE" sz="2000" dirty="0">
                <a:solidFill>
                  <a:srgbClr val="FF0000"/>
                </a:solidFill>
              </a:rPr>
              <a:t>Planificar otras sesiones/ actividades/ complementar</a:t>
            </a:r>
            <a:endParaRPr lang="es-PE" sz="2000" dirty="0"/>
          </a:p>
        </p:txBody>
      </p:sp>
    </p:spTree>
    <p:extLst>
      <p:ext uri="{BB962C8B-B14F-4D97-AF65-F5344CB8AC3E}">
        <p14:creationId xmlns:p14="http://schemas.microsoft.com/office/powerpoint/2010/main" val="12450248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15620" y="285366"/>
            <a:ext cx="10515600" cy="628788"/>
          </a:xfrm>
        </p:spPr>
        <p:txBody>
          <a:bodyPr>
            <a:normAutofit/>
          </a:bodyPr>
          <a:lstStyle/>
          <a:p>
            <a:pPr algn="ctr"/>
            <a:r>
              <a:rPr lang="es-PE" sz="2800" b="1" dirty="0">
                <a:solidFill>
                  <a:srgbClr val="00B0F0"/>
                </a:solidFill>
              </a:rPr>
              <a:t>ANÁLISIS DE LA 3RA. EXPERIENCIA DE APRENDIZAJE</a:t>
            </a:r>
          </a:p>
        </p:txBody>
      </p:sp>
      <p:sp>
        <p:nvSpPr>
          <p:cNvPr id="3" name="Marcador de contenido 2"/>
          <p:cNvSpPr>
            <a:spLocks noGrp="1"/>
          </p:cNvSpPr>
          <p:nvPr>
            <p:ph idx="1"/>
          </p:nvPr>
        </p:nvSpPr>
        <p:spPr>
          <a:xfrm>
            <a:off x="479967" y="1152625"/>
            <a:ext cx="3195007" cy="455384"/>
          </a:xfrm>
        </p:spPr>
        <p:txBody>
          <a:bodyPr>
            <a:noAutofit/>
          </a:bodyPr>
          <a:lstStyle/>
          <a:p>
            <a:pPr marL="0" indent="0" algn="ctr">
              <a:buNone/>
            </a:pPr>
            <a:r>
              <a:rPr lang="es-PE" sz="1600" dirty="0"/>
              <a:t>EXPERIENCIA DE APRENDIZAJE INTEGRADA</a:t>
            </a:r>
          </a:p>
        </p:txBody>
      </p:sp>
      <p:pic>
        <p:nvPicPr>
          <p:cNvPr id="4" name="Imagen 3"/>
          <p:cNvPicPr>
            <a:picLocks noChangeAspect="1"/>
          </p:cNvPicPr>
          <p:nvPr/>
        </p:nvPicPr>
        <p:blipFill>
          <a:blip r:embed="rId2"/>
          <a:stretch>
            <a:fillRect/>
          </a:stretch>
        </p:blipFill>
        <p:spPr>
          <a:xfrm>
            <a:off x="801613" y="2121279"/>
            <a:ext cx="2419133" cy="343382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 name="Imagen 4"/>
          <p:cNvPicPr>
            <a:picLocks noChangeAspect="1"/>
          </p:cNvPicPr>
          <p:nvPr/>
        </p:nvPicPr>
        <p:blipFill>
          <a:blip r:embed="rId3"/>
          <a:stretch>
            <a:fillRect/>
          </a:stretch>
        </p:blipFill>
        <p:spPr>
          <a:xfrm>
            <a:off x="4558353" y="1998450"/>
            <a:ext cx="2452125" cy="348065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 name="Marcador de contenido 2"/>
          <p:cNvSpPr txBox="1">
            <a:spLocks/>
          </p:cNvSpPr>
          <p:nvPr/>
        </p:nvSpPr>
        <p:spPr>
          <a:xfrm>
            <a:off x="4257356" y="1131543"/>
            <a:ext cx="2753122" cy="39896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s-PE" sz="1600" dirty="0"/>
              <a:t>PLANIFICAMOS NUESTRA EXPERIENCIA DE APRENDIZAJE</a:t>
            </a:r>
          </a:p>
        </p:txBody>
      </p:sp>
      <p:grpSp>
        <p:nvGrpSpPr>
          <p:cNvPr id="10" name="Grupo 9"/>
          <p:cNvGrpSpPr/>
          <p:nvPr/>
        </p:nvGrpSpPr>
        <p:grpSpPr>
          <a:xfrm>
            <a:off x="8304323" y="1998450"/>
            <a:ext cx="3405456" cy="3556651"/>
            <a:chOff x="8263380" y="2298238"/>
            <a:chExt cx="3731798" cy="4059069"/>
          </a:xfrm>
        </p:grpSpPr>
        <p:pic>
          <p:nvPicPr>
            <p:cNvPr id="7" name="Imagen 6"/>
            <p:cNvPicPr>
              <a:picLocks noChangeAspect="1"/>
            </p:cNvPicPr>
            <p:nvPr/>
          </p:nvPicPr>
          <p:blipFill>
            <a:blip r:embed="rId4"/>
            <a:stretch>
              <a:fillRect/>
            </a:stretch>
          </p:blipFill>
          <p:spPr>
            <a:xfrm>
              <a:off x="8263380" y="2298238"/>
              <a:ext cx="2201419" cy="312479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8" name="Imagen 7"/>
            <p:cNvPicPr>
              <a:picLocks noChangeAspect="1"/>
            </p:cNvPicPr>
            <p:nvPr/>
          </p:nvPicPr>
          <p:blipFill>
            <a:blip r:embed="rId5"/>
            <a:stretch>
              <a:fillRect/>
            </a:stretch>
          </p:blipFill>
          <p:spPr>
            <a:xfrm>
              <a:off x="9114296" y="2811438"/>
              <a:ext cx="2054313" cy="291598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9" name="Imagen 8"/>
            <p:cNvPicPr>
              <a:picLocks noChangeAspect="1"/>
            </p:cNvPicPr>
            <p:nvPr/>
          </p:nvPicPr>
          <p:blipFill>
            <a:blip r:embed="rId6"/>
            <a:stretch>
              <a:fillRect/>
            </a:stretch>
          </p:blipFill>
          <p:spPr>
            <a:xfrm>
              <a:off x="9891317" y="3370997"/>
              <a:ext cx="2103861" cy="298631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grpSp>
      <p:sp>
        <p:nvSpPr>
          <p:cNvPr id="11" name="Marcador de contenido 2"/>
          <p:cNvSpPr txBox="1">
            <a:spLocks/>
          </p:cNvSpPr>
          <p:nvPr/>
        </p:nvSpPr>
        <p:spPr>
          <a:xfrm>
            <a:off x="7789515" y="1154860"/>
            <a:ext cx="3239373" cy="84358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s-PE" sz="1600" dirty="0"/>
              <a:t>ACTIVIDADES Y RECURSOS DE LA EXPERIENCIA DE APRENDIZAJE</a:t>
            </a:r>
          </a:p>
        </p:txBody>
      </p:sp>
      <p:sp>
        <p:nvSpPr>
          <p:cNvPr id="12" name="Marcador de contenido 2"/>
          <p:cNvSpPr txBox="1">
            <a:spLocks/>
          </p:cNvSpPr>
          <p:nvPr/>
        </p:nvSpPr>
        <p:spPr>
          <a:xfrm>
            <a:off x="4257356" y="5967889"/>
            <a:ext cx="2753122" cy="39896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s-PE" sz="1600" dirty="0"/>
              <a:t>GUÍA DEL DOCENTE</a:t>
            </a:r>
          </a:p>
        </p:txBody>
      </p:sp>
    </p:spTree>
    <p:extLst>
      <p:ext uri="{BB962C8B-B14F-4D97-AF65-F5344CB8AC3E}">
        <p14:creationId xmlns:p14="http://schemas.microsoft.com/office/powerpoint/2010/main" val="98045519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a:xfrm>
            <a:off x="2233455" y="1794617"/>
            <a:ext cx="7918949" cy="4640366"/>
          </a:xfrm>
          <a:prstGeom prst="roundRect">
            <a:avLst>
              <a:gd name="adj" fmla="val 4328"/>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8" name="Rectángulo: esquinas redondeadas 14">
            <a:extLst>
              <a:ext uri="{FF2B5EF4-FFF2-40B4-BE49-F238E27FC236}">
                <a16:creationId xmlns:a16="http://schemas.microsoft.com/office/drawing/2014/main" id="{34E61711-41D8-4CEF-B96E-FBBA87B6D1CB}"/>
              </a:ext>
            </a:extLst>
          </p:cNvPr>
          <p:cNvSpPr/>
          <p:nvPr/>
        </p:nvSpPr>
        <p:spPr>
          <a:xfrm>
            <a:off x="2233455" y="870991"/>
            <a:ext cx="7798979" cy="577263"/>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s-PE" sz="2400" b="1" dirty="0" smtClean="0">
                <a:latin typeface="Arial" panose="020B0604020202020204" pitchFamily="34" charset="0"/>
                <a:ea typeface="Calibri" panose="020F0502020204030204" pitchFamily="34" charset="0"/>
                <a:cs typeface="Times New Roman" panose="02020603050405020304" pitchFamily="18" charset="0"/>
              </a:rPr>
              <a:t>PROPUESTAS DE PLANIFICACIÓN CURRICULAR</a:t>
            </a:r>
            <a:endParaRPr lang="es-PE" sz="2400" dirty="0">
              <a:effectLst/>
              <a:latin typeface="Arial Narrow" panose="020B0606020202030204" pitchFamily="34" charset="0"/>
              <a:ea typeface="Calibri" panose="020F0502020204030204" pitchFamily="34" charset="0"/>
              <a:cs typeface="Times New Roman" panose="02020603050405020304" pitchFamily="18" charset="0"/>
            </a:endParaRPr>
          </a:p>
        </p:txBody>
      </p:sp>
      <p:sp>
        <p:nvSpPr>
          <p:cNvPr id="5" name="Rectángulo redondeado 4"/>
          <p:cNvSpPr/>
          <p:nvPr/>
        </p:nvSpPr>
        <p:spPr>
          <a:xfrm>
            <a:off x="3971637" y="2013526"/>
            <a:ext cx="4267200" cy="535709"/>
          </a:xfrm>
          <a:prstGeom prst="roundRect">
            <a:avLst/>
          </a:prstGeom>
          <a:solidFill>
            <a:srgbClr val="FFFFCC"/>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2400" b="1" dirty="0">
                <a:solidFill>
                  <a:srgbClr val="00B0F0"/>
                </a:solidFill>
                <a:hlinkClick r:id="rId2" action="ppaction://hlinkfile"/>
              </a:rPr>
              <a:t>PROGRAMA </a:t>
            </a:r>
            <a:r>
              <a:rPr lang="es-PE" sz="2400" b="1" dirty="0" smtClean="0">
                <a:solidFill>
                  <a:srgbClr val="00B0F0"/>
                </a:solidFill>
                <a:hlinkClick r:id="rId2" action="ppaction://hlinkfile"/>
              </a:rPr>
              <a:t>ANUAL</a:t>
            </a:r>
            <a:endParaRPr lang="es-PE" sz="2400" b="1" dirty="0">
              <a:solidFill>
                <a:srgbClr val="00B0F0"/>
              </a:solidFill>
            </a:endParaRPr>
          </a:p>
        </p:txBody>
      </p:sp>
      <p:sp>
        <p:nvSpPr>
          <p:cNvPr id="11" name="Rectángulo redondeado 10"/>
          <p:cNvSpPr/>
          <p:nvPr/>
        </p:nvSpPr>
        <p:spPr>
          <a:xfrm>
            <a:off x="3971632" y="3161756"/>
            <a:ext cx="4267200" cy="535709"/>
          </a:xfrm>
          <a:prstGeom prst="roundRect">
            <a:avLst/>
          </a:prstGeom>
          <a:solidFill>
            <a:srgbClr val="FFFF00"/>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2400" b="1" dirty="0" smtClean="0">
                <a:solidFill>
                  <a:srgbClr val="00B0F0"/>
                </a:solidFill>
                <a:hlinkClick r:id="rId3" action="ppaction://hlinkfile"/>
              </a:rPr>
              <a:t>UNIDAD DE APRENDIZAJE</a:t>
            </a:r>
            <a:endParaRPr lang="es-PE" sz="2400" b="1" dirty="0">
              <a:solidFill>
                <a:srgbClr val="00B0F0"/>
              </a:solidFill>
            </a:endParaRPr>
          </a:p>
        </p:txBody>
      </p:sp>
      <p:sp>
        <p:nvSpPr>
          <p:cNvPr id="12" name="Rectángulo redondeado 11"/>
          <p:cNvSpPr/>
          <p:nvPr/>
        </p:nvSpPr>
        <p:spPr>
          <a:xfrm>
            <a:off x="3971632" y="4322725"/>
            <a:ext cx="4267200" cy="535709"/>
          </a:xfrm>
          <a:prstGeom prst="roundRect">
            <a:avLst/>
          </a:prstGeom>
          <a:solidFill>
            <a:schemeClr val="accent4">
              <a:lumMod val="20000"/>
              <a:lumOff val="8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2400" b="1" dirty="0" smtClean="0">
                <a:solidFill>
                  <a:srgbClr val="00B0F0"/>
                </a:solidFill>
                <a:hlinkClick r:id="rId4" action="ppaction://hlinkfile"/>
              </a:rPr>
              <a:t>ACTIVIDADES DE APRENDIZAJE</a:t>
            </a:r>
            <a:endParaRPr lang="es-PE" sz="2400" b="1" dirty="0">
              <a:solidFill>
                <a:srgbClr val="00B0F0"/>
              </a:solidFill>
            </a:endParaRPr>
          </a:p>
        </p:txBody>
      </p:sp>
      <p:sp>
        <p:nvSpPr>
          <p:cNvPr id="13" name="Rectángulo redondeado 12"/>
          <p:cNvSpPr/>
          <p:nvPr/>
        </p:nvSpPr>
        <p:spPr>
          <a:xfrm>
            <a:off x="3971632" y="5438586"/>
            <a:ext cx="4267200" cy="535709"/>
          </a:xfrm>
          <a:prstGeom prst="roundRect">
            <a:avLst/>
          </a:prstGeom>
          <a:solidFill>
            <a:schemeClr val="accent4">
              <a:lumMod val="60000"/>
              <a:lumOff val="4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2400" b="1" dirty="0" smtClean="0">
                <a:solidFill>
                  <a:schemeClr val="bg1"/>
                </a:solidFill>
                <a:hlinkClick r:id="rId5" action="ppaction://hlinkfile"/>
              </a:rPr>
              <a:t>EXPERIENCIA DE APRENDIZAJE</a:t>
            </a:r>
            <a:endParaRPr lang="es-PE" sz="2400" b="1" dirty="0">
              <a:solidFill>
                <a:schemeClr val="bg1"/>
              </a:solidFill>
            </a:endParaRPr>
          </a:p>
        </p:txBody>
      </p:sp>
    </p:spTree>
    <p:extLst>
      <p:ext uri="{BB962C8B-B14F-4D97-AF65-F5344CB8AC3E}">
        <p14:creationId xmlns:p14="http://schemas.microsoft.com/office/powerpoint/2010/main" val="118218732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C:\Documents and Settings\JRAMOS\Mis documentos\Mis imágenes\LOGO_MED.bmp">
            <a:extLst>
              <a:ext uri="{FF2B5EF4-FFF2-40B4-BE49-F238E27FC236}">
                <a16:creationId xmlns:a16="http://schemas.microsoft.com/office/drawing/2014/main" id="{6C0BE31D-4F9E-44F7-9EA7-AFA23CA9265C}"/>
              </a:ext>
            </a:extLst>
          </p:cNvPr>
          <p:cNvPicPr/>
          <p:nvPr/>
        </p:nvPicPr>
        <p:blipFill>
          <a:blip r:embed="rId2">
            <a:extLst>
              <a:ext uri="{BEBA8EAE-BF5A-486C-A8C5-ECC9F3942E4B}">
                <a14:imgProps xmlns:a14="http://schemas.microsoft.com/office/drawing/2010/main">
                  <a14:imgLayer r:embed="rId3">
                    <a14:imgEffect>
                      <a14:colorTemperature colorTemp="8800"/>
                    </a14:imgEffect>
                    <a14:imgEffect>
                      <a14:saturation sat="400000"/>
                    </a14:imgEffect>
                  </a14:imgLayer>
                </a14:imgProps>
              </a:ext>
            </a:extLst>
          </a:blip>
          <a:stretch>
            <a:fillRect/>
          </a:stretch>
        </p:blipFill>
        <p:spPr bwMode="auto">
          <a:xfrm>
            <a:off x="187089" y="5308547"/>
            <a:ext cx="658495" cy="866775"/>
          </a:xfrm>
          <a:prstGeom prst="rect">
            <a:avLst/>
          </a:prstGeom>
          <a:noFill/>
          <a:ln w="9525">
            <a:noFill/>
            <a:miter lim="800000"/>
            <a:headEnd/>
            <a:tailEnd/>
          </a:ln>
        </p:spPr>
      </p:pic>
      <p:pic>
        <p:nvPicPr>
          <p:cNvPr id="3" name="Imagen 2" descr="Logo - GRA">
            <a:extLst>
              <a:ext uri="{FF2B5EF4-FFF2-40B4-BE49-F238E27FC236}">
                <a16:creationId xmlns:a16="http://schemas.microsoft.com/office/drawing/2014/main" id="{525B8A14-08C6-4B32-8064-88DA633C8ED4}"/>
              </a:ext>
            </a:extLst>
          </p:cNvPr>
          <p:cNvPicPr/>
          <p:nvPr/>
        </p:nvPicPr>
        <p:blipFill>
          <a:blip r:embed="rId4" cstate="print">
            <a:extLst>
              <a:ext uri="{28A0092B-C50C-407E-A947-70E740481C1C}">
                <a14:useLocalDpi xmlns:a14="http://schemas.microsoft.com/office/drawing/2010/main" val="0"/>
              </a:ext>
            </a:extLst>
          </a:blip>
          <a:stretch>
            <a:fillRect/>
          </a:stretch>
        </p:blipFill>
        <p:spPr bwMode="auto">
          <a:xfrm>
            <a:off x="179151" y="869710"/>
            <a:ext cx="674370" cy="847725"/>
          </a:xfrm>
          <a:prstGeom prst="rect">
            <a:avLst/>
          </a:prstGeom>
          <a:noFill/>
          <a:ln w="9525">
            <a:noFill/>
            <a:miter lim="800000"/>
            <a:headEnd/>
            <a:tailEnd/>
          </a:ln>
        </p:spPr>
      </p:pic>
      <p:grpSp>
        <p:nvGrpSpPr>
          <p:cNvPr id="4" name="Grupo 3">
            <a:extLst>
              <a:ext uri="{FF2B5EF4-FFF2-40B4-BE49-F238E27FC236}">
                <a16:creationId xmlns:a16="http://schemas.microsoft.com/office/drawing/2014/main" id="{DCCD4C32-48C6-4DFA-835A-838BFE1271B8}"/>
              </a:ext>
            </a:extLst>
          </p:cNvPr>
          <p:cNvGrpSpPr/>
          <p:nvPr/>
        </p:nvGrpSpPr>
        <p:grpSpPr>
          <a:xfrm>
            <a:off x="939111" y="0"/>
            <a:ext cx="251736" cy="6858002"/>
            <a:chOff x="939111" y="11719"/>
            <a:chExt cx="222598" cy="6846283"/>
          </a:xfrm>
        </p:grpSpPr>
        <p:pic>
          <p:nvPicPr>
            <p:cNvPr id="5" name="Imagen 4">
              <a:extLst>
                <a:ext uri="{FF2B5EF4-FFF2-40B4-BE49-F238E27FC236}">
                  <a16:creationId xmlns:a16="http://schemas.microsoft.com/office/drawing/2014/main" id="{AE021D7F-202F-43EE-9324-ACB24B42777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664178" y="5032289"/>
              <a:ext cx="3429002" cy="222423"/>
            </a:xfrm>
            <a:prstGeom prst="rect">
              <a:avLst/>
            </a:prstGeom>
          </p:spPr>
        </p:pic>
        <p:pic>
          <p:nvPicPr>
            <p:cNvPr id="6" name="Imagen 5">
              <a:extLst>
                <a:ext uri="{FF2B5EF4-FFF2-40B4-BE49-F238E27FC236}">
                  <a16:creationId xmlns:a16="http://schemas.microsoft.com/office/drawing/2014/main" id="{D02A8103-1868-402D-B56A-506D2967C85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664003" y="1615008"/>
              <a:ext cx="3429002" cy="222423"/>
            </a:xfrm>
            <a:prstGeom prst="rect">
              <a:avLst/>
            </a:prstGeom>
          </p:spPr>
        </p:pic>
      </p:grpSp>
      <p:sp>
        <p:nvSpPr>
          <p:cNvPr id="7" name="CuadroTexto 6">
            <a:extLst>
              <a:ext uri="{FF2B5EF4-FFF2-40B4-BE49-F238E27FC236}">
                <a16:creationId xmlns:a16="http://schemas.microsoft.com/office/drawing/2014/main" id="{4560476A-236C-47E5-AB49-711A707311B3}"/>
              </a:ext>
            </a:extLst>
          </p:cNvPr>
          <p:cNvSpPr txBox="1"/>
          <p:nvPr/>
        </p:nvSpPr>
        <p:spPr>
          <a:xfrm rot="16200000">
            <a:off x="-1250726" y="3176909"/>
            <a:ext cx="3566872" cy="492443"/>
          </a:xfrm>
          <a:prstGeom prst="rect">
            <a:avLst/>
          </a:prstGeom>
          <a:noFill/>
        </p:spPr>
        <p:txBody>
          <a:bodyPr wrap="square" rtlCol="0">
            <a:spAutoFit/>
          </a:bodyPr>
          <a:lstStyle/>
          <a:p>
            <a:r>
              <a:rPr lang="es-PE" sz="1200" b="1" dirty="0">
                <a:solidFill>
                  <a:srgbClr val="0070C0"/>
                </a:solidFill>
              </a:rPr>
              <a:t>DIRECCIÓN REGIONAL DE EDUCACIÓN DE AYACUCHO</a:t>
            </a:r>
          </a:p>
          <a:p>
            <a:pPr algn="ctr"/>
            <a:r>
              <a:rPr lang="es-PE" sz="1400" b="1" dirty="0">
                <a:solidFill>
                  <a:srgbClr val="C00000"/>
                </a:solidFill>
              </a:rPr>
              <a:t>Dirección de Gestión Pedagógica </a:t>
            </a:r>
          </a:p>
        </p:txBody>
      </p:sp>
      <p:sp>
        <p:nvSpPr>
          <p:cNvPr id="10" name="CuadroTexto 9">
            <a:extLst>
              <a:ext uri="{FF2B5EF4-FFF2-40B4-BE49-F238E27FC236}">
                <a16:creationId xmlns:a16="http://schemas.microsoft.com/office/drawing/2014/main" id="{28E1A930-174B-4444-9FFD-B9C1B44AA742}"/>
              </a:ext>
            </a:extLst>
          </p:cNvPr>
          <p:cNvSpPr txBox="1"/>
          <p:nvPr/>
        </p:nvSpPr>
        <p:spPr>
          <a:xfrm>
            <a:off x="2645064" y="5140566"/>
            <a:ext cx="7086600" cy="923330"/>
          </a:xfrm>
          <a:prstGeom prst="rect">
            <a:avLst/>
          </a:prstGeom>
          <a:noFill/>
        </p:spPr>
        <p:txBody>
          <a:bodyPr wrap="square" rtlCol="0">
            <a:spAutoFit/>
          </a:bodyPr>
          <a:lstStyle/>
          <a:p>
            <a:pPr algn="ctr"/>
            <a:r>
              <a:rPr lang="es-PE" b="1" dirty="0"/>
              <a:t>Lic. WILLIAM INCA CAUTI</a:t>
            </a:r>
          </a:p>
          <a:p>
            <a:pPr algn="ctr"/>
            <a:r>
              <a:rPr lang="es-PE" b="1" dirty="0">
                <a:solidFill>
                  <a:srgbClr val="00B0F0"/>
                </a:solidFill>
              </a:rPr>
              <a:t>Cel. 966 692 731</a:t>
            </a:r>
          </a:p>
          <a:p>
            <a:pPr algn="ctr"/>
            <a:r>
              <a:rPr lang="es-PE" b="1" dirty="0" err="1">
                <a:solidFill>
                  <a:schemeClr val="accent6">
                    <a:lumMod val="75000"/>
                  </a:schemeClr>
                </a:solidFill>
              </a:rPr>
              <a:t>E_mail</a:t>
            </a:r>
            <a:r>
              <a:rPr lang="es-PE" b="1" dirty="0">
                <a:solidFill>
                  <a:schemeClr val="accent6">
                    <a:lumMod val="75000"/>
                  </a:schemeClr>
                </a:solidFill>
              </a:rPr>
              <a:t>: wily_inca@hotmail.com</a:t>
            </a:r>
          </a:p>
        </p:txBody>
      </p:sp>
      <p:pic>
        <p:nvPicPr>
          <p:cNvPr id="11" name="Imagen 10">
            <a:extLst>
              <a:ext uri="{FF2B5EF4-FFF2-40B4-BE49-F238E27FC236}">
                <a16:creationId xmlns:a16="http://schemas.microsoft.com/office/drawing/2014/main" id="{93426973-324F-4A69-B212-43609E47B6F8}"/>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44569" y="788710"/>
            <a:ext cx="2085871" cy="2527767"/>
          </a:xfrm>
          <a:prstGeom prst="rect">
            <a:avLst/>
          </a:prstGeom>
          <a:noFill/>
          <a:ln>
            <a:noFill/>
          </a:ln>
        </p:spPr>
      </p:pic>
      <p:pic>
        <p:nvPicPr>
          <p:cNvPr id="12" name="Imagen 11">
            <a:extLst>
              <a:ext uri="{FF2B5EF4-FFF2-40B4-BE49-F238E27FC236}">
                <a16:creationId xmlns:a16="http://schemas.microsoft.com/office/drawing/2014/main" id="{92D7EF82-5CBB-4F0E-B61D-D5F80FCC4CAE}"/>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3830054" y="2646566"/>
            <a:ext cx="4914900" cy="2457449"/>
          </a:xfrm>
          <a:prstGeom prst="rect">
            <a:avLst/>
          </a:prstGeom>
        </p:spPr>
      </p:pic>
    </p:spTree>
    <p:extLst>
      <p:ext uri="{BB962C8B-B14F-4D97-AF65-F5344CB8AC3E}">
        <p14:creationId xmlns:p14="http://schemas.microsoft.com/office/powerpoint/2010/main" val="16746395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2">
            <a:extLst>
              <a:ext uri="{FF2B5EF4-FFF2-40B4-BE49-F238E27FC236}">
                <a16:creationId xmlns:a16="http://schemas.microsoft.com/office/drawing/2014/main" id="{81C1C6B9-58DE-4EF1-A9DE-340ECEB70D86}"/>
              </a:ext>
            </a:extLst>
          </p:cNvPr>
          <p:cNvSpPr txBox="1">
            <a:spLocks/>
          </p:cNvSpPr>
          <p:nvPr/>
        </p:nvSpPr>
        <p:spPr>
          <a:xfrm>
            <a:off x="898441" y="2422101"/>
            <a:ext cx="10555940" cy="358558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s-PE" sz="1800" dirty="0">
                <a:solidFill>
                  <a:srgbClr val="0D0D0D"/>
                </a:solidFill>
                <a:latin typeface="Arial" panose="020B0604020202020204" pitchFamily="34" charset="0"/>
                <a:ea typeface="Calibri" panose="020F0502020204030204" pitchFamily="34" charset="0"/>
              </a:rPr>
              <a:t>Como manifiesta </a:t>
            </a:r>
            <a:r>
              <a:rPr lang="es-PE" sz="1800" b="1" dirty="0">
                <a:solidFill>
                  <a:srgbClr val="0070C0"/>
                </a:solidFill>
                <a:latin typeface="Arial" panose="020B0604020202020204" pitchFamily="34" charset="0"/>
                <a:ea typeface="Calibri" panose="020F0502020204030204" pitchFamily="34" charset="0"/>
              </a:rPr>
              <a:t>Alicia Grasso</a:t>
            </a:r>
            <a:r>
              <a:rPr lang="es-PE" sz="1800" dirty="0">
                <a:solidFill>
                  <a:srgbClr val="0D0D0D"/>
                </a:solidFill>
                <a:latin typeface="Arial" panose="020B0604020202020204" pitchFamily="34" charset="0"/>
                <a:ea typeface="Calibri" panose="020F0502020204030204" pitchFamily="34" charset="0"/>
              </a:rPr>
              <a:t>, el </a:t>
            </a:r>
            <a:r>
              <a:rPr lang="es-PE" sz="1800" b="1" dirty="0">
                <a:solidFill>
                  <a:srgbClr val="C00000"/>
                </a:solidFill>
                <a:latin typeface="Arial" panose="020B0604020202020204" pitchFamily="34" charset="0"/>
                <a:ea typeface="Calibri" panose="020F0502020204030204" pitchFamily="34" charset="0"/>
              </a:rPr>
              <a:t>enfoque de corporeidad </a:t>
            </a:r>
            <a:r>
              <a:rPr lang="es-PE" sz="1800" dirty="0">
                <a:solidFill>
                  <a:srgbClr val="0D0D0D"/>
                </a:solidFill>
                <a:latin typeface="Arial" panose="020B0604020202020204" pitchFamily="34" charset="0"/>
                <a:ea typeface="Calibri" panose="020F0502020204030204" pitchFamily="34" charset="0"/>
              </a:rPr>
              <a:t>sustenta que el cuerpo en movimiento (</a:t>
            </a:r>
            <a:r>
              <a:rPr lang="es-PE" sz="1800" b="1" dirty="0">
                <a:solidFill>
                  <a:srgbClr val="0D0D0D"/>
                </a:solidFill>
                <a:latin typeface="Arial" panose="020B0604020202020204" pitchFamily="34" charset="0"/>
                <a:ea typeface="Calibri" panose="020F0502020204030204" pitchFamily="34" charset="0"/>
              </a:rPr>
              <a:t>motricidad</a:t>
            </a:r>
            <a:r>
              <a:rPr lang="es-PE" sz="1800" dirty="0">
                <a:solidFill>
                  <a:srgbClr val="0D0D0D"/>
                </a:solidFill>
                <a:latin typeface="Arial" panose="020B0604020202020204" pitchFamily="34" charset="0"/>
                <a:ea typeface="Calibri" panose="020F0502020204030204" pitchFamily="34" charset="0"/>
              </a:rPr>
              <a:t>) es el medio por el cual nos expresamos, comunicamos, relacionamos, desarrollamos como personas de manera singular, única y continua que se va adaptando y modificando en busca de su equilibrio.</a:t>
            </a:r>
          </a:p>
          <a:p>
            <a:pPr algn="just"/>
            <a:r>
              <a:rPr lang="es-PE" sz="1800" dirty="0" smtClean="0">
                <a:solidFill>
                  <a:srgbClr val="0D0D0D"/>
                </a:solidFill>
                <a:latin typeface="Arial" panose="020B0604020202020204" pitchFamily="34" charset="0"/>
                <a:ea typeface="Calibri" panose="020F0502020204030204" pitchFamily="34" charset="0"/>
              </a:rPr>
              <a:t>Resultado del enfoque, es alcanzar </a:t>
            </a:r>
            <a:r>
              <a:rPr lang="es-PE" sz="1800" dirty="0">
                <a:solidFill>
                  <a:srgbClr val="0D0D0D"/>
                </a:solidFill>
                <a:latin typeface="Arial" panose="020B0604020202020204" pitchFamily="34" charset="0"/>
                <a:ea typeface="Calibri" panose="020F0502020204030204" pitchFamily="34" charset="0"/>
              </a:rPr>
              <a:t>un </a:t>
            </a:r>
            <a:r>
              <a:rPr lang="es-PE" sz="1800" b="1" dirty="0">
                <a:solidFill>
                  <a:srgbClr val="0D0D0D"/>
                </a:solidFill>
                <a:latin typeface="Arial" panose="020B0604020202020204" pitchFamily="34" charset="0"/>
                <a:ea typeface="Calibri" panose="020F0502020204030204" pitchFamily="34" charset="0"/>
              </a:rPr>
              <a:t>cuerpo sano, con un alma capaz de mejorar las relaciones interpersonales</a:t>
            </a:r>
            <a:r>
              <a:rPr lang="es-PE" sz="1800" dirty="0">
                <a:solidFill>
                  <a:srgbClr val="0D0D0D"/>
                </a:solidFill>
                <a:latin typeface="Arial" panose="020B0604020202020204" pitchFamily="34" charset="0"/>
                <a:ea typeface="Calibri" panose="020F0502020204030204" pitchFamily="34" charset="0"/>
              </a:rPr>
              <a:t>, una vida de personas que refleje un </a:t>
            </a:r>
            <a:r>
              <a:rPr lang="es-PE" sz="1800" b="1" dirty="0">
                <a:solidFill>
                  <a:srgbClr val="0070C0"/>
                </a:solidFill>
                <a:latin typeface="Arial" panose="020B0604020202020204" pitchFamily="34" charset="0"/>
                <a:ea typeface="Calibri" panose="020F0502020204030204" pitchFamily="34" charset="0"/>
              </a:rPr>
              <a:t>manejo emocional positivo</a:t>
            </a:r>
            <a:r>
              <a:rPr lang="es-PE" sz="1800" dirty="0">
                <a:solidFill>
                  <a:srgbClr val="0D0D0D"/>
                </a:solidFill>
                <a:latin typeface="Arial" panose="020B0604020202020204" pitchFamily="34" charset="0"/>
                <a:ea typeface="Calibri" panose="020F0502020204030204" pitchFamily="34" charset="0"/>
              </a:rPr>
              <a:t>, alejado de </a:t>
            </a:r>
            <a:r>
              <a:rPr lang="es-PE" sz="1800" b="1" dirty="0">
                <a:solidFill>
                  <a:srgbClr val="0D0D0D"/>
                </a:solidFill>
                <a:latin typeface="Arial" panose="020B0604020202020204" pitchFamily="34" charset="0"/>
                <a:ea typeface="Calibri" panose="020F0502020204030204" pitchFamily="34" charset="0"/>
              </a:rPr>
              <a:t>disturbios como el estrés, la tensión por preocupaciones</a:t>
            </a:r>
            <a:r>
              <a:rPr lang="es-PE" sz="1800" dirty="0">
                <a:solidFill>
                  <a:srgbClr val="0D0D0D"/>
                </a:solidFill>
                <a:latin typeface="Arial" panose="020B0604020202020204" pitchFamily="34" charset="0"/>
                <a:ea typeface="Calibri" panose="020F0502020204030204" pitchFamily="34" charset="0"/>
              </a:rPr>
              <a:t> y las sorpresas de la vida que amedrenta una salud social como la coyuntura actual.</a:t>
            </a:r>
          </a:p>
          <a:p>
            <a:pPr algn="just"/>
            <a:r>
              <a:rPr lang="es-PE" sz="1800" dirty="0" smtClean="0">
                <a:solidFill>
                  <a:srgbClr val="0D0D0D"/>
                </a:solidFill>
                <a:effectLst/>
                <a:latin typeface="Arial" panose="020B0604020202020204" pitchFamily="34" charset="0"/>
                <a:ea typeface="Calibri" panose="020F0502020204030204" pitchFamily="34" charset="0"/>
              </a:rPr>
              <a:t>La </a:t>
            </a:r>
            <a:r>
              <a:rPr lang="es-PE" sz="1800" dirty="0">
                <a:solidFill>
                  <a:srgbClr val="0D0D0D"/>
                </a:solidFill>
                <a:effectLst/>
                <a:latin typeface="Arial" panose="020B0604020202020204" pitchFamily="34" charset="0"/>
                <a:ea typeface="Calibri" panose="020F0502020204030204" pitchFamily="34" charset="0"/>
              </a:rPr>
              <a:t>corporeidad entiende al </a:t>
            </a:r>
            <a:r>
              <a:rPr lang="es-PE" sz="1800" b="1" dirty="0">
                <a:solidFill>
                  <a:srgbClr val="0070C0"/>
                </a:solidFill>
                <a:effectLst/>
                <a:latin typeface="Arial" panose="020B0604020202020204" pitchFamily="34" charset="0"/>
                <a:ea typeface="Calibri" panose="020F0502020204030204" pitchFamily="34" charset="0"/>
              </a:rPr>
              <a:t>cuerpo en construcción </a:t>
            </a:r>
            <a:r>
              <a:rPr lang="es-PE" sz="1800" dirty="0">
                <a:solidFill>
                  <a:srgbClr val="0D0D0D"/>
                </a:solidFill>
                <a:effectLst/>
                <a:latin typeface="Arial" panose="020B0604020202020204" pitchFamily="34" charset="0"/>
                <a:ea typeface="Calibri" panose="020F0502020204030204" pitchFamily="34" charset="0"/>
              </a:rPr>
              <a:t>de su ser más </a:t>
            </a:r>
            <a:r>
              <a:rPr lang="es-PE" sz="1800" b="1" dirty="0">
                <a:solidFill>
                  <a:srgbClr val="0070C0"/>
                </a:solidFill>
                <a:effectLst/>
                <a:latin typeface="Arial" panose="020B0604020202020204" pitchFamily="34" charset="0"/>
                <a:ea typeface="Calibri" panose="020F0502020204030204" pitchFamily="34" charset="0"/>
              </a:rPr>
              <a:t>allá de su realidad biológica</a:t>
            </a:r>
            <a:r>
              <a:rPr lang="es-PE" sz="1800" dirty="0">
                <a:solidFill>
                  <a:srgbClr val="0D0D0D"/>
                </a:solidFill>
                <a:effectLst/>
                <a:latin typeface="Arial" panose="020B0604020202020204" pitchFamily="34" charset="0"/>
                <a:ea typeface="Calibri" panose="020F0502020204030204" pitchFamily="34" charset="0"/>
              </a:rPr>
              <a:t>, porque implica </a:t>
            </a:r>
            <a:r>
              <a:rPr lang="es-PE" sz="1800" b="1" dirty="0" smtClean="0">
                <a:solidFill>
                  <a:srgbClr val="0070C0"/>
                </a:solidFill>
                <a:latin typeface="Arial" panose="020B0604020202020204" pitchFamily="34" charset="0"/>
                <a:ea typeface="Calibri" panose="020F0502020204030204" pitchFamily="34" charset="0"/>
              </a:rPr>
              <a:t>pensar, comunicar, hacer </a:t>
            </a:r>
            <a:r>
              <a:rPr lang="es-PE" sz="1800" b="1" dirty="0" smtClean="0">
                <a:solidFill>
                  <a:srgbClr val="0070C0"/>
                </a:solidFill>
                <a:effectLst/>
                <a:latin typeface="Arial" panose="020B0604020202020204" pitchFamily="34" charset="0"/>
                <a:ea typeface="Calibri" panose="020F0502020204030204" pitchFamily="34" charset="0"/>
              </a:rPr>
              <a:t>y </a:t>
            </a:r>
            <a:r>
              <a:rPr lang="es-PE" sz="1800" b="1" dirty="0">
                <a:solidFill>
                  <a:srgbClr val="0070C0"/>
                </a:solidFill>
                <a:effectLst/>
                <a:latin typeface="Arial" panose="020B0604020202020204" pitchFamily="34" charset="0"/>
                <a:ea typeface="Calibri" panose="020F0502020204030204" pitchFamily="34" charset="0"/>
              </a:rPr>
              <a:t>querer</a:t>
            </a:r>
            <a:r>
              <a:rPr lang="es-PE" sz="1800" dirty="0">
                <a:solidFill>
                  <a:srgbClr val="0D0D0D"/>
                </a:solidFill>
                <a:effectLst/>
                <a:latin typeface="Arial" panose="020B0604020202020204" pitchFamily="34" charset="0"/>
                <a:ea typeface="Calibri" panose="020F0502020204030204" pitchFamily="34" charset="0"/>
              </a:rPr>
              <a:t>; se refiere a la valoración de la condición de los estudiantes para moverse de forma intencionada, guiados por sus necesidades e intereses particulares y tomando en cuenta sus posibilidades de acción, en la interacción permanente con su entorno</a:t>
            </a:r>
          </a:p>
        </p:txBody>
      </p:sp>
      <p:sp>
        <p:nvSpPr>
          <p:cNvPr id="7" name="Rectángulo: esquinas redondeadas 6">
            <a:extLst>
              <a:ext uri="{FF2B5EF4-FFF2-40B4-BE49-F238E27FC236}">
                <a16:creationId xmlns:a16="http://schemas.microsoft.com/office/drawing/2014/main" id="{EC234C7D-455D-4557-9457-15C54B14452F}"/>
              </a:ext>
            </a:extLst>
          </p:cNvPr>
          <p:cNvSpPr/>
          <p:nvPr/>
        </p:nvSpPr>
        <p:spPr>
          <a:xfrm>
            <a:off x="2341384" y="753035"/>
            <a:ext cx="7509232" cy="412914"/>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s-PE" sz="2400" b="1" dirty="0">
                <a:effectLst/>
                <a:latin typeface="Arial" panose="020B0604020202020204" pitchFamily="34" charset="0"/>
                <a:ea typeface="Calibri" panose="020F0502020204030204" pitchFamily="34" charset="0"/>
                <a:cs typeface="Times New Roman" panose="02020603050405020304" pitchFamily="18" charset="0"/>
              </a:rPr>
              <a:t>FUNDAMENTACIÓN DEL ENFOQUE DEL ÁREA</a:t>
            </a:r>
            <a:endParaRPr lang="es-PE" sz="2400" dirty="0">
              <a:effectLst/>
              <a:latin typeface="Arial Narrow" panose="020B0606020202030204" pitchFamily="34" charset="0"/>
              <a:ea typeface="Calibri" panose="020F0502020204030204" pitchFamily="34" charset="0"/>
              <a:cs typeface="Times New Roman" panose="02020603050405020304" pitchFamily="18" charset="0"/>
            </a:endParaRPr>
          </a:p>
        </p:txBody>
      </p:sp>
      <p:sp>
        <p:nvSpPr>
          <p:cNvPr id="2" name="CuadroTexto 1"/>
          <p:cNvSpPr txBox="1"/>
          <p:nvPr/>
        </p:nvSpPr>
        <p:spPr>
          <a:xfrm>
            <a:off x="1136590" y="1485404"/>
            <a:ext cx="10383141" cy="369332"/>
          </a:xfrm>
          <a:prstGeom prst="rect">
            <a:avLst/>
          </a:prstGeom>
          <a:noFill/>
        </p:spPr>
        <p:txBody>
          <a:bodyPr wrap="square" rtlCol="0">
            <a:spAutoFit/>
          </a:bodyPr>
          <a:lstStyle/>
          <a:p>
            <a:r>
              <a:rPr lang="es-PE" b="1" dirty="0" smtClean="0">
                <a:solidFill>
                  <a:srgbClr val="00B0F0"/>
                </a:solidFill>
              </a:rPr>
              <a:t>Enfoques de cada área curricular = enfoque por competencias</a:t>
            </a:r>
            <a:endParaRPr lang="es-PE" b="1" dirty="0">
              <a:solidFill>
                <a:srgbClr val="00B0F0"/>
              </a:solidFill>
            </a:endParaRPr>
          </a:p>
        </p:txBody>
      </p:sp>
    </p:spTree>
    <p:extLst>
      <p:ext uri="{BB962C8B-B14F-4D97-AF65-F5344CB8AC3E}">
        <p14:creationId xmlns:p14="http://schemas.microsoft.com/office/powerpoint/2010/main" val="11411659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C9378D6A-A7E1-4D46-8E69-50AAA85704CF}"/>
              </a:ext>
            </a:extLst>
          </p:cNvPr>
          <p:cNvSpPr txBox="1"/>
          <p:nvPr/>
        </p:nvSpPr>
        <p:spPr>
          <a:xfrm>
            <a:off x="1371090" y="659608"/>
            <a:ext cx="3238500" cy="646331"/>
          </a:xfrm>
          <a:prstGeom prst="rect">
            <a:avLst/>
          </a:prstGeom>
          <a:noFill/>
        </p:spPr>
        <p:txBody>
          <a:bodyPr wrap="square" rtlCol="0">
            <a:spAutoFit/>
          </a:bodyPr>
          <a:lstStyle/>
          <a:p>
            <a:pPr algn="ctr"/>
            <a:r>
              <a:rPr lang="es-ES" sz="3600" b="1" dirty="0">
                <a:latin typeface="Bookman Old Style" panose="02050604050505020204" pitchFamily="18" charset="0"/>
              </a:rPr>
              <a:t>ENFOQUE</a:t>
            </a:r>
            <a:endParaRPr lang="es-PE" b="1" dirty="0">
              <a:latin typeface="Bookman Old Style" panose="02050604050505020204" pitchFamily="18" charset="0"/>
            </a:endParaRPr>
          </a:p>
        </p:txBody>
      </p:sp>
      <p:sp>
        <p:nvSpPr>
          <p:cNvPr id="8" name="CuadroTexto 7">
            <a:extLst>
              <a:ext uri="{FF2B5EF4-FFF2-40B4-BE49-F238E27FC236}">
                <a16:creationId xmlns:a16="http://schemas.microsoft.com/office/drawing/2014/main" id="{59BCB835-39C8-4B4C-AD31-BFFA49EE4D44}"/>
              </a:ext>
            </a:extLst>
          </p:cNvPr>
          <p:cNvSpPr txBox="1"/>
          <p:nvPr/>
        </p:nvSpPr>
        <p:spPr>
          <a:xfrm>
            <a:off x="6326909" y="731464"/>
            <a:ext cx="4329113" cy="646331"/>
          </a:xfrm>
          <a:prstGeom prst="rect">
            <a:avLst/>
          </a:prstGeom>
          <a:noFill/>
        </p:spPr>
        <p:txBody>
          <a:bodyPr wrap="square" rtlCol="0">
            <a:spAutoFit/>
          </a:bodyPr>
          <a:lstStyle/>
          <a:p>
            <a:pPr algn="ctr"/>
            <a:r>
              <a:rPr lang="es-ES" sz="3600" b="1" dirty="0">
                <a:latin typeface="Bookman Old Style" panose="02050604050505020204" pitchFamily="18" charset="0"/>
              </a:rPr>
              <a:t>ENFOQUE</a:t>
            </a:r>
            <a:endParaRPr lang="es-PE" b="1" dirty="0">
              <a:latin typeface="Bookman Old Style" panose="02050604050505020204" pitchFamily="18" charset="0"/>
            </a:endParaRPr>
          </a:p>
        </p:txBody>
      </p:sp>
      <p:sp>
        <p:nvSpPr>
          <p:cNvPr id="9" name="Flecha: hacia abajo 8">
            <a:extLst>
              <a:ext uri="{FF2B5EF4-FFF2-40B4-BE49-F238E27FC236}">
                <a16:creationId xmlns:a16="http://schemas.microsoft.com/office/drawing/2014/main" id="{4A4D9D39-4E55-4363-8C61-D6670AB096EC}"/>
              </a:ext>
            </a:extLst>
          </p:cNvPr>
          <p:cNvSpPr/>
          <p:nvPr/>
        </p:nvSpPr>
        <p:spPr>
          <a:xfrm>
            <a:off x="2559692" y="1947951"/>
            <a:ext cx="990600" cy="866597"/>
          </a:xfrm>
          <a:prstGeom prst="downArrow">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0" name="Flecha: hacia abajo 9">
            <a:extLst>
              <a:ext uri="{FF2B5EF4-FFF2-40B4-BE49-F238E27FC236}">
                <a16:creationId xmlns:a16="http://schemas.microsoft.com/office/drawing/2014/main" id="{4194780F-F0F2-4CA6-A13E-2ACDBEF32451}"/>
              </a:ext>
            </a:extLst>
          </p:cNvPr>
          <p:cNvSpPr/>
          <p:nvPr/>
        </p:nvSpPr>
        <p:spPr>
          <a:xfrm>
            <a:off x="8261384" y="1975794"/>
            <a:ext cx="990600" cy="866597"/>
          </a:xfrm>
          <a:prstGeom prst="downArrow">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1" name="CuadroTexto 10">
            <a:extLst>
              <a:ext uri="{FF2B5EF4-FFF2-40B4-BE49-F238E27FC236}">
                <a16:creationId xmlns:a16="http://schemas.microsoft.com/office/drawing/2014/main" id="{0A63CD14-29BE-493D-B25F-EA8E4839E10F}"/>
              </a:ext>
            </a:extLst>
          </p:cNvPr>
          <p:cNvSpPr txBox="1"/>
          <p:nvPr/>
        </p:nvSpPr>
        <p:spPr>
          <a:xfrm>
            <a:off x="1389562" y="1181074"/>
            <a:ext cx="3238500" cy="646331"/>
          </a:xfrm>
          <a:prstGeom prst="rect">
            <a:avLst/>
          </a:prstGeom>
          <a:noFill/>
        </p:spPr>
        <p:txBody>
          <a:bodyPr wrap="square" rtlCol="0">
            <a:spAutoFit/>
          </a:bodyPr>
          <a:lstStyle/>
          <a:p>
            <a:pPr algn="ctr"/>
            <a:r>
              <a:rPr lang="es-ES" sz="3600" b="1" dirty="0">
                <a:latin typeface="Bookman Old Style" panose="02050604050505020204" pitchFamily="18" charset="0"/>
              </a:rPr>
              <a:t>DEPORTIVO</a:t>
            </a:r>
            <a:endParaRPr lang="es-PE" b="1" dirty="0">
              <a:latin typeface="Bookman Old Style" panose="02050604050505020204" pitchFamily="18" charset="0"/>
            </a:endParaRPr>
          </a:p>
        </p:txBody>
      </p:sp>
      <p:sp>
        <p:nvSpPr>
          <p:cNvPr id="12" name="CuadroTexto 11">
            <a:extLst>
              <a:ext uri="{FF2B5EF4-FFF2-40B4-BE49-F238E27FC236}">
                <a16:creationId xmlns:a16="http://schemas.microsoft.com/office/drawing/2014/main" id="{A1B46790-8B71-48EA-82ED-12A9C407B29C}"/>
              </a:ext>
            </a:extLst>
          </p:cNvPr>
          <p:cNvSpPr txBox="1"/>
          <p:nvPr/>
        </p:nvSpPr>
        <p:spPr>
          <a:xfrm>
            <a:off x="5607831" y="1177396"/>
            <a:ext cx="5915025" cy="646331"/>
          </a:xfrm>
          <a:prstGeom prst="rect">
            <a:avLst/>
          </a:prstGeom>
          <a:noFill/>
        </p:spPr>
        <p:txBody>
          <a:bodyPr wrap="square" rtlCol="0">
            <a:spAutoFit/>
          </a:bodyPr>
          <a:lstStyle/>
          <a:p>
            <a:pPr algn="ctr"/>
            <a:r>
              <a:rPr lang="es-ES" sz="3600" b="1" dirty="0">
                <a:latin typeface="Bookman Old Style" panose="02050604050505020204" pitchFamily="18" charset="0"/>
              </a:rPr>
              <a:t>DE LA CORPOREIDAD</a:t>
            </a:r>
            <a:endParaRPr lang="es-PE" b="1" dirty="0">
              <a:latin typeface="Bookman Old Style" panose="02050604050505020204" pitchFamily="18" charset="0"/>
            </a:endParaRPr>
          </a:p>
        </p:txBody>
      </p:sp>
      <p:pic>
        <p:nvPicPr>
          <p:cNvPr id="3" name="Imagen 2">
            <a:extLst>
              <a:ext uri="{FF2B5EF4-FFF2-40B4-BE49-F238E27FC236}">
                <a16:creationId xmlns:a16="http://schemas.microsoft.com/office/drawing/2014/main" id="{07578447-EEAC-4631-B513-921062AFB5BD}"/>
              </a:ext>
            </a:extLst>
          </p:cNvPr>
          <p:cNvPicPr>
            <a:picLocks noChangeAspect="1"/>
          </p:cNvPicPr>
          <p:nvPr/>
        </p:nvPicPr>
        <p:blipFill>
          <a:blip r:embed="rId2"/>
          <a:stretch>
            <a:fillRect/>
          </a:stretch>
        </p:blipFill>
        <p:spPr>
          <a:xfrm>
            <a:off x="899763" y="3308529"/>
            <a:ext cx="4310458" cy="2863962"/>
          </a:xfrm>
          <a:prstGeom prst="rect">
            <a:avLst/>
          </a:prstGeom>
          <a:ln>
            <a:noFill/>
          </a:ln>
          <a:effectLst>
            <a:outerShdw blurRad="292100" dist="139700" dir="2700000" algn="tl" rotWithShape="0">
              <a:srgbClr val="333333">
                <a:alpha val="65000"/>
              </a:srgbClr>
            </a:outerShdw>
          </a:effectLst>
        </p:spPr>
      </p:pic>
      <p:pic>
        <p:nvPicPr>
          <p:cNvPr id="13" name="Imagen 12">
            <a:extLst>
              <a:ext uri="{FF2B5EF4-FFF2-40B4-BE49-F238E27FC236}">
                <a16:creationId xmlns:a16="http://schemas.microsoft.com/office/drawing/2014/main" id="{6094DB83-7478-4D3F-9B4B-98F1F4432B53}"/>
              </a:ext>
            </a:extLst>
          </p:cNvPr>
          <p:cNvPicPr>
            <a:picLocks noChangeAspect="1"/>
          </p:cNvPicPr>
          <p:nvPr/>
        </p:nvPicPr>
        <p:blipFill>
          <a:blip r:embed="rId3"/>
          <a:stretch>
            <a:fillRect/>
          </a:stretch>
        </p:blipFill>
        <p:spPr>
          <a:xfrm>
            <a:off x="6705599" y="3308529"/>
            <a:ext cx="4102171" cy="286396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34283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ocadillo nube: nube 1">
            <a:extLst>
              <a:ext uri="{FF2B5EF4-FFF2-40B4-BE49-F238E27FC236}">
                <a16:creationId xmlns:a16="http://schemas.microsoft.com/office/drawing/2014/main" id="{4C447530-160C-4813-ACE5-AE71D6B430ED}"/>
              </a:ext>
            </a:extLst>
          </p:cNvPr>
          <p:cNvSpPr/>
          <p:nvPr/>
        </p:nvSpPr>
        <p:spPr>
          <a:xfrm>
            <a:off x="2258071" y="1124527"/>
            <a:ext cx="8063345" cy="4608946"/>
          </a:xfrm>
          <a:prstGeom prst="cloudCallout">
            <a:avLst>
              <a:gd name="adj1" fmla="val 45936"/>
              <a:gd name="adj2" fmla="val -43758"/>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4" name="CuadroTexto 23">
            <a:extLst>
              <a:ext uri="{FF2B5EF4-FFF2-40B4-BE49-F238E27FC236}">
                <a16:creationId xmlns:a16="http://schemas.microsoft.com/office/drawing/2014/main" id="{1CFB93B9-30E3-4B07-8E19-0031492E3EAB}"/>
              </a:ext>
            </a:extLst>
          </p:cNvPr>
          <p:cNvSpPr txBox="1"/>
          <p:nvPr/>
        </p:nvSpPr>
        <p:spPr>
          <a:xfrm>
            <a:off x="3020348" y="2250306"/>
            <a:ext cx="6760466"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6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rPr>
              <a:t>¿</a:t>
            </a:r>
            <a:r>
              <a:rPr lang="es-ES" sz="3600" b="1" dirty="0">
                <a:solidFill>
                  <a:prstClr val="black"/>
                </a:solidFill>
                <a:latin typeface="Bookman Old Style" panose="02050604050505020204" pitchFamily="18" charset="0"/>
              </a:rPr>
              <a:t>CUÁNTO</a:t>
            </a:r>
            <a:r>
              <a:rPr kumimoji="0" lang="es-ES" sz="36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rPr>
              <a:t> CONOCEMOS DE LAS DEFINICIONES CLAVES QUE SUSTENTAN EL PERFIL DE EGRESO?</a:t>
            </a:r>
            <a:endParaRPr kumimoji="0" lang="es-PE" sz="1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41578859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upo 22">
            <a:extLst>
              <a:ext uri="{FF2B5EF4-FFF2-40B4-BE49-F238E27FC236}">
                <a16:creationId xmlns:a16="http://schemas.microsoft.com/office/drawing/2014/main" id="{3FDC61CF-039D-4465-B81A-EF67D723B295}"/>
              </a:ext>
            </a:extLst>
          </p:cNvPr>
          <p:cNvGrpSpPr>
            <a:grpSpLocks/>
          </p:cNvGrpSpPr>
          <p:nvPr/>
        </p:nvGrpSpPr>
        <p:grpSpPr bwMode="auto">
          <a:xfrm>
            <a:off x="3265718" y="381024"/>
            <a:ext cx="8392884" cy="6309526"/>
            <a:chOff x="2307188" y="393050"/>
            <a:chExt cx="8002598" cy="6196941"/>
          </a:xfrm>
        </p:grpSpPr>
        <p:pic>
          <p:nvPicPr>
            <p:cNvPr id="24" name="Imagen 23">
              <a:extLst>
                <a:ext uri="{FF2B5EF4-FFF2-40B4-BE49-F238E27FC236}">
                  <a16:creationId xmlns:a16="http://schemas.microsoft.com/office/drawing/2014/main" id="{C3D1C9E1-831C-48F8-9E8D-5DC43F37B869}"/>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90749" y="1138263"/>
              <a:ext cx="4610501" cy="4639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ectángulo 24">
              <a:extLst>
                <a:ext uri="{FF2B5EF4-FFF2-40B4-BE49-F238E27FC236}">
                  <a16:creationId xmlns:a16="http://schemas.microsoft.com/office/drawing/2014/main" id="{38C8BDB1-D344-444A-9D06-0C713D25C501}"/>
                </a:ext>
              </a:extLst>
            </p:cNvPr>
            <p:cNvSpPr/>
            <p:nvPr/>
          </p:nvSpPr>
          <p:spPr>
            <a:xfrm>
              <a:off x="3409204" y="647347"/>
              <a:ext cx="1684719" cy="119569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1000" b="1" i="0" u="none" strike="noStrike" kern="1200" cap="none" spc="0" normalizeH="0" baseline="0" noProof="0" dirty="0">
                  <a:ln>
                    <a:noFill/>
                  </a:ln>
                  <a:solidFill>
                    <a:prstClr val="black"/>
                  </a:solidFill>
                  <a:effectLst/>
                  <a:uLnTx/>
                  <a:uFillTx/>
                  <a:latin typeface="Bookman Old Style" panose="02050604050505020204" pitchFamily="18" charset="0"/>
                </a:rPr>
                <a:t>S</a:t>
              </a:r>
              <a:r>
                <a:rPr kumimoji="0" lang="es-PE" sz="1100" b="1" i="0" u="none" strike="noStrike" kern="1200" cap="none" spc="0" normalizeH="0" baseline="0" noProof="0" dirty="0">
                  <a:ln>
                    <a:noFill/>
                  </a:ln>
                  <a:solidFill>
                    <a:prstClr val="black"/>
                  </a:solidFill>
                  <a:effectLst/>
                  <a:uLnTx/>
                  <a:uFillTx/>
                  <a:latin typeface="Calibri"/>
                  <a:ea typeface="+mn-ea"/>
                  <a:cs typeface="+mn-cs"/>
                </a:rPr>
                <a:t>e </a:t>
              </a:r>
              <a:r>
                <a:rPr kumimoji="0" lang="es-PE" sz="1050" b="1" i="0" u="none" strike="noStrike" kern="1200" cap="none" spc="0" normalizeH="0" baseline="0" noProof="0" dirty="0">
                  <a:ln>
                    <a:noFill/>
                  </a:ln>
                  <a:solidFill>
                    <a:prstClr val="black"/>
                  </a:solidFill>
                  <a:effectLst/>
                  <a:uLnTx/>
                  <a:uFillTx/>
                  <a:latin typeface="Bookman Old Style" panose="02050604050505020204" pitchFamily="18" charset="0"/>
                </a:rPr>
                <a:t>reconoce como persona valiosa y se identifica con su cultura en diferentes contextos</a:t>
              </a:r>
            </a:p>
          </p:txBody>
        </p:sp>
        <p:sp>
          <p:nvSpPr>
            <p:cNvPr id="26" name="Rectángulo 25">
              <a:extLst>
                <a:ext uri="{FF2B5EF4-FFF2-40B4-BE49-F238E27FC236}">
                  <a16:creationId xmlns:a16="http://schemas.microsoft.com/office/drawing/2014/main" id="{B806A8C8-161A-441D-A2B2-5BF5C606014B}"/>
                </a:ext>
              </a:extLst>
            </p:cNvPr>
            <p:cNvSpPr/>
            <p:nvPr/>
          </p:nvSpPr>
          <p:spPr>
            <a:xfrm>
              <a:off x="5592432" y="475372"/>
              <a:ext cx="1111011" cy="59784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1000" b="1" i="0" u="none" strike="noStrike" kern="1200" cap="none" spc="0" normalizeH="0" baseline="0" noProof="0" dirty="0">
                  <a:ln>
                    <a:noFill/>
                  </a:ln>
                  <a:solidFill>
                    <a:prstClr val="black"/>
                  </a:solidFill>
                  <a:effectLst/>
                  <a:uLnTx/>
                  <a:uFillTx/>
                  <a:latin typeface="Bookman Old Style" panose="02050604050505020204" pitchFamily="18" charset="0"/>
                </a:rPr>
                <a:t>Propicia la vida en democracia</a:t>
              </a:r>
            </a:p>
          </p:txBody>
        </p:sp>
        <p:sp>
          <p:nvSpPr>
            <p:cNvPr id="27" name="Rectángulo 26">
              <a:extLst>
                <a:ext uri="{FF2B5EF4-FFF2-40B4-BE49-F238E27FC236}">
                  <a16:creationId xmlns:a16="http://schemas.microsoft.com/office/drawing/2014/main" id="{8D55D1BD-4385-4BB9-9385-936797FD84BD}"/>
                </a:ext>
              </a:extLst>
            </p:cNvPr>
            <p:cNvSpPr/>
            <p:nvPr/>
          </p:nvSpPr>
          <p:spPr>
            <a:xfrm>
              <a:off x="7201952" y="393050"/>
              <a:ext cx="2377917" cy="1295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2400" b="1"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Bookman Old Style" panose="02050604050505020204" pitchFamily="18" charset="0"/>
                </a:rPr>
                <a:t>Practica una vida activa y saludable</a:t>
              </a:r>
            </a:p>
          </p:txBody>
        </p:sp>
        <p:sp>
          <p:nvSpPr>
            <p:cNvPr id="28" name="Rectángulo 27">
              <a:extLst>
                <a:ext uri="{FF2B5EF4-FFF2-40B4-BE49-F238E27FC236}">
                  <a16:creationId xmlns:a16="http://schemas.microsoft.com/office/drawing/2014/main" id="{0CCE338B-F685-436C-8361-EB798082DB2A}"/>
                </a:ext>
              </a:extLst>
            </p:cNvPr>
            <p:cNvSpPr/>
            <p:nvPr/>
          </p:nvSpPr>
          <p:spPr>
            <a:xfrm>
              <a:off x="7957418" y="1976455"/>
              <a:ext cx="2245952" cy="61445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1000" b="1" i="0" u="none" strike="noStrike" kern="1200" cap="none" spc="0" normalizeH="0" baseline="0" noProof="0" dirty="0">
                  <a:ln>
                    <a:noFill/>
                  </a:ln>
                  <a:uLnTx/>
                  <a:uFillTx/>
                  <a:latin typeface="Bookman Old Style" panose="02050604050505020204" pitchFamily="18" charset="0"/>
                </a:rPr>
                <a:t>Aprecia manifestaciones artístico-culturales y crea proyectos artísticos</a:t>
              </a:r>
            </a:p>
          </p:txBody>
        </p:sp>
        <p:sp>
          <p:nvSpPr>
            <p:cNvPr id="29" name="Rectángulo 28">
              <a:extLst>
                <a:ext uri="{FF2B5EF4-FFF2-40B4-BE49-F238E27FC236}">
                  <a16:creationId xmlns:a16="http://schemas.microsoft.com/office/drawing/2014/main" id="{EB4DAE46-2785-4DDD-A2CE-3FC53E37BC30}"/>
                </a:ext>
              </a:extLst>
            </p:cNvPr>
            <p:cNvSpPr/>
            <p:nvPr/>
          </p:nvSpPr>
          <p:spPr>
            <a:xfrm>
              <a:off x="8311868" y="3122238"/>
              <a:ext cx="1997918" cy="92998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1000" b="1" i="0" u="none" strike="noStrike" kern="1200" cap="none" spc="0" normalizeH="0" baseline="0" noProof="0" dirty="0">
                  <a:ln>
                    <a:noFill/>
                  </a:ln>
                  <a:solidFill>
                    <a:prstClr val="black"/>
                  </a:solidFill>
                  <a:effectLst/>
                  <a:uLnTx/>
                  <a:uFillTx/>
                  <a:latin typeface="Bookman Old Style" panose="02050604050505020204" pitchFamily="18" charset="0"/>
                </a:rPr>
                <a:t>Se comunica en su lengua materna, en castellano como segunda lengua y en inglés como lengua extranjera</a:t>
              </a:r>
            </a:p>
          </p:txBody>
        </p:sp>
        <p:sp>
          <p:nvSpPr>
            <p:cNvPr id="30" name="Rectángulo 29">
              <a:extLst>
                <a:ext uri="{FF2B5EF4-FFF2-40B4-BE49-F238E27FC236}">
                  <a16:creationId xmlns:a16="http://schemas.microsoft.com/office/drawing/2014/main" id="{F0EF9B64-EC31-40B0-88B8-90E37ACC8F49}"/>
                </a:ext>
              </a:extLst>
            </p:cNvPr>
            <p:cNvSpPr/>
            <p:nvPr/>
          </p:nvSpPr>
          <p:spPr>
            <a:xfrm>
              <a:off x="7957418" y="4637894"/>
              <a:ext cx="2081878" cy="92998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1000" b="1" i="0" u="none" strike="noStrike" kern="1200" cap="none" spc="0" normalizeH="0" baseline="0" noProof="0" dirty="0">
                  <a:ln>
                    <a:noFill/>
                  </a:ln>
                  <a:solidFill>
                    <a:prstClr val="black"/>
                  </a:solidFill>
                  <a:effectLst/>
                  <a:uLnTx/>
                  <a:uFillTx/>
                  <a:latin typeface="Bookman Old Style" panose="02050604050505020204" pitchFamily="18" charset="0"/>
                </a:rPr>
                <a:t>Indaga y comprende el mundo natural y artificial utilizando conocimientos científicos en diálogo con saberes locales</a:t>
              </a:r>
            </a:p>
          </p:txBody>
        </p:sp>
        <p:sp>
          <p:nvSpPr>
            <p:cNvPr id="31" name="Rectángulo 30">
              <a:extLst>
                <a:ext uri="{FF2B5EF4-FFF2-40B4-BE49-F238E27FC236}">
                  <a16:creationId xmlns:a16="http://schemas.microsoft.com/office/drawing/2014/main" id="{2C414E4F-568F-46B3-897E-842F0B6E1C65}"/>
                </a:ext>
              </a:extLst>
            </p:cNvPr>
            <p:cNvSpPr/>
            <p:nvPr/>
          </p:nvSpPr>
          <p:spPr>
            <a:xfrm>
              <a:off x="6278074" y="5660010"/>
              <a:ext cx="1654546" cy="92998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1000" b="1" i="0" u="none" strike="noStrike" kern="1200" cap="none" spc="0" normalizeH="0" baseline="0" noProof="0" dirty="0">
                  <a:ln>
                    <a:noFill/>
                  </a:ln>
                  <a:solidFill>
                    <a:prstClr val="black"/>
                  </a:solidFill>
                  <a:effectLst/>
                  <a:uLnTx/>
                  <a:uFillTx/>
                  <a:latin typeface="Bookman Old Style" panose="02050604050505020204" pitchFamily="18" charset="0"/>
                </a:rPr>
                <a:t>Interpreta la realidad y toma decisiones con conocimientos matemáticos</a:t>
              </a:r>
            </a:p>
          </p:txBody>
        </p:sp>
        <p:sp>
          <p:nvSpPr>
            <p:cNvPr id="32" name="Rectángulo 31">
              <a:extLst>
                <a:ext uri="{FF2B5EF4-FFF2-40B4-BE49-F238E27FC236}">
                  <a16:creationId xmlns:a16="http://schemas.microsoft.com/office/drawing/2014/main" id="{6A1BAD67-BA5E-4107-8D80-3C6A0E51E022}"/>
                </a:ext>
              </a:extLst>
            </p:cNvPr>
            <p:cNvSpPr/>
            <p:nvPr/>
          </p:nvSpPr>
          <p:spPr>
            <a:xfrm>
              <a:off x="3790749" y="5660010"/>
              <a:ext cx="2003025" cy="763913"/>
            </a:xfrm>
            <a:prstGeom prst="rect">
              <a:avLst/>
            </a:prstGeom>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1000" b="1" i="0" u="none" strike="noStrike" kern="1200" cap="none" spc="0" normalizeH="0" baseline="0" noProof="0" dirty="0">
                  <a:ln>
                    <a:noFill/>
                  </a:ln>
                  <a:solidFill>
                    <a:prstClr val="black"/>
                  </a:solidFill>
                  <a:effectLst/>
                  <a:uLnTx/>
                  <a:uFillTx/>
                  <a:latin typeface="Bookman Old Style" panose="02050604050505020204" pitchFamily="18" charset="0"/>
                </a:rPr>
                <a:t>Gestiona proyectos de emprendimiento económico o social de manera ética.</a:t>
              </a:r>
            </a:p>
          </p:txBody>
        </p:sp>
        <p:sp>
          <p:nvSpPr>
            <p:cNvPr id="33" name="Rectángulo 32">
              <a:extLst>
                <a:ext uri="{FF2B5EF4-FFF2-40B4-BE49-F238E27FC236}">
                  <a16:creationId xmlns:a16="http://schemas.microsoft.com/office/drawing/2014/main" id="{3D3AF057-5E74-40D3-AC0B-FDB69B8C5118}"/>
                </a:ext>
              </a:extLst>
            </p:cNvPr>
            <p:cNvSpPr/>
            <p:nvPr/>
          </p:nvSpPr>
          <p:spPr>
            <a:xfrm>
              <a:off x="2402865" y="4433495"/>
              <a:ext cx="2012677" cy="92998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1000" b="1" i="0" u="none" strike="noStrike" kern="1200" cap="none" spc="0" normalizeH="0" baseline="0" noProof="0" dirty="0">
                  <a:ln>
                    <a:noFill/>
                  </a:ln>
                  <a:solidFill>
                    <a:prstClr val="black"/>
                  </a:solidFill>
                  <a:effectLst/>
                  <a:uLnTx/>
                  <a:uFillTx/>
                  <a:latin typeface="Bookman Old Style" panose="02050604050505020204" pitchFamily="18" charset="0"/>
                </a:rPr>
                <a:t>Aprovecha responsablemente las tecnologías de la información y de la comunicación (TIC).</a:t>
              </a:r>
            </a:p>
          </p:txBody>
        </p:sp>
        <p:sp>
          <p:nvSpPr>
            <p:cNvPr id="34" name="Rectángulo 33">
              <a:extLst>
                <a:ext uri="{FF2B5EF4-FFF2-40B4-BE49-F238E27FC236}">
                  <a16:creationId xmlns:a16="http://schemas.microsoft.com/office/drawing/2014/main" id="{387731FC-9323-4E5A-95FA-6A48EEC8C215}"/>
                </a:ext>
              </a:extLst>
            </p:cNvPr>
            <p:cNvSpPr/>
            <p:nvPr/>
          </p:nvSpPr>
          <p:spPr>
            <a:xfrm>
              <a:off x="2307188" y="3213901"/>
              <a:ext cx="1598893" cy="80543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1000" b="1" i="0" u="none" strike="noStrike" kern="1200" cap="none" spc="0" normalizeH="0" baseline="0" noProof="0" dirty="0">
                  <a:ln>
                    <a:noFill/>
                  </a:ln>
                  <a:solidFill>
                    <a:prstClr val="black"/>
                  </a:solidFill>
                  <a:effectLst/>
                  <a:uLnTx/>
                  <a:uFillTx/>
                  <a:latin typeface="Bookman Old Style" panose="02050604050505020204" pitchFamily="18" charset="0"/>
                </a:rPr>
                <a:t>Desarrolla procesos autónomos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1000" b="1" i="0" u="none" strike="noStrike" kern="1200" cap="none" spc="0" normalizeH="0" baseline="0" noProof="0" dirty="0">
                  <a:ln>
                    <a:noFill/>
                  </a:ln>
                  <a:solidFill>
                    <a:prstClr val="black"/>
                  </a:solidFill>
                  <a:effectLst/>
                  <a:uLnTx/>
                  <a:uFillTx/>
                  <a:latin typeface="Bookman Old Style" panose="02050604050505020204" pitchFamily="18" charset="0"/>
                </a:rPr>
                <a:t>de aprendizaje en forma permanente</a:t>
              </a:r>
              <a:r>
                <a:rPr kumimoji="0" lang="es-PE" sz="1100" b="1" i="0" u="none" strike="noStrike" kern="1200" cap="none" spc="0" normalizeH="0" baseline="0" noProof="0" dirty="0">
                  <a:ln>
                    <a:noFill/>
                  </a:ln>
                  <a:solidFill>
                    <a:prstClr val="black"/>
                  </a:solidFill>
                  <a:effectLst/>
                  <a:uLnTx/>
                  <a:uFillTx/>
                  <a:latin typeface="Calibri"/>
                  <a:ea typeface="+mn-ea"/>
                  <a:cs typeface="+mn-cs"/>
                </a:rPr>
                <a:t>.</a:t>
              </a:r>
            </a:p>
          </p:txBody>
        </p:sp>
        <p:sp>
          <p:nvSpPr>
            <p:cNvPr id="35" name="Rectángulo 34">
              <a:extLst>
                <a:ext uri="{FF2B5EF4-FFF2-40B4-BE49-F238E27FC236}">
                  <a16:creationId xmlns:a16="http://schemas.microsoft.com/office/drawing/2014/main" id="{60BA44B1-E31F-490D-8423-78898527EA37}"/>
                </a:ext>
              </a:extLst>
            </p:cNvPr>
            <p:cNvSpPr/>
            <p:nvPr/>
          </p:nvSpPr>
          <p:spPr>
            <a:xfrm>
              <a:off x="2454218" y="1930625"/>
              <a:ext cx="1653383" cy="59784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1000" b="1" i="0" u="none" strike="noStrike" kern="1200" cap="none" spc="0" normalizeH="0" baseline="0" noProof="0" dirty="0">
                  <a:ln>
                    <a:noFill/>
                  </a:ln>
                  <a:solidFill>
                    <a:prstClr val="black"/>
                  </a:solidFill>
                  <a:effectLst/>
                  <a:uLnTx/>
                  <a:uFillTx/>
                  <a:latin typeface="Bookman Old Style" panose="02050604050505020204" pitchFamily="18" charset="0"/>
                </a:rPr>
                <a:t>Comprende y aprecia la dimensión espiritual y religiosa</a:t>
              </a:r>
            </a:p>
          </p:txBody>
        </p:sp>
      </p:grpSp>
      <p:sp>
        <p:nvSpPr>
          <p:cNvPr id="36" name="Rectángulo 35">
            <a:extLst>
              <a:ext uri="{FF2B5EF4-FFF2-40B4-BE49-F238E27FC236}">
                <a16:creationId xmlns:a16="http://schemas.microsoft.com/office/drawing/2014/main" id="{AAA3FF0D-E019-40B4-BFE2-D469D6E7EC5D}"/>
              </a:ext>
            </a:extLst>
          </p:cNvPr>
          <p:cNvSpPr/>
          <p:nvPr/>
        </p:nvSpPr>
        <p:spPr>
          <a:xfrm>
            <a:off x="233255" y="1454349"/>
            <a:ext cx="2870444" cy="409503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7" name="Rectángulo 36">
            <a:extLst>
              <a:ext uri="{FF2B5EF4-FFF2-40B4-BE49-F238E27FC236}">
                <a16:creationId xmlns:a16="http://schemas.microsoft.com/office/drawing/2014/main" id="{E372012B-0390-404C-890B-64B512D2CFB0}"/>
              </a:ext>
            </a:extLst>
          </p:cNvPr>
          <p:cNvSpPr/>
          <p:nvPr/>
        </p:nvSpPr>
        <p:spPr>
          <a:xfrm>
            <a:off x="391888" y="2315919"/>
            <a:ext cx="2569204"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2400" b="1" i="0" u="none" strike="noStrike" kern="1200" cap="none" spc="100" normalizeH="0" baseline="0" noProof="0" dirty="0">
                <a:ln>
                  <a:noFill/>
                </a:ln>
                <a:solidFill>
                  <a:prstClr val="white"/>
                </a:solidFill>
                <a:effectLst/>
                <a:uLnTx/>
                <a:uFillTx/>
                <a:latin typeface="Bookman Old Style" panose="02050604050505020204" pitchFamily="18" charset="0"/>
                <a:cs typeface="Calibri" panose="020F0502020204030204" pitchFamily="34" charset="0"/>
              </a:rPr>
              <a:t>PERFIL DE EGRESO – EL/LA CIUDADANO/A QUE QUEREMOS</a:t>
            </a:r>
            <a:endParaRPr kumimoji="0" lang="es-PE" sz="2400" b="0" i="0" u="none" strike="noStrike" kern="1200" cap="none" spc="100" normalizeH="0" baseline="0" noProof="0" dirty="0">
              <a:ln>
                <a:noFill/>
              </a:ln>
              <a:solidFill>
                <a:prstClr val="white"/>
              </a:solidFill>
              <a:effectLst/>
              <a:uLnTx/>
              <a:uFillTx/>
              <a:latin typeface="Bookman Old Style" panose="02050604050505020204" pitchFamily="18" charset="0"/>
              <a:cs typeface="Calibri" panose="020F0502020204030204" pitchFamily="34" charset="0"/>
            </a:endParaRPr>
          </a:p>
        </p:txBody>
      </p:sp>
    </p:spTree>
    <p:extLst>
      <p:ext uri="{BB962C8B-B14F-4D97-AF65-F5344CB8AC3E}">
        <p14:creationId xmlns:p14="http://schemas.microsoft.com/office/powerpoint/2010/main" val="4566633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2">
            <a:extLst>
              <a:ext uri="{FF2B5EF4-FFF2-40B4-BE49-F238E27FC236}">
                <a16:creationId xmlns:a16="http://schemas.microsoft.com/office/drawing/2014/main" id="{81C1C6B9-58DE-4EF1-A9DE-340ECEB70D86}"/>
              </a:ext>
            </a:extLst>
          </p:cNvPr>
          <p:cNvSpPr txBox="1">
            <a:spLocks/>
          </p:cNvSpPr>
          <p:nvPr/>
        </p:nvSpPr>
        <p:spPr>
          <a:xfrm>
            <a:off x="847166" y="1815353"/>
            <a:ext cx="10555940" cy="42896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s-PE" sz="1800" dirty="0">
              <a:solidFill>
                <a:srgbClr val="0D0D0D"/>
              </a:solidFill>
              <a:effectLst/>
              <a:latin typeface="Arial" panose="020B0604020202020204" pitchFamily="34" charset="0"/>
              <a:ea typeface="Calibri" panose="020F0502020204030204" pitchFamily="34" charset="0"/>
            </a:endParaRPr>
          </a:p>
        </p:txBody>
      </p:sp>
      <p:grpSp>
        <p:nvGrpSpPr>
          <p:cNvPr id="5" name="35 Grupo">
            <a:extLst>
              <a:ext uri="{FF2B5EF4-FFF2-40B4-BE49-F238E27FC236}">
                <a16:creationId xmlns:a16="http://schemas.microsoft.com/office/drawing/2014/main" id="{C35463B9-6042-484E-8AA9-34AF827ED501}"/>
              </a:ext>
            </a:extLst>
          </p:cNvPr>
          <p:cNvGrpSpPr/>
          <p:nvPr/>
        </p:nvGrpSpPr>
        <p:grpSpPr>
          <a:xfrm>
            <a:off x="4840941" y="753035"/>
            <a:ext cx="6667848" cy="5486401"/>
            <a:chOff x="-235530" y="-194366"/>
            <a:chExt cx="4644885" cy="3280465"/>
          </a:xfrm>
        </p:grpSpPr>
        <p:pic>
          <p:nvPicPr>
            <p:cNvPr id="6" name="Picture 2">
              <a:extLst>
                <a:ext uri="{FF2B5EF4-FFF2-40B4-BE49-F238E27FC236}">
                  <a16:creationId xmlns:a16="http://schemas.microsoft.com/office/drawing/2014/main" id="{23EEAFF6-6CB5-4192-9BFC-C21DEF674B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235530" y="-28346"/>
              <a:ext cx="1425133" cy="2213756"/>
            </a:xfrm>
            <a:prstGeom prst="rect">
              <a:avLst/>
            </a:prstGeom>
            <a:noFill/>
            <a:ln>
              <a:noFill/>
            </a:ln>
          </p:spPr>
        </p:pic>
        <p:sp>
          <p:nvSpPr>
            <p:cNvPr id="8" name="24 Rectángulo redondeado">
              <a:extLst>
                <a:ext uri="{FF2B5EF4-FFF2-40B4-BE49-F238E27FC236}">
                  <a16:creationId xmlns:a16="http://schemas.microsoft.com/office/drawing/2014/main" id="{310302EF-2E71-4046-9B1A-582769B16370}"/>
                </a:ext>
              </a:extLst>
            </p:cNvPr>
            <p:cNvSpPr/>
            <p:nvPr/>
          </p:nvSpPr>
          <p:spPr>
            <a:xfrm>
              <a:off x="49118" y="2456012"/>
              <a:ext cx="1339840" cy="630087"/>
            </a:xfrm>
            <a:prstGeom prst="roundRect">
              <a:avLst/>
            </a:prstGeom>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s-PE" sz="900">
                  <a:effectLst/>
                  <a:latin typeface="Arial" panose="020B0604020202020204" pitchFamily="34" charset="0"/>
                  <a:ea typeface="Calibri" panose="020F0502020204030204" pitchFamily="34" charset="0"/>
                  <a:cs typeface="Times New Roman" panose="02020603050405020304" pitchFamily="18" charset="0"/>
                </a:rPr>
                <a:t>Un saber actuar en un contexto determinado de manera pertinente</a:t>
              </a:r>
              <a:endParaRPr lang="es-PE" sz="1100">
                <a:effectLst/>
                <a:latin typeface="Arial Narrow" panose="020B0606020202030204" pitchFamily="34" charset="0"/>
                <a:ea typeface="Calibri" panose="020F0502020204030204" pitchFamily="34" charset="0"/>
                <a:cs typeface="Times New Roman" panose="02020603050405020304" pitchFamily="18" charset="0"/>
              </a:endParaRPr>
            </a:p>
          </p:txBody>
        </p:sp>
        <p:pic>
          <p:nvPicPr>
            <p:cNvPr id="9" name="0 Imagen">
              <a:extLst>
                <a:ext uri="{FF2B5EF4-FFF2-40B4-BE49-F238E27FC236}">
                  <a16:creationId xmlns:a16="http://schemas.microsoft.com/office/drawing/2014/main" id="{6B4CC1C8-8D73-47FD-B837-98C88C409D8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16772" y="875541"/>
              <a:ext cx="978404" cy="695423"/>
            </a:xfrm>
            <a:prstGeom prst="rect">
              <a:avLst/>
            </a:prstGeom>
          </p:spPr>
        </p:pic>
        <p:sp>
          <p:nvSpPr>
            <p:cNvPr id="10" name="26 Rectángulo redondeado">
              <a:extLst>
                <a:ext uri="{FF2B5EF4-FFF2-40B4-BE49-F238E27FC236}">
                  <a16:creationId xmlns:a16="http://schemas.microsoft.com/office/drawing/2014/main" id="{E552D449-6F98-440D-9C9A-3A86340DA5B1}"/>
                </a:ext>
              </a:extLst>
            </p:cNvPr>
            <p:cNvSpPr/>
            <p:nvPr/>
          </p:nvSpPr>
          <p:spPr>
            <a:xfrm>
              <a:off x="1360994" y="23083"/>
              <a:ext cx="1323711" cy="603367"/>
            </a:xfrm>
            <a:prstGeom prst="roundRect">
              <a:avLst/>
            </a:prstGeom>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s-PE" sz="900">
                  <a:effectLst/>
                  <a:latin typeface="Arial" panose="020B0604020202020204" pitchFamily="34" charset="0"/>
                  <a:ea typeface="Calibri" panose="020F0502020204030204" pitchFamily="34" charset="0"/>
                  <a:cs typeface="Times New Roman" panose="02020603050405020304" pitchFamily="18" charset="0"/>
                </a:rPr>
                <a:t>Seleccionando y movilizando una diversidad de recursos</a:t>
              </a:r>
              <a:endParaRPr lang="es-PE" sz="1100">
                <a:effectLst/>
                <a:latin typeface="Arial Narrow" panose="020B0606020202030204" pitchFamily="34" charset="0"/>
                <a:ea typeface="Calibri" panose="020F0502020204030204" pitchFamily="34" charset="0"/>
                <a:cs typeface="Times New Roman" panose="02020603050405020304" pitchFamily="18" charset="0"/>
              </a:endParaRPr>
            </a:p>
          </p:txBody>
        </p:sp>
        <p:sp>
          <p:nvSpPr>
            <p:cNvPr id="11" name="27 Flecha derecha">
              <a:extLst>
                <a:ext uri="{FF2B5EF4-FFF2-40B4-BE49-F238E27FC236}">
                  <a16:creationId xmlns:a16="http://schemas.microsoft.com/office/drawing/2014/main" id="{4944F505-E4A9-490C-B971-1FD565FD65FD}"/>
                </a:ext>
              </a:extLst>
            </p:cNvPr>
            <p:cNvSpPr/>
            <p:nvPr/>
          </p:nvSpPr>
          <p:spPr>
            <a:xfrm>
              <a:off x="1350058" y="1745472"/>
              <a:ext cx="1334651" cy="536331"/>
            </a:xfrm>
            <a:prstGeom prst="rightArrow">
              <a:avLst/>
            </a:prstGeom>
          </p:spPr>
          <p:style>
            <a:lnRef idx="1">
              <a:schemeClr val="accent6"/>
            </a:lnRef>
            <a:fillRef idx="2">
              <a:schemeClr val="accent6"/>
            </a:fillRef>
            <a:effectRef idx="1">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s-PE" sz="1100">
                  <a:effectLst/>
                  <a:latin typeface="Arial Narrow" panose="020B0606020202030204" pitchFamily="34" charset="0"/>
                  <a:ea typeface="Calibri" panose="020F0502020204030204" pitchFamily="34" charset="0"/>
                  <a:cs typeface="Times New Roman" panose="02020603050405020304" pitchFamily="18" charset="0"/>
                </a:rPr>
                <a:t>Con una finalidad</a:t>
              </a:r>
            </a:p>
          </p:txBody>
        </p:sp>
        <p:pic>
          <p:nvPicPr>
            <p:cNvPr id="12" name="Imagen 11">
              <a:extLst>
                <a:ext uri="{FF2B5EF4-FFF2-40B4-BE49-F238E27FC236}">
                  <a16:creationId xmlns:a16="http://schemas.microsoft.com/office/drawing/2014/main" id="{DCDC5593-8653-42D5-AC62-FF934D9E18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8742953">
              <a:off x="742120" y="1041738"/>
              <a:ext cx="708043" cy="496142"/>
            </a:xfrm>
            <a:prstGeom prst="rect">
              <a:avLst/>
            </a:prstGeom>
          </p:spPr>
        </p:pic>
        <p:pic>
          <p:nvPicPr>
            <p:cNvPr id="13" name="Picture 10">
              <a:extLst>
                <a:ext uri="{FF2B5EF4-FFF2-40B4-BE49-F238E27FC236}">
                  <a16:creationId xmlns:a16="http://schemas.microsoft.com/office/drawing/2014/main" id="{428CD054-DEAC-4055-BEE1-31311876A3E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auto">
            <a:xfrm flipH="1">
              <a:off x="2972458" y="-194366"/>
              <a:ext cx="1216692" cy="1000125"/>
            </a:xfrm>
            <a:prstGeom prst="rect">
              <a:avLst/>
            </a:prstGeom>
            <a:noFill/>
            <a:ln>
              <a:noFill/>
            </a:ln>
          </p:spPr>
        </p:pic>
        <p:sp>
          <p:nvSpPr>
            <p:cNvPr id="14" name="29 Rectángulo redondeado">
              <a:extLst>
                <a:ext uri="{FF2B5EF4-FFF2-40B4-BE49-F238E27FC236}">
                  <a16:creationId xmlns:a16="http://schemas.microsoft.com/office/drawing/2014/main" id="{B87AD9C2-B5B7-4425-ABDF-8A6BDEF57690}"/>
                </a:ext>
              </a:extLst>
            </p:cNvPr>
            <p:cNvSpPr/>
            <p:nvPr/>
          </p:nvSpPr>
          <p:spPr>
            <a:xfrm>
              <a:off x="3108430" y="886923"/>
              <a:ext cx="1271526" cy="514714"/>
            </a:xfrm>
            <a:prstGeom prst="roundRect">
              <a:avLst/>
            </a:prstGeom>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s-PE" sz="900">
                  <a:effectLst/>
                  <a:latin typeface="Arial" panose="020B0604020202020204" pitchFamily="34" charset="0"/>
                  <a:ea typeface="Calibri" panose="020F0502020204030204" pitchFamily="34" charset="0"/>
                  <a:cs typeface="Times New Roman" panose="02020603050405020304" pitchFamily="18" charset="0"/>
                </a:rPr>
                <a:t>Resolver una situación problemática</a:t>
              </a:r>
              <a:endParaRPr lang="es-PE" sz="1100">
                <a:effectLst/>
                <a:latin typeface="Arial Narrow" panose="020B0606020202030204" pitchFamily="34" charset="0"/>
                <a:ea typeface="Calibri" panose="020F0502020204030204" pitchFamily="34" charset="0"/>
                <a:cs typeface="Times New Roman" panose="02020603050405020304" pitchFamily="18" charset="0"/>
              </a:endParaRPr>
            </a:p>
          </p:txBody>
        </p:sp>
        <p:pic>
          <p:nvPicPr>
            <p:cNvPr id="15" name="Picture 8">
              <a:extLst>
                <a:ext uri="{FF2B5EF4-FFF2-40B4-BE49-F238E27FC236}">
                  <a16:creationId xmlns:a16="http://schemas.microsoft.com/office/drawing/2014/main" id="{CA100FB6-7902-4D08-AC4F-36D021E22CD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bwMode="auto">
            <a:xfrm>
              <a:off x="3162464" y="1439539"/>
              <a:ext cx="1246891" cy="1080278"/>
            </a:xfrm>
            <a:prstGeom prst="rect">
              <a:avLst/>
            </a:prstGeom>
            <a:noFill/>
            <a:ln>
              <a:noFill/>
            </a:ln>
          </p:spPr>
        </p:pic>
        <p:sp>
          <p:nvSpPr>
            <p:cNvPr id="16" name="30 Rectángulo redondeado">
              <a:extLst>
                <a:ext uri="{FF2B5EF4-FFF2-40B4-BE49-F238E27FC236}">
                  <a16:creationId xmlns:a16="http://schemas.microsoft.com/office/drawing/2014/main" id="{5373C524-6576-46F5-99B0-9E823DD20C64}"/>
                </a:ext>
              </a:extLst>
            </p:cNvPr>
            <p:cNvSpPr/>
            <p:nvPr/>
          </p:nvSpPr>
          <p:spPr>
            <a:xfrm>
              <a:off x="3141829" y="2552732"/>
              <a:ext cx="1238250" cy="521057"/>
            </a:xfrm>
            <a:prstGeom prst="roundRect">
              <a:avLst/>
            </a:prstGeom>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s-PE" sz="900">
                  <a:effectLst/>
                  <a:latin typeface="Arial" panose="020B0604020202020204" pitchFamily="34" charset="0"/>
                  <a:ea typeface="Calibri" panose="020F0502020204030204" pitchFamily="34" charset="0"/>
                  <a:cs typeface="Times New Roman" panose="02020603050405020304" pitchFamily="18" charset="0"/>
                </a:rPr>
                <a:t>Lograr un propósito determinado</a:t>
              </a:r>
              <a:endParaRPr lang="es-PE" sz="1100">
                <a:effectLst/>
                <a:latin typeface="Arial Narrow" panose="020B0606020202030204" pitchFamily="34" charset="0"/>
                <a:ea typeface="Calibri" panose="020F0502020204030204" pitchFamily="34" charset="0"/>
                <a:cs typeface="Times New Roman" panose="02020603050405020304" pitchFamily="18" charset="0"/>
              </a:endParaRPr>
            </a:p>
          </p:txBody>
        </p:sp>
        <p:pic>
          <p:nvPicPr>
            <p:cNvPr id="17" name="Imagen 16">
              <a:extLst>
                <a:ext uri="{FF2B5EF4-FFF2-40B4-BE49-F238E27FC236}">
                  <a16:creationId xmlns:a16="http://schemas.microsoft.com/office/drawing/2014/main" id="{0F610DF7-B90E-4BF9-8069-AAB31E776ED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7983995">
              <a:off x="2307462" y="1294717"/>
              <a:ext cx="619125" cy="314325"/>
            </a:xfrm>
            <a:prstGeom prst="rect">
              <a:avLst/>
            </a:prstGeom>
          </p:spPr>
        </p:pic>
        <p:pic>
          <p:nvPicPr>
            <p:cNvPr id="18" name="Imagen 17">
              <a:extLst>
                <a:ext uri="{FF2B5EF4-FFF2-40B4-BE49-F238E27FC236}">
                  <a16:creationId xmlns:a16="http://schemas.microsoft.com/office/drawing/2014/main" id="{03B2A346-D1EF-44E6-9DFC-0142312F7B1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3745076" flipH="1">
              <a:off x="2413518" y="2353329"/>
              <a:ext cx="542233" cy="304800"/>
            </a:xfrm>
            <a:prstGeom prst="rect">
              <a:avLst/>
            </a:prstGeom>
          </p:spPr>
        </p:pic>
        <p:sp>
          <p:nvSpPr>
            <p:cNvPr id="19" name="33 Rectángulo redondeado">
              <a:extLst>
                <a:ext uri="{FF2B5EF4-FFF2-40B4-BE49-F238E27FC236}">
                  <a16:creationId xmlns:a16="http://schemas.microsoft.com/office/drawing/2014/main" id="{A50EFFCE-0CA5-4E73-87D2-FC8540A7654E}"/>
                </a:ext>
              </a:extLst>
            </p:cNvPr>
            <p:cNvSpPr/>
            <p:nvPr/>
          </p:nvSpPr>
          <p:spPr>
            <a:xfrm>
              <a:off x="1492487" y="2597611"/>
              <a:ext cx="1065406" cy="476250"/>
            </a:xfrm>
            <a:prstGeom prst="roundRect">
              <a:avLst/>
            </a:prstGeom>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s-PE" sz="900">
                  <a:effectLst/>
                  <a:latin typeface="Arial" panose="020B0604020202020204" pitchFamily="34" charset="0"/>
                  <a:ea typeface="Calibri" panose="020F0502020204030204" pitchFamily="34" charset="0"/>
                  <a:cs typeface="Times New Roman" panose="02020603050405020304" pitchFamily="18" charset="0"/>
                </a:rPr>
                <a:t>Satisfacer necesidades</a:t>
              </a:r>
              <a:endParaRPr lang="es-PE" sz="1100">
                <a:effectLst/>
                <a:latin typeface="Arial Narrow" panose="020B0606020202030204" pitchFamily="34" charset="0"/>
                <a:ea typeface="Calibri" panose="020F0502020204030204" pitchFamily="34" charset="0"/>
                <a:cs typeface="Times New Roman" panose="02020603050405020304" pitchFamily="18" charset="0"/>
              </a:endParaRPr>
            </a:p>
          </p:txBody>
        </p:sp>
        <p:sp>
          <p:nvSpPr>
            <p:cNvPr id="20" name="34 Flecha abajo">
              <a:extLst>
                <a:ext uri="{FF2B5EF4-FFF2-40B4-BE49-F238E27FC236}">
                  <a16:creationId xmlns:a16="http://schemas.microsoft.com/office/drawing/2014/main" id="{7BF91A98-594F-4D02-A2EC-713841B1DF17}"/>
                </a:ext>
              </a:extLst>
            </p:cNvPr>
            <p:cNvSpPr/>
            <p:nvPr/>
          </p:nvSpPr>
          <p:spPr>
            <a:xfrm>
              <a:off x="1805311" y="2216579"/>
              <a:ext cx="428625" cy="295275"/>
            </a:xfrm>
            <a:prstGeom prst="downArrow">
              <a:avLst/>
            </a:prstGeom>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PE"/>
            </a:p>
          </p:txBody>
        </p:sp>
      </p:grpSp>
      <p:sp>
        <p:nvSpPr>
          <p:cNvPr id="21" name="CuadroTexto 20">
            <a:extLst>
              <a:ext uri="{FF2B5EF4-FFF2-40B4-BE49-F238E27FC236}">
                <a16:creationId xmlns:a16="http://schemas.microsoft.com/office/drawing/2014/main" id="{93C9438C-1926-4370-AC4F-B37092FC9EA9}"/>
              </a:ext>
            </a:extLst>
          </p:cNvPr>
          <p:cNvSpPr txBox="1"/>
          <p:nvPr/>
        </p:nvSpPr>
        <p:spPr>
          <a:xfrm>
            <a:off x="650237" y="1849004"/>
            <a:ext cx="3979014" cy="3416320"/>
          </a:xfrm>
          <a:prstGeom prst="rect">
            <a:avLst/>
          </a:prstGeom>
          <a:noFill/>
        </p:spPr>
        <p:txBody>
          <a:bodyPr wrap="square">
            <a:spAutoFit/>
          </a:bodyPr>
          <a:lstStyle/>
          <a:p>
            <a:pPr algn="just"/>
            <a:r>
              <a:rPr lang="es-PE" sz="2400" dirty="0">
                <a:effectLst/>
                <a:latin typeface="Arial Narrow" panose="020B0606020202030204" pitchFamily="34" charset="0"/>
                <a:ea typeface="Calibri" panose="020F0502020204030204" pitchFamily="34" charset="0"/>
                <a:cs typeface="Times New Roman" panose="02020603050405020304" pitchFamily="18" charset="0"/>
              </a:rPr>
              <a:t>La competencia se define como la facultad que tiene una persona de combinar un conjunto de capacidades a fin de lograr un propósito específico en una situación determinada, actuando de manera pertinente y con sentido ético (CN-MINEDU), dicho de otra manera. </a:t>
            </a:r>
          </a:p>
        </p:txBody>
      </p:sp>
      <p:sp>
        <p:nvSpPr>
          <p:cNvPr id="23" name="Rectángulo: esquinas redondeadas 22">
            <a:extLst>
              <a:ext uri="{FF2B5EF4-FFF2-40B4-BE49-F238E27FC236}">
                <a16:creationId xmlns:a16="http://schemas.microsoft.com/office/drawing/2014/main" id="{DF147896-7F12-41A5-9987-8CDCEAD9C687}"/>
              </a:ext>
            </a:extLst>
          </p:cNvPr>
          <p:cNvSpPr/>
          <p:nvPr/>
        </p:nvSpPr>
        <p:spPr>
          <a:xfrm>
            <a:off x="859480" y="830642"/>
            <a:ext cx="3293511" cy="514447"/>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457200">
              <a:spcAft>
                <a:spcPts val="0"/>
              </a:spcAft>
            </a:pPr>
            <a:r>
              <a:rPr lang="es-PE" sz="2400" b="1" dirty="0">
                <a:effectLst/>
                <a:latin typeface="Arial" panose="020B0604020202020204" pitchFamily="34" charset="0"/>
                <a:ea typeface="Calibri" panose="020F0502020204030204" pitchFamily="34" charset="0"/>
                <a:cs typeface="Times New Roman" panose="02020603050405020304" pitchFamily="18" charset="0"/>
              </a:rPr>
              <a:t> COMPETENCIA</a:t>
            </a:r>
            <a:endParaRPr lang="es-PE" sz="2400" dirty="0">
              <a:effectLst/>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950936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870C0C60-7D5F-4491-9AEC-CDDD4F6B2D90}"/>
              </a:ext>
            </a:extLst>
          </p:cNvPr>
          <p:cNvGrpSpPr/>
          <p:nvPr/>
        </p:nvGrpSpPr>
        <p:grpSpPr>
          <a:xfrm>
            <a:off x="672351" y="1707777"/>
            <a:ext cx="10717307" cy="4652662"/>
            <a:chOff x="-1879740" y="513829"/>
            <a:chExt cx="5999059" cy="2777850"/>
          </a:xfrm>
        </p:grpSpPr>
        <p:sp>
          <p:nvSpPr>
            <p:cNvPr id="11" name="Rectángulo redondeado 63">
              <a:extLst>
                <a:ext uri="{FF2B5EF4-FFF2-40B4-BE49-F238E27FC236}">
                  <a16:creationId xmlns:a16="http://schemas.microsoft.com/office/drawing/2014/main" id="{04A8F427-3E32-4C6D-8D28-C334AEAE29DD}"/>
                </a:ext>
              </a:extLst>
            </p:cNvPr>
            <p:cNvSpPr/>
            <p:nvPr/>
          </p:nvSpPr>
          <p:spPr>
            <a:xfrm>
              <a:off x="-841006" y="513829"/>
              <a:ext cx="4960325" cy="2777850"/>
            </a:xfrm>
            <a:prstGeom prst="roundRect">
              <a:avLst>
                <a:gd name="adj" fmla="val 2814"/>
              </a:avLst>
            </a:prstGeom>
            <a:solidFill>
              <a:schemeClr val="accent5">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90170" marR="26035" algn="just">
                <a:spcAft>
                  <a:spcPts val="0"/>
                </a:spcAft>
              </a:pPr>
              <a:r>
                <a:rPr lang="es-PE" sz="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s-PE" sz="2400" dirty="0">
                <a:effectLst/>
                <a:latin typeface="Arial Narrow" panose="020B0606020202030204" pitchFamily="34" charset="0"/>
                <a:ea typeface="Calibri" panose="020F0502020204030204" pitchFamily="34" charset="0"/>
                <a:cs typeface="Times New Roman" panose="02020603050405020304" pitchFamily="18" charset="0"/>
              </a:endParaRPr>
            </a:p>
            <a:p>
              <a:pPr marL="90170" marR="26035" algn="just">
                <a:spcAft>
                  <a:spcPts val="0"/>
                </a:spcAft>
              </a:pPr>
              <a:r>
                <a:rPr lang="es-PE"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Las capacidades son </a:t>
              </a:r>
              <a:r>
                <a:rPr lang="es-PE" sz="24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recursos</a:t>
              </a:r>
              <a:r>
                <a:rPr lang="es-PE"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para actuar de manera competente. Estos recursos son los </a:t>
              </a:r>
              <a:r>
                <a:rPr lang="es-PE" sz="24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conocimientos, habilidades y actitudes </a:t>
              </a:r>
              <a:r>
                <a:rPr lang="es-PE"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que los estudiantes utilizan para afrontar una situación determinada.</a:t>
              </a:r>
            </a:p>
            <a:p>
              <a:pPr marL="90170" marR="26035" algn="just">
                <a:spcAft>
                  <a:spcPts val="0"/>
                </a:spcAft>
              </a:pPr>
              <a:endParaRPr lang="es-PE"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90170" marR="26035" algn="just">
                <a:spcAft>
                  <a:spcPts val="0"/>
                </a:spcAft>
              </a:pPr>
              <a:r>
                <a:rPr lang="es-PE"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Es importante considerar que la adquisición por separado de las capacidades de una competencia no supone el desarrollo de la competencia. Ser competente es más que demostrar el logro de cada capacidad por separado: es usar las capacidades combinadamente y ante situaciones nuevas (CN-MINEDU).</a:t>
              </a:r>
              <a:endParaRPr lang="es-PE" sz="2400" dirty="0">
                <a:effectLst/>
                <a:latin typeface="Arial Narrow" panose="020B0606020202030204" pitchFamily="34" charset="0"/>
                <a:ea typeface="Calibri" panose="020F0502020204030204" pitchFamily="34" charset="0"/>
                <a:cs typeface="Times New Roman" panose="02020603050405020304" pitchFamily="18" charset="0"/>
              </a:endParaRPr>
            </a:p>
            <a:p>
              <a:pPr algn="ctr"/>
              <a:r>
                <a:rPr lang="es-PE" sz="1100" dirty="0">
                  <a:effectLst/>
                  <a:latin typeface="Arial Narrow" panose="020B0606020202030204" pitchFamily="34" charset="0"/>
                  <a:ea typeface="Calibri" panose="020F0502020204030204" pitchFamily="34" charset="0"/>
                  <a:cs typeface="Times New Roman" panose="02020603050405020304" pitchFamily="18" charset="0"/>
                </a:rPr>
                <a:t> </a:t>
              </a:r>
            </a:p>
          </p:txBody>
        </p:sp>
        <p:pic>
          <p:nvPicPr>
            <p:cNvPr id="12" name="Imagen 11">
              <a:extLst>
                <a:ext uri="{FF2B5EF4-FFF2-40B4-BE49-F238E27FC236}">
                  <a16:creationId xmlns:a16="http://schemas.microsoft.com/office/drawing/2014/main" id="{A06E89B4-936A-4893-B4B0-EA4B8752E89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79740" y="650306"/>
              <a:ext cx="1257157" cy="1948131"/>
            </a:xfrm>
            <a:prstGeom prst="rect">
              <a:avLst/>
            </a:prstGeom>
            <a:noFill/>
            <a:ln>
              <a:noFill/>
            </a:ln>
          </p:spPr>
        </p:pic>
      </p:grpSp>
      <p:sp>
        <p:nvSpPr>
          <p:cNvPr id="13" name="Rectángulo: esquinas redondeadas 12">
            <a:extLst>
              <a:ext uri="{FF2B5EF4-FFF2-40B4-BE49-F238E27FC236}">
                <a16:creationId xmlns:a16="http://schemas.microsoft.com/office/drawing/2014/main" id="{289CD375-FA2B-43D3-8A64-798A14681269}"/>
              </a:ext>
            </a:extLst>
          </p:cNvPr>
          <p:cNvSpPr/>
          <p:nvPr/>
        </p:nvSpPr>
        <p:spPr>
          <a:xfrm>
            <a:off x="2528047" y="896259"/>
            <a:ext cx="3293511" cy="514447"/>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457200">
              <a:spcAft>
                <a:spcPts val="0"/>
              </a:spcAft>
            </a:pPr>
            <a:r>
              <a:rPr lang="es-PE" sz="2400" b="1" dirty="0">
                <a:effectLst/>
                <a:latin typeface="Arial" panose="020B0604020202020204" pitchFamily="34" charset="0"/>
                <a:ea typeface="Calibri" panose="020F0502020204030204" pitchFamily="34" charset="0"/>
                <a:cs typeface="Times New Roman" panose="02020603050405020304" pitchFamily="18" charset="0"/>
              </a:rPr>
              <a:t> CAPACIDADES</a:t>
            </a:r>
            <a:endParaRPr lang="es-PE" sz="2400" dirty="0">
              <a:effectLst/>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6011626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2221</TotalTime>
  <Words>3005</Words>
  <Application>Microsoft Office PowerPoint</Application>
  <PresentationFormat>Panorámica</PresentationFormat>
  <Paragraphs>334</Paragraphs>
  <Slides>34</Slides>
  <Notes>0</Notes>
  <HiddenSlides>0</HiddenSlides>
  <MMClips>0</MMClips>
  <ScaleCrop>false</ScaleCrop>
  <HeadingPairs>
    <vt:vector size="6" baseType="variant">
      <vt:variant>
        <vt:lpstr>Fuentes usadas</vt:lpstr>
      </vt:variant>
      <vt:variant>
        <vt:i4>11</vt:i4>
      </vt:variant>
      <vt:variant>
        <vt:lpstr>Tema</vt:lpstr>
      </vt:variant>
      <vt:variant>
        <vt:i4>1</vt:i4>
      </vt:variant>
      <vt:variant>
        <vt:lpstr>Títulos de diapositiva</vt:lpstr>
      </vt:variant>
      <vt:variant>
        <vt:i4>34</vt:i4>
      </vt:variant>
    </vt:vector>
  </HeadingPairs>
  <TitlesOfParts>
    <vt:vector size="46" baseType="lpstr">
      <vt:lpstr>Arial</vt:lpstr>
      <vt:lpstr>Arial Black</vt:lpstr>
      <vt:lpstr>Arial Narrow</vt:lpstr>
      <vt:lpstr>Bahnschrift</vt:lpstr>
      <vt:lpstr>Bookman Old Style</vt:lpstr>
      <vt:lpstr>Calibri</vt:lpstr>
      <vt:lpstr>Calibri Light</vt:lpstr>
      <vt:lpstr>GothamRounded-Bold</vt:lpstr>
      <vt:lpstr>Symbol</vt:lpstr>
      <vt:lpstr>Tahoma</vt:lpstr>
      <vt:lpstr>Times New Roman</vt:lpstr>
      <vt:lpstr>Tema de Office</vt:lpstr>
      <vt:lpstr>Presentación de PowerPoint</vt:lpstr>
      <vt:lpstr>PROPÓSITO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ANÁLISIS DE LA 3RA. EXPERIENCIA DE APRENDIZAJE</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Laptop</dc:creator>
  <cp:lastModifiedBy>WILLIAM INCA CAUTI</cp:lastModifiedBy>
  <cp:revision>105</cp:revision>
  <dcterms:created xsi:type="dcterms:W3CDTF">2021-05-08T18:14:13Z</dcterms:created>
  <dcterms:modified xsi:type="dcterms:W3CDTF">2021-06-04T15:02:29Z</dcterms:modified>
</cp:coreProperties>
</file>