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408" r:id="rId2"/>
    <p:sldId id="256" r:id="rId3"/>
    <p:sldId id="258" r:id="rId4"/>
    <p:sldId id="259" r:id="rId5"/>
    <p:sldId id="260" r:id="rId6"/>
    <p:sldId id="264" r:id="rId7"/>
    <p:sldId id="261" r:id="rId8"/>
    <p:sldId id="262" r:id="rId9"/>
    <p:sldId id="266" r:id="rId10"/>
    <p:sldId id="267" r:id="rId11"/>
    <p:sldId id="425" r:id="rId12"/>
  </p:sldIdLst>
  <p:sldSz cx="12192000" cy="6858000"/>
  <p:notesSz cx="6797675" cy="992663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IF JHONATTAN AREVALO AREVALO" initials="LJAA" lastIdx="1" clrIdx="0">
    <p:extLst>
      <p:ext uri="{19B8F6BF-5375-455C-9EA6-DF929625EA0E}">
        <p15:presenceInfo xmlns:p15="http://schemas.microsoft.com/office/powerpoint/2012/main" userId="66a0fc9b256916a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EF8"/>
    <a:srgbClr val="FF594D"/>
    <a:srgbClr val="E1F802"/>
    <a:srgbClr val="EBFD41"/>
    <a:srgbClr val="E9FD2B"/>
    <a:srgbClr val="199B19"/>
    <a:srgbClr val="FF99FF"/>
    <a:srgbClr val="50548B"/>
    <a:srgbClr val="34ADA1"/>
    <a:srgbClr val="796EC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9" autoAdjust="0"/>
    <p:restoredTop sz="90567" autoAdjust="0"/>
  </p:normalViewPr>
  <p:slideViewPr>
    <p:cSldViewPr snapToGrid="0">
      <p:cViewPr varScale="1">
        <p:scale>
          <a:sx n="59" d="100"/>
          <a:sy n="59" d="100"/>
        </p:scale>
        <p:origin x="936" y="66"/>
      </p:cViewPr>
      <p:guideLst>
        <p:guide orient="horz" pos="2160"/>
        <p:guide pos="3840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9FE8F-ED6F-4025-8B85-C09B9DC50E76}" type="datetimeFigureOut">
              <a:rPr lang="es-PE" smtClean="0"/>
              <a:pPr/>
              <a:t>11/03/2021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C8ED3-0576-4BFC-BCBD-375D925F22DF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0108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CBEC-B6A0-43D4-B4A5-A2E2FDA9A383}" type="datetimeFigureOut">
              <a:rPr lang="es-PE" smtClean="0"/>
              <a:pPr/>
              <a:t>11/03/2021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5498755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CBEC-B6A0-43D4-B4A5-A2E2FDA9A383}" type="datetimeFigureOut">
              <a:rPr lang="es-PE" smtClean="0"/>
              <a:pPr/>
              <a:t>11/03/2021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3627676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CBEC-B6A0-43D4-B4A5-A2E2FDA9A383}" type="datetimeFigureOut">
              <a:rPr lang="es-PE" smtClean="0"/>
              <a:pPr/>
              <a:t>11/03/2021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5493671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423" y="166597"/>
            <a:ext cx="1612793" cy="298624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336884" y="625642"/>
            <a:ext cx="11558337" cy="5871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7161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CBEC-B6A0-43D4-B4A5-A2E2FDA9A383}" type="datetimeFigureOut">
              <a:rPr lang="es-PE" smtClean="0"/>
              <a:pPr/>
              <a:t>11/03/2021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4084288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CBEC-B6A0-43D4-B4A5-A2E2FDA9A383}" type="datetimeFigureOut">
              <a:rPr lang="es-PE" smtClean="0"/>
              <a:pPr/>
              <a:t>11/03/2021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790429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CBEC-B6A0-43D4-B4A5-A2E2FDA9A383}" type="datetimeFigureOut">
              <a:rPr lang="es-PE" smtClean="0"/>
              <a:pPr/>
              <a:t>11/03/2021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2905715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CBEC-B6A0-43D4-B4A5-A2E2FDA9A383}" type="datetimeFigureOut">
              <a:rPr lang="es-PE" smtClean="0"/>
              <a:pPr/>
              <a:t>11/03/2021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3488574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CBEC-B6A0-43D4-B4A5-A2E2FDA9A383}" type="datetimeFigureOut">
              <a:rPr lang="es-PE" smtClean="0"/>
              <a:pPr/>
              <a:t>11/03/2021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9573559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CBEC-B6A0-43D4-B4A5-A2E2FDA9A383}" type="datetimeFigureOut">
              <a:rPr lang="es-PE" smtClean="0"/>
              <a:pPr/>
              <a:t>11/03/2021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391837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CBEC-B6A0-43D4-B4A5-A2E2FDA9A383}" type="datetimeFigureOut">
              <a:rPr lang="es-PE" smtClean="0"/>
              <a:pPr/>
              <a:t>11/03/2021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3693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CBEC-B6A0-43D4-B4A5-A2E2FDA9A383}" type="datetimeFigureOut">
              <a:rPr lang="es-PE" smtClean="0"/>
              <a:pPr/>
              <a:t>11/03/2021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751167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1CBEC-B6A0-43D4-B4A5-A2E2FDA9A383}" type="datetimeFigureOut">
              <a:rPr lang="es-PE" smtClean="0"/>
              <a:pPr/>
              <a:t>11/03/2021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3589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4;p1">
            <a:extLst>
              <a:ext uri="{FF2B5EF4-FFF2-40B4-BE49-F238E27FC236}">
                <a16:creationId xmlns:a16="http://schemas.microsoft.com/office/drawing/2014/main" id="{481C5446-2A0C-46EB-BDE1-2217E2B577ED}"/>
              </a:ext>
            </a:extLst>
          </p:cNvPr>
          <p:cNvSpPr txBox="1"/>
          <p:nvPr/>
        </p:nvSpPr>
        <p:spPr>
          <a:xfrm>
            <a:off x="2039210" y="1802686"/>
            <a:ext cx="8211549" cy="3877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endParaRPr lang="es-PE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lvl="0" algn="ctr"/>
            <a:r>
              <a:rPr lang="es-PE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Verdana"/>
                <a:cs typeface="Arial" panose="020B0604020202020204" pitchFamily="34" charset="0"/>
                <a:sym typeface="Verdana"/>
              </a:rPr>
              <a:t>Orientaciones para la evaluación Psicopedagógica y Plan de Orientación Individual en CEBE </a:t>
            </a:r>
          </a:p>
          <a:p>
            <a:pPr lvl="0" algn="ctr"/>
            <a:endParaRPr lang="es-PE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MX" sz="1400" dirty="0">
              <a:solidFill>
                <a:srgbClr val="757070"/>
              </a:solidFill>
              <a:latin typeface="Arial Rounded MT Bold" panose="020F0704030504030204" pitchFamily="34" charset="0"/>
              <a:ea typeface="Verdana"/>
              <a:cs typeface="Calibri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Verdana"/>
                <a:cs typeface="Calibri"/>
                <a:sym typeface="Verdana"/>
              </a:rPr>
              <a:t>2021</a:t>
            </a:r>
            <a:endParaRPr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/>
              <a:cs typeface="Calibri"/>
              <a:sym typeface="Calibri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2468633" y="4311364"/>
            <a:ext cx="7029318" cy="0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2444" t="6293" r="29287" b="77486"/>
          <a:stretch/>
        </p:blipFill>
        <p:spPr>
          <a:xfrm>
            <a:off x="7857724" y="0"/>
            <a:ext cx="4088949" cy="914400"/>
          </a:xfrm>
          <a:prstGeom prst="rect">
            <a:avLst/>
          </a:prstGeom>
        </p:spPr>
      </p:pic>
      <p:sp>
        <p:nvSpPr>
          <p:cNvPr id="3" name="AutoShape 2" descr="blob:https://web.whatsapp.com/d9c6c27a-a8fe-4386-bf8e-ac4e4cad0726"/>
          <p:cNvSpPr>
            <a:spLocks noChangeAspect="1" noChangeArrowheads="1"/>
          </p:cNvSpPr>
          <p:nvPr/>
        </p:nvSpPr>
        <p:spPr bwMode="auto">
          <a:xfrm>
            <a:off x="204560" y="-1524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738802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9DD3F32-0166-4F6C-9174-4F8FD80D46B5}"/>
              </a:ext>
            </a:extLst>
          </p:cNvPr>
          <p:cNvSpPr txBox="1"/>
          <p:nvPr/>
        </p:nvSpPr>
        <p:spPr>
          <a:xfrm>
            <a:off x="6407912" y="443199"/>
            <a:ext cx="4319259" cy="369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s-PE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PLAN DE ORIENTACÍÓN INDIVIDUAL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DBAE18-C320-445C-A125-E0FC2DFF51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24" t="29534" r="66418" b="8637"/>
          <a:stretch/>
        </p:blipFill>
        <p:spPr>
          <a:xfrm>
            <a:off x="693439" y="64962"/>
            <a:ext cx="4943085" cy="664505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E1387FB-DCDC-4B2E-A8B8-02B6C8C9AD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15" t="29244" r="52201" b="28945"/>
          <a:stretch/>
        </p:blipFill>
        <p:spPr>
          <a:xfrm>
            <a:off x="5636524" y="1190767"/>
            <a:ext cx="5862037" cy="447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3336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2444" t="6293" r="29287" b="77486"/>
          <a:stretch/>
        </p:blipFill>
        <p:spPr>
          <a:xfrm>
            <a:off x="9251210" y="110797"/>
            <a:ext cx="2683287" cy="600056"/>
          </a:xfrm>
          <a:prstGeom prst="rect">
            <a:avLst/>
          </a:prstGeom>
        </p:spPr>
      </p:pic>
      <p:sp>
        <p:nvSpPr>
          <p:cNvPr id="3" name="AutoShape 2" descr="blob:https://web.whatsapp.com/d9c6c27a-a8fe-4386-bf8e-ac4e4cad072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" name="Imagen 7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F4EBD69E-D083-E44D-8E94-1A723F0F7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529" y="2100003"/>
            <a:ext cx="5467350" cy="3893593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8B70EF28-F037-F242-A691-65BD51E9EE41}"/>
              </a:ext>
            </a:extLst>
          </p:cNvPr>
          <p:cNvSpPr/>
          <p:nvPr/>
        </p:nvSpPr>
        <p:spPr>
          <a:xfrm>
            <a:off x="4629540" y="864404"/>
            <a:ext cx="29329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4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¡Gracias!</a:t>
            </a:r>
            <a:endParaRPr lang="es-PE" sz="48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59680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DDCE3E5-98F4-4EC1-B220-15917711F132}"/>
              </a:ext>
            </a:extLst>
          </p:cNvPr>
          <p:cNvSpPr txBox="1"/>
          <p:nvPr/>
        </p:nvSpPr>
        <p:spPr>
          <a:xfrm>
            <a:off x="750178" y="361063"/>
            <a:ext cx="10691643" cy="1165832"/>
          </a:xfrm>
          <a:prstGeom prst="rect">
            <a:avLst/>
          </a:prstGeom>
          <a:solidFill>
            <a:srgbClr val="FFA953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PE" sz="2000" dirty="0">
                <a:ln w="9525" cap="rnd" cmpd="sng" algn="ctr">
                  <a:solidFill>
                    <a:srgbClr val="FFFFFF"/>
                  </a:solidFill>
                  <a:prstDash val="solid"/>
                  <a:bevel/>
                </a:ln>
                <a:solidFill>
                  <a:srgbClr val="FFFFFF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GUÍA DE ORIENTACIONES PARA LA EVALUACIÓN DIAGNÓSTICA EN LOS CENTROS DE EDUCACIÓN BÁSICA ESPECIAL – CEBE </a:t>
            </a:r>
            <a:endParaRPr lang="es-P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PE" sz="2000" dirty="0">
                <a:ln w="9525" cap="rnd" cmpd="sng" algn="ctr">
                  <a:solidFill>
                    <a:srgbClr val="FFFFFF"/>
                  </a:solidFill>
                  <a:prstDash val="solid"/>
                  <a:bevel/>
                </a:ln>
                <a:solidFill>
                  <a:srgbClr val="FFFFFF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PSICOPEDAGÓGICA Y PLAN DE ORIENTACIÓN INDIVIDUAL </a:t>
            </a:r>
            <a:endParaRPr lang="es-P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D92B90F-164E-4AEA-BDBA-0AEE32A0C7F2}"/>
              </a:ext>
            </a:extLst>
          </p:cNvPr>
          <p:cNvSpPr txBox="1"/>
          <p:nvPr/>
        </p:nvSpPr>
        <p:spPr>
          <a:xfrm>
            <a:off x="750178" y="1995970"/>
            <a:ext cx="5237667" cy="4555093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r>
              <a:rPr lang="es-PE" dirty="0">
                <a:solidFill>
                  <a:srgbClr val="FF9900"/>
                </a:solidFill>
                <a:latin typeface="Arial Rounded MT Bold" panose="020F0704030504030204" pitchFamily="34" charset="0"/>
              </a:rPr>
              <a:t>CONTENIDO DE LAS GUÍAS:</a:t>
            </a:r>
          </a:p>
          <a:p>
            <a:endParaRPr lang="es-PE" sz="16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  <a:p>
            <a:pPr marL="400050" indent="-400050">
              <a:buAutoNum type="romanUcPeriod"/>
            </a:pPr>
            <a:r>
              <a:rPr lang="es-P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El sentido de la evaluación psicopedagógica</a:t>
            </a:r>
          </a:p>
          <a:p>
            <a:pPr marL="400050" indent="-400050">
              <a:buAutoNum type="romanUcPeriod"/>
            </a:pPr>
            <a:endParaRPr lang="es-PE" sz="16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  <a:p>
            <a:pPr marL="400050" indent="-400050">
              <a:buAutoNum type="romanUcPeriod"/>
            </a:pPr>
            <a:r>
              <a:rPr lang="es-P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Aspectos a considerar durante la evaluación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Fortalezas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Barreras para el aprendizaje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Apoyos educativos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PE" sz="16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s-P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III. La evaluación psicopedagógica en los CEBE</a:t>
            </a:r>
          </a:p>
          <a:p>
            <a:endParaRPr lang="es-PE" sz="16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s-P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3.1. Instrumentos de evaluación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Entrevista a las familias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Listas de cotejo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Análisis de los resultados de las listas de cotejo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Nivel de desarrollo de las competencias: estándares de aprendizaje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Desempeños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1188B12-38FB-4FE6-A9D0-0C03CFA2EC3A}"/>
              </a:ext>
            </a:extLst>
          </p:cNvPr>
          <p:cNvSpPr txBox="1"/>
          <p:nvPr/>
        </p:nvSpPr>
        <p:spPr>
          <a:xfrm>
            <a:off x="6341806" y="1646952"/>
            <a:ext cx="5100015" cy="4924425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r>
              <a:rPr lang="es-P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IV. El informe psicopedagógico</a:t>
            </a:r>
          </a:p>
          <a:p>
            <a:endParaRPr lang="es-PE" sz="16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s-P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4.1. Pautas para su elaboración</a:t>
            </a:r>
          </a:p>
          <a:p>
            <a:endParaRPr lang="es-PE" sz="16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Datos generales del estudiante:</a:t>
            </a:r>
            <a:endParaRPr lang="es-PE" sz="16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Fortalezas del estudiante</a:t>
            </a:r>
            <a:endParaRPr lang="es-PE" sz="16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Descripción del nivel del desarrollo de la competencia en función a la evaluación diagnostica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Formato para la elaboración del informe Psicopedagógico</a:t>
            </a:r>
          </a:p>
          <a:p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V. Plan de Orientación Individual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F</a:t>
            </a:r>
            <a:r>
              <a:rPr lang="es-P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ormato</a:t>
            </a:r>
            <a:r>
              <a:rPr lang="es-P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 para la elaboración del Plan de Orientación Individual</a:t>
            </a:r>
          </a:p>
          <a:p>
            <a:endParaRPr lang="es-PE" sz="16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s-P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ANEXOS:</a:t>
            </a:r>
          </a:p>
          <a:p>
            <a:r>
              <a:rPr lang="es-P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Entrevista a las familias </a:t>
            </a:r>
          </a:p>
          <a:p>
            <a:r>
              <a:rPr lang="es-P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Listas de cotejo</a:t>
            </a:r>
          </a:p>
          <a:p>
            <a:endParaRPr lang="es-PE" sz="1000" dirty="0"/>
          </a:p>
        </p:txBody>
      </p:sp>
    </p:spTree>
    <p:extLst>
      <p:ext uri="{BB962C8B-B14F-4D97-AF65-F5344CB8AC3E}">
        <p14:creationId xmlns:p14="http://schemas.microsoft.com/office/powerpoint/2010/main" val="155692596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12F2F57-9B00-4E1D-B5A2-38B7CD5091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98" t="32679" r="50000" b="8583"/>
          <a:stretch/>
        </p:blipFill>
        <p:spPr>
          <a:xfrm>
            <a:off x="2571135" y="1066900"/>
            <a:ext cx="7049729" cy="57911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DF195F7-ACCD-48E4-A19E-E425FD5D4B9C}"/>
              </a:ext>
            </a:extLst>
          </p:cNvPr>
          <p:cNvSpPr txBox="1"/>
          <p:nvPr/>
        </p:nvSpPr>
        <p:spPr>
          <a:xfrm>
            <a:off x="604684" y="318714"/>
            <a:ext cx="1051559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6000" algn="ctr"/>
            <a:r>
              <a:rPr lang="es-PE" sz="140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CUADRO N° 01</a:t>
            </a:r>
          </a:p>
          <a:p>
            <a:pPr marL="576000" algn="ctr"/>
            <a:r>
              <a:rPr lang="es-PE" sz="140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Áreas y competencias del CNEB priorizadas para el año escolar 2021 y su distribución anual a partir de las experiencias de aprendizaje</a:t>
            </a:r>
            <a:endParaRPr lang="es-PE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27357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7B852B7-024F-41B2-8D10-D048929E313B}"/>
              </a:ext>
            </a:extLst>
          </p:cNvPr>
          <p:cNvSpPr txBox="1"/>
          <p:nvPr/>
        </p:nvSpPr>
        <p:spPr>
          <a:xfrm>
            <a:off x="3838465" y="194166"/>
            <a:ext cx="3541675" cy="369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s-PE" dirty="0">
                <a:solidFill>
                  <a:srgbClr val="002060"/>
                </a:solidFill>
                <a:latin typeface="Arial Rounded MT Bold" panose="020F0704030504030204" pitchFamily="34" charset="0"/>
              </a:rPr>
              <a:t>ENTREVISTA A LAS FAMILIAS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A921FE6-F2AD-487E-9DAA-17A4033A05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10" t="32249" r="51734" b="9873"/>
          <a:stretch/>
        </p:blipFill>
        <p:spPr>
          <a:xfrm>
            <a:off x="221225" y="811160"/>
            <a:ext cx="5956923" cy="604684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9F66176-6478-45FE-93B6-892829FA16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253" t="26592" r="15646" b="9230"/>
          <a:stretch/>
        </p:blipFill>
        <p:spPr>
          <a:xfrm>
            <a:off x="6096000" y="714666"/>
            <a:ext cx="5275006" cy="59294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6279160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E63ADC5-B836-46AE-AD59-E463AAE6B0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80" t="43438" r="26814" b="13100"/>
          <a:stretch/>
        </p:blipFill>
        <p:spPr>
          <a:xfrm>
            <a:off x="191728" y="1991212"/>
            <a:ext cx="5560142" cy="297917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C342897-E89A-495F-A845-A36A5C191D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264" t="26414" r="16513" b="9915"/>
          <a:stretch/>
        </p:blipFill>
        <p:spPr>
          <a:xfrm>
            <a:off x="5604387" y="353960"/>
            <a:ext cx="5279923" cy="625367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89C8377-FA53-4FFA-BD68-61170FBAC2A9}"/>
              </a:ext>
            </a:extLst>
          </p:cNvPr>
          <p:cNvSpPr txBox="1"/>
          <p:nvPr/>
        </p:nvSpPr>
        <p:spPr>
          <a:xfrm>
            <a:off x="298852" y="353959"/>
            <a:ext cx="3541675" cy="369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s-PE" dirty="0">
                <a:solidFill>
                  <a:srgbClr val="002060"/>
                </a:solidFill>
                <a:latin typeface="Arial Rounded MT Bold" panose="020F0704030504030204" pitchFamily="34" charset="0"/>
              </a:rPr>
              <a:t>ENTREVISTA A LAS FAMILIAS</a:t>
            </a:r>
          </a:p>
        </p:txBody>
      </p:sp>
    </p:spTree>
    <p:extLst>
      <p:ext uri="{BB962C8B-B14F-4D97-AF65-F5344CB8AC3E}">
        <p14:creationId xmlns:p14="http://schemas.microsoft.com/office/powerpoint/2010/main" val="149652697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DC63A86-3774-431A-B2DA-BBDF53CA60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87" t="32628" r="25448" b="16003"/>
          <a:stretch/>
        </p:blipFill>
        <p:spPr>
          <a:xfrm>
            <a:off x="259307" y="873456"/>
            <a:ext cx="6018663" cy="352112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67A669B-851D-472C-A625-8CEC93D19790}"/>
              </a:ext>
            </a:extLst>
          </p:cNvPr>
          <p:cNvSpPr txBox="1"/>
          <p:nvPr/>
        </p:nvSpPr>
        <p:spPr>
          <a:xfrm>
            <a:off x="4895639" y="255678"/>
            <a:ext cx="2400722" cy="369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s-PE" dirty="0">
                <a:solidFill>
                  <a:srgbClr val="002060"/>
                </a:solidFill>
                <a:latin typeface="Arial Rounded MT Bold" panose="020F0704030504030204" pitchFamily="34" charset="0"/>
              </a:rPr>
              <a:t>LISTAS DE COTEJO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D40F362-5C20-4B7A-A8B1-F41B54806F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63" t="35414" r="24664" b="17199"/>
          <a:stretch/>
        </p:blipFill>
        <p:spPr>
          <a:xfrm>
            <a:off x="5799658" y="3193577"/>
            <a:ext cx="6141492" cy="324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6102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091B09C-9D40-4E18-938A-20D4D55511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90" t="27946" r="14960" b="18049"/>
          <a:stretch/>
        </p:blipFill>
        <p:spPr>
          <a:xfrm>
            <a:off x="5501147" y="848032"/>
            <a:ext cx="6321846" cy="568739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ED97D73-FA2B-4EF6-B931-F74934FF9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21" t="28591" r="51129" b="8798"/>
          <a:stretch/>
        </p:blipFill>
        <p:spPr>
          <a:xfrm>
            <a:off x="48284" y="870155"/>
            <a:ext cx="5452863" cy="568739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BA3970C-B3FB-4F93-95C1-BB1EA017A1B8}"/>
              </a:ext>
            </a:extLst>
          </p:cNvPr>
          <p:cNvSpPr txBox="1"/>
          <p:nvPr/>
        </p:nvSpPr>
        <p:spPr>
          <a:xfrm>
            <a:off x="4300786" y="282973"/>
            <a:ext cx="2400722" cy="369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s-PE" dirty="0">
                <a:solidFill>
                  <a:srgbClr val="002060"/>
                </a:solidFill>
                <a:latin typeface="Arial Rounded MT Bold" panose="020F0704030504030204" pitchFamily="34" charset="0"/>
              </a:rPr>
              <a:t>LISTAS DE COTEJO</a:t>
            </a:r>
          </a:p>
        </p:txBody>
      </p:sp>
    </p:spTree>
    <p:extLst>
      <p:ext uri="{BB962C8B-B14F-4D97-AF65-F5344CB8AC3E}">
        <p14:creationId xmlns:p14="http://schemas.microsoft.com/office/powerpoint/2010/main" val="374545255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5D85DED-BA12-487C-9954-98267E4F60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83" t="36013" r="22314" b="28746"/>
          <a:stretch/>
        </p:blipFill>
        <p:spPr>
          <a:xfrm>
            <a:off x="643606" y="736979"/>
            <a:ext cx="10904788" cy="397149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837F3F0-2A74-4B20-8691-3A2DA73F40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22" t="47561" r="25559" b="32927"/>
          <a:stretch/>
        </p:blipFill>
        <p:spPr>
          <a:xfrm>
            <a:off x="1317208" y="4489463"/>
            <a:ext cx="9557584" cy="214334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5CAF6D1-DA5B-4F40-9C38-FA021CBF4A6B}"/>
              </a:ext>
            </a:extLst>
          </p:cNvPr>
          <p:cNvSpPr txBox="1"/>
          <p:nvPr/>
        </p:nvSpPr>
        <p:spPr>
          <a:xfrm>
            <a:off x="4895639" y="306232"/>
            <a:ext cx="2400722" cy="369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s-PE" dirty="0">
                <a:solidFill>
                  <a:srgbClr val="002060"/>
                </a:solidFill>
                <a:latin typeface="Arial Rounded MT Bold" panose="020F0704030504030204" pitchFamily="34" charset="0"/>
              </a:rPr>
              <a:t>LISTAS DE COTEJO</a:t>
            </a:r>
          </a:p>
        </p:txBody>
      </p:sp>
    </p:spTree>
    <p:extLst>
      <p:ext uri="{BB962C8B-B14F-4D97-AF65-F5344CB8AC3E}">
        <p14:creationId xmlns:p14="http://schemas.microsoft.com/office/powerpoint/2010/main" val="283915897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F675097-089D-49CF-90A0-59D5DD5A77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18" t="27452" r="66620" b="9035"/>
          <a:stretch/>
        </p:blipFill>
        <p:spPr>
          <a:xfrm>
            <a:off x="81502" y="481301"/>
            <a:ext cx="4339988" cy="613466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5AE9780-8910-4563-BDAD-BBA9BDC89387}"/>
              </a:ext>
            </a:extLst>
          </p:cNvPr>
          <p:cNvSpPr txBox="1"/>
          <p:nvPr/>
        </p:nvSpPr>
        <p:spPr>
          <a:xfrm>
            <a:off x="4602206" y="151422"/>
            <a:ext cx="3664658" cy="369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s-PE" dirty="0">
                <a:solidFill>
                  <a:srgbClr val="002060"/>
                </a:solidFill>
                <a:latin typeface="Arial Rounded MT Bold" panose="020F0704030504030204" pitchFamily="34" charset="0"/>
              </a:rPr>
              <a:t>INFORME PSICOPEDAGÓGICO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265EAF2-467C-4CD2-A9A8-21BDF2CA5E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755" t="27850" r="37342" b="8637"/>
          <a:stretch/>
        </p:blipFill>
        <p:spPr>
          <a:xfrm>
            <a:off x="4421490" y="662133"/>
            <a:ext cx="4026090" cy="577300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33C0B8B-7350-4067-BF5E-2A5ABCA14C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489" t="30289" r="7578" b="32150"/>
          <a:stretch/>
        </p:blipFill>
        <p:spPr>
          <a:xfrm>
            <a:off x="8447580" y="1964586"/>
            <a:ext cx="3738975" cy="316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1334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10139</TotalTime>
  <Words>217</Words>
  <Application>Microsoft Office PowerPoint</Application>
  <PresentationFormat>Panorámica</PresentationFormat>
  <Paragraphs>49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Arial Rounded MT Bold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RICARDO ANTONIO SANCHEZ ORELLANA</dc:creator>
  <cp:lastModifiedBy>Paola Zeppilli</cp:lastModifiedBy>
  <cp:revision>604</cp:revision>
  <cp:lastPrinted>2017-03-02T18:05:29Z</cp:lastPrinted>
  <dcterms:created xsi:type="dcterms:W3CDTF">2014-10-23T20:47:16Z</dcterms:created>
  <dcterms:modified xsi:type="dcterms:W3CDTF">2021-03-11T14:39:55Z</dcterms:modified>
</cp:coreProperties>
</file>