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256" r:id="rId3"/>
    <p:sldId id="683" r:id="rId4"/>
    <p:sldId id="675" r:id="rId5"/>
    <p:sldId id="448" r:id="rId6"/>
    <p:sldId id="676" r:id="rId7"/>
    <p:sldId id="677" r:id="rId8"/>
    <p:sldId id="686" r:id="rId9"/>
    <p:sldId id="678" r:id="rId10"/>
    <p:sldId id="679" r:id="rId11"/>
    <p:sldId id="680" r:id="rId12"/>
    <p:sldId id="687" r:id="rId13"/>
    <p:sldId id="688" r:id="rId14"/>
    <p:sldId id="689" r:id="rId15"/>
    <p:sldId id="685" r:id="rId16"/>
    <p:sldId id="67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FFFA00"/>
    <a:srgbClr val="00FF00"/>
    <a:srgbClr val="00FFFF"/>
    <a:srgbClr val="FE9D00"/>
    <a:srgbClr val="CCCC00"/>
    <a:srgbClr val="99FF99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07" autoAdjust="0"/>
    <p:restoredTop sz="9466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10383-8D68-4DE8-8568-DE8CEE49EED6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A592C7-EDB5-4E8C-9A7C-EB59BDB87EF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05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2E898-0264-4E50-8866-040EA0F54B67}" type="slidenum">
              <a:rPr lang="es-PE" smtClean="0">
                <a:solidFill>
                  <a:prstClr val="black"/>
                </a:solidFill>
              </a:rPr>
              <a:pPr/>
              <a:t>15</a:t>
            </a:fld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94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477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891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0B9AB1-5F23-415D-B463-0D42458B1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E7F4B3D-4EC1-4A47-84EE-40297BB7C8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ADA51C8-5C08-4847-A387-4AC17B1C4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2D33C55-1FC6-4615-95A6-72EA4A5B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CB8CE0-3D98-4595-8BEC-FD483C2D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8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7867E-642F-451E-A72C-51A5DAC40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C0B4A1A-A74A-4580-9ACB-F5E4131D0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C6F7090-EA2F-407C-A8B6-E6AAA47CF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446347F-D47F-4C3D-93FF-E08A8F48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CD6123E-6D37-470E-9CF0-C7405BD3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3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02116E-167D-4C57-9F4C-473DC0544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92ED158-CAFD-401D-820F-227A0B225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6243DAD-9BF6-42E3-B7DE-B3005181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C70BC5C-BC0E-470E-8425-02E454C62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4CD687B-AD4C-40A0-BD95-B21DBC24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8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0A0E79E-42C8-4133-9240-7B2ED7F7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BA447C6-0960-4B38-ABFA-69405792CD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4F90E6C-258B-44EA-8BAC-E62F95791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1800CC9-022A-4782-A9D8-9AD6478F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46999A-0E0B-4A3F-B91E-B971A6650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9769278-05AE-4E99-946E-F3EE7DF3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0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CC1B0F-2780-461A-9819-E18564E7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1728B82-9C64-4E24-8BD9-BC4E09B052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A743D64-AF11-49BE-A29D-03BC75BB7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17DE1FF-6FEC-485C-86C1-D6BD8CFAE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E350B76-504D-40B9-9F4E-CBCE45918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D7729CC-C7C0-49A3-BE24-23BCE8AB2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40CDBC57-AB58-48C0-92AC-B742EFD4B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A995E32-6FCD-4101-82DF-74E2275D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4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0D5D9F-AC30-4BF8-B1F9-D305B518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130074B2-0954-456D-A044-A9B45853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428D810-CDE5-41AA-BDC3-53639DA4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2A8160C8-220E-424B-AEA8-95EAC234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51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4C64DF3-08C7-4311-A250-40F32F62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61B76FA6-6ED5-4682-865D-01F8D0241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B32735C-F5D8-4C39-974C-457B961E8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61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855E10-BA5C-44A8-9E04-44391B99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021BAE-A901-4131-B38C-B24679454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7508AAA-76B3-433D-9B1E-5487E1280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7C9FCFA-D978-4FAA-BB53-5B2406168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B6173DF-10D6-429F-8D1B-C7ED55F2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836CF72-4E8A-4ED4-AD8C-212984CA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24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9323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1BC0C3-875C-46DD-81FC-2BB04F9F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94A3E380-AC23-4179-B92B-97EB50ABAE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2EB607D-9D4F-4A39-BE24-0A50C5E7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F6F47F-4F2D-4194-B3AB-6F242809C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E010A37-4C8E-4700-B3AE-A3013164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5CBBE48-4194-4B7B-8956-00CF4504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6027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B8EB97-8DE8-419E-8F83-40BD3BF2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49114FF5-63D5-4B46-9183-0EF33D696B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CE96046-3FB8-4F03-89D3-FD8BDDDC5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97DD802-85E3-4707-9F9F-3360262A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713DDD0-AAA2-4426-83E8-7E8422DC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9491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F2E437E8-CA00-4FA7-B7C7-E70825AFB3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F598BC0-B4FD-4984-8070-693F831526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5CA0BC3-035E-4760-B86F-5AE5D2B2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864B13-6D58-47F5-B038-7E17061D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4604B48-5FDA-43FF-818B-7D788E9F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651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23188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17250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212977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1048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719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454446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6900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02A4E2B-C8F7-4631-9CFA-2CBCA5A2EB92}" type="datetimeFigureOut">
              <a:rPr lang="es-PE" smtClean="0"/>
              <a:t>16/08/2021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37FE62B-F60A-425B-983E-4660469A6167}" type="slidenum">
              <a:rPr lang="es-PE" smtClean="0"/>
              <a:t>‹Nº›</a:t>
            </a:fld>
            <a:endParaRPr lang="es-PE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788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B88BACF5-0927-48ED-9F0C-F8EE470D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641C561-9AA0-43F7-B6DD-45433B0A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5F63C225-581B-4122-96B5-C0ADF82A3A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5A94E2-7591-4136-BA18-7F5DD9DCEE20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00"/>
              <a:t>16/08/2021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4A8966C-3335-4F8D-B07F-6E05DA99FE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E27EBF2-1DBB-4CDE-9DF4-96974B6AA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5EC2968-0AB0-4B3E-B0B6-7B87A84E699A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0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D93BA3B6-9E37-46D3-8762-7293D0E5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5554"/>
            <a:ext cx="12185146" cy="685244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F94E5C14-3B72-44CA-825B-0D04D45D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39" y="555458"/>
            <a:ext cx="3403535" cy="7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xmlns="" id="{AEFC5EFB-77CE-41B2-9150-EFCE38CE0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0558" y="530374"/>
            <a:ext cx="1264038" cy="876063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A609797B-3485-4FE4-AB62-03164AF1FC70}"/>
              </a:ext>
            </a:extLst>
          </p:cNvPr>
          <p:cNvSpPr txBox="1"/>
          <p:nvPr/>
        </p:nvSpPr>
        <p:spPr>
          <a:xfrm>
            <a:off x="2079300" y="3152159"/>
            <a:ext cx="545989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/>
              <a:t>REGISTRO Y REPORTE DE INFORMACIÓN ACADÉMICA</a:t>
            </a:r>
            <a:endParaRPr lang="es-PE" sz="28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480E0A6-949E-4FE1-B88A-1C6685ED0891}"/>
              </a:ext>
            </a:extLst>
          </p:cNvPr>
          <p:cNvSpPr txBox="1"/>
          <p:nvPr/>
        </p:nvSpPr>
        <p:spPr>
          <a:xfrm>
            <a:off x="2824429" y="2517749"/>
            <a:ext cx="396964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ASISTENCIA TÉCNICA VIRTUAL:</a:t>
            </a:r>
            <a:endParaRPr lang="es-PE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2E369AE-773D-46BE-A84A-95ED2C7BCE65}"/>
              </a:ext>
            </a:extLst>
          </p:cNvPr>
          <p:cNvSpPr txBox="1"/>
          <p:nvPr/>
        </p:nvSpPr>
        <p:spPr>
          <a:xfrm>
            <a:off x="3086098" y="4437003"/>
            <a:ext cx="3236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RVM </a:t>
            </a:r>
            <a:r>
              <a:rPr lang="es-ES" b="1" dirty="0" err="1"/>
              <a:t>N°</a:t>
            </a:r>
            <a:r>
              <a:rPr lang="es-ES" b="1" dirty="0"/>
              <a:t> 188-2020-MINEDU</a:t>
            </a:r>
            <a:endParaRPr lang="es-P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8A84844E-A73D-4E2A-9EF7-EDEE0B16D61C}"/>
              </a:ext>
            </a:extLst>
          </p:cNvPr>
          <p:cNvSpPr txBox="1"/>
          <p:nvPr/>
        </p:nvSpPr>
        <p:spPr>
          <a:xfrm>
            <a:off x="9759367" y="6189126"/>
            <a:ext cx="22603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/>
              <a:t>Fecha: 10 de agosto del 2021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12293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 animBg="1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D93BA3B6-9E37-46D3-8762-7293D0E5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5554"/>
            <a:ext cx="12185146" cy="6852446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A609797B-3485-4FE4-AB62-03164AF1FC70}"/>
              </a:ext>
            </a:extLst>
          </p:cNvPr>
          <p:cNvSpPr txBox="1"/>
          <p:nvPr/>
        </p:nvSpPr>
        <p:spPr>
          <a:xfrm>
            <a:off x="704639" y="3152159"/>
            <a:ext cx="861081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FORMATOS TÉCNICO PEDAGÓGICOS PARA LA EVALUACIÓN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20327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50366"/>
            <a:ext cx="11042882" cy="672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01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19075"/>
            <a:ext cx="10658475" cy="650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8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78" y="4776387"/>
            <a:ext cx="2179006" cy="22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437" y="4742451"/>
            <a:ext cx="2087563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28556AD-EA9A-4A48-A80E-DCF0245D36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284" y="4776387"/>
            <a:ext cx="2247498" cy="224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1">
            <a:extLst>
              <a:ext uri="{FF2B5EF4-FFF2-40B4-BE49-F238E27FC236}">
                <a16:creationId xmlns:a16="http://schemas.microsoft.com/office/drawing/2014/main" xmlns="" id="{03D66B40-184C-43C7-B6BF-B07679F93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386"/>
            <a:ext cx="2642278" cy="22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2">
            <a:extLst>
              <a:ext uri="{FF2B5EF4-FFF2-40B4-BE49-F238E27FC236}">
                <a16:creationId xmlns:a16="http://schemas.microsoft.com/office/drawing/2014/main" xmlns="" id="{DBC65150-5F54-4043-B77D-07C37EF82A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047" y="4742449"/>
            <a:ext cx="312270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E1FD793-6143-4ABF-AD82-4C8931F8ABD5}"/>
              </a:ext>
            </a:extLst>
          </p:cNvPr>
          <p:cNvSpPr txBox="1"/>
          <p:nvPr/>
        </p:nvSpPr>
        <p:spPr>
          <a:xfrm>
            <a:off x="1714159" y="709684"/>
            <a:ext cx="8821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…….</a:t>
            </a:r>
            <a:r>
              <a:rPr lang="es-PE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es-PE" sz="3200" dirty="0">
                <a:ln>
                  <a:solidFill>
                    <a:srgbClr val="FFC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La Educación Técnico Productiva, constituye la  fuerza laboral para el desarrollo del país.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96" y="3036323"/>
            <a:ext cx="1779552" cy="17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2">
            <a:extLst>
              <a:ext uri="{FF2B5EF4-FFF2-40B4-BE49-F238E27FC236}">
                <a16:creationId xmlns:a16="http://schemas.microsoft.com/office/drawing/2014/main" xmlns="" id="{87BF7730-4404-4461-B7D0-DBBBDA80C9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10" y="3192455"/>
            <a:ext cx="1773698" cy="177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3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Usuario\Downloads\frases-de-trabajo-en-equipo-lograr-exito-union-motivacion-empleados-fortalecer-confianza-23 _ Imágenes Bonitas Grat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99" y="161925"/>
            <a:ext cx="3957846" cy="644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81625" y="1533525"/>
            <a:ext cx="569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/>
              <a:t>¡Muchas gracias por su participación!</a:t>
            </a:r>
            <a:endParaRPr lang="es-PE" sz="2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381625" y="3571875"/>
            <a:ext cx="6134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800" dirty="0" smtClean="0"/>
              <a:t>Equipo de Gestión </a:t>
            </a:r>
            <a:r>
              <a:rPr lang="es-PE" sz="2800" dirty="0"/>
              <a:t>P</a:t>
            </a:r>
            <a:r>
              <a:rPr lang="es-PE" sz="2800" dirty="0" smtClean="0"/>
              <a:t>edagógica-CETPRO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16332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1026" name="Picture 2" descr="Resultado de imagen para mejor educacion mejores peruanos&quot;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248" y="1562553"/>
            <a:ext cx="3408012" cy="318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4" y="6107698"/>
            <a:ext cx="2004128" cy="43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D93BA3B6-9E37-46D3-8762-7293D0E5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5554"/>
            <a:ext cx="12185146" cy="6852446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xmlns="" id="{F94E5C14-3B72-44CA-825B-0D04D45DC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3" y="187939"/>
            <a:ext cx="2802990" cy="567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480E0A6-949E-4FE1-B88A-1C6685ED0891}"/>
              </a:ext>
            </a:extLst>
          </p:cNvPr>
          <p:cNvSpPr txBox="1"/>
          <p:nvPr/>
        </p:nvSpPr>
        <p:spPr>
          <a:xfrm>
            <a:off x="1072270" y="1811551"/>
            <a:ext cx="144941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</a:t>
            </a:r>
            <a:endParaRPr lang="es-PE" sz="1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F101AFE-6372-4389-A975-985A843B12A5}"/>
              </a:ext>
            </a:extLst>
          </p:cNvPr>
          <p:cNvSpPr txBox="1"/>
          <p:nvPr/>
        </p:nvSpPr>
        <p:spPr>
          <a:xfrm>
            <a:off x="964397" y="2350192"/>
            <a:ext cx="932305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lang="es-PE" sz="1600" b="1" dirty="0">
                <a:solidFill>
                  <a:prstClr val="black"/>
                </a:solidFill>
              </a:rPr>
              <a:t>PRESENTACIÓN</a:t>
            </a:r>
          </a:p>
          <a:p>
            <a:pPr defTabSz="914400"/>
            <a:r>
              <a:rPr lang="es-PE" dirty="0">
                <a:solidFill>
                  <a:prstClr val="black"/>
                </a:solidFill>
              </a:rPr>
              <a:t>       </a:t>
            </a:r>
            <a:r>
              <a:rPr lang="es-PE" sz="1600" dirty="0">
                <a:solidFill>
                  <a:prstClr val="black"/>
                </a:solidFill>
              </a:rPr>
              <a:t>Lic. Teresa Lévano Barrera, Especialista ETP del Equipo de Gestión Pedagógica</a:t>
            </a:r>
          </a:p>
          <a:p>
            <a:pPr defTabSz="914400"/>
            <a:endParaRPr lang="es-PE" sz="1600" dirty="0">
              <a:solidFill>
                <a:prstClr val="black"/>
              </a:solidFill>
            </a:endParaRPr>
          </a:p>
          <a:p>
            <a:pPr defTabSz="914400"/>
            <a:r>
              <a:rPr lang="es-PE" sz="1600" b="1" dirty="0">
                <a:solidFill>
                  <a:prstClr val="black"/>
                </a:solidFill>
              </a:rPr>
              <a:t>2.    ALCANCES SOBRE EL CATÁLOGO NACIONAL DE LA OFERTA FORMATIVA EN ETP.</a:t>
            </a:r>
          </a:p>
          <a:p>
            <a:pPr defTabSz="914400"/>
            <a:r>
              <a:rPr lang="es-PE" sz="1600" dirty="0">
                <a:solidFill>
                  <a:prstClr val="black"/>
                </a:solidFill>
              </a:rPr>
              <a:t>        Lic.  Rosalía Antonio Dávila,  Coordinación del Equipo de Cualificaciones</a:t>
            </a:r>
          </a:p>
          <a:p>
            <a:pPr defTabSz="914400"/>
            <a:endParaRPr lang="es-PE" sz="16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 startAt="3"/>
            </a:pPr>
            <a:r>
              <a:rPr lang="es-PE" sz="1600" b="1" dirty="0">
                <a:solidFill>
                  <a:prstClr val="black"/>
                </a:solidFill>
              </a:rPr>
              <a:t>ORIENTACIONES GENERALES SOBRE REGISTRO DE MATRÍCULA  Y  REPORTE </a:t>
            </a:r>
          </a:p>
          <a:p>
            <a:pPr defTabSz="914400"/>
            <a:r>
              <a:rPr lang="es-PE" sz="1600" b="1" dirty="0">
                <a:solidFill>
                  <a:prstClr val="black"/>
                </a:solidFill>
              </a:rPr>
              <a:t>        DE INFORMACIÓN EN ETP.</a:t>
            </a:r>
          </a:p>
          <a:p>
            <a:pPr defTabSz="914400"/>
            <a:r>
              <a:rPr lang="es-PE" b="1" dirty="0">
                <a:solidFill>
                  <a:prstClr val="black"/>
                </a:solidFill>
              </a:rPr>
              <a:t>       </a:t>
            </a:r>
            <a:r>
              <a:rPr lang="es-PE" sz="1600" dirty="0">
                <a:solidFill>
                  <a:prstClr val="black"/>
                </a:solidFill>
              </a:rPr>
              <a:t>Ing. Pedro Torres Ruíz, Especialista ETP del Equipo de Gestión Pedagógica</a:t>
            </a:r>
          </a:p>
          <a:p>
            <a:pPr defTabSz="914400"/>
            <a:endParaRPr lang="es-PE" sz="1600" dirty="0">
              <a:solidFill>
                <a:prstClr val="black"/>
              </a:solidFill>
            </a:endParaRPr>
          </a:p>
          <a:p>
            <a:pPr marL="342900" indent="-342900" defTabSz="914400">
              <a:buFontTx/>
              <a:buAutoNum type="arabicPeriod" startAt="4"/>
            </a:pPr>
            <a:r>
              <a:rPr lang="es-PE" sz="1600" b="1" dirty="0">
                <a:solidFill>
                  <a:prstClr val="black"/>
                </a:solidFill>
              </a:rPr>
              <a:t>PROPUESTA DE FORMATOS </a:t>
            </a:r>
            <a:r>
              <a:rPr lang="es-PE" sz="1600" b="1" dirty="0" smtClean="0">
                <a:solidFill>
                  <a:prstClr val="black"/>
                </a:solidFill>
              </a:rPr>
              <a:t>TÉCNICO PEDAGÓGICOS </a:t>
            </a:r>
            <a:r>
              <a:rPr lang="es-PE" sz="1600" b="1" dirty="0">
                <a:solidFill>
                  <a:prstClr val="black"/>
                </a:solidFill>
              </a:rPr>
              <a:t>PARA </a:t>
            </a:r>
            <a:r>
              <a:rPr lang="es-PE" sz="1600" b="1" dirty="0" smtClean="0">
                <a:solidFill>
                  <a:prstClr val="black"/>
                </a:solidFill>
              </a:rPr>
              <a:t>MATRÍCULA </a:t>
            </a:r>
            <a:r>
              <a:rPr lang="es-PE" sz="1600" b="1" dirty="0">
                <a:solidFill>
                  <a:prstClr val="black"/>
                </a:solidFill>
              </a:rPr>
              <a:t>Y PARA </a:t>
            </a:r>
          </a:p>
          <a:p>
            <a:pPr defTabSz="914400"/>
            <a:r>
              <a:rPr lang="es-PE" sz="1600" b="1" dirty="0">
                <a:solidFill>
                  <a:prstClr val="black"/>
                </a:solidFill>
              </a:rPr>
              <a:t>        </a:t>
            </a:r>
            <a:r>
              <a:rPr lang="es-PE" sz="1600" b="1" dirty="0" smtClean="0">
                <a:solidFill>
                  <a:prstClr val="black"/>
                </a:solidFill>
              </a:rPr>
              <a:t>EVALUACIÓN </a:t>
            </a:r>
            <a:r>
              <a:rPr lang="es-PE" sz="1600" b="1" dirty="0">
                <a:solidFill>
                  <a:prstClr val="black"/>
                </a:solidFill>
              </a:rPr>
              <a:t>EN ETP.</a:t>
            </a:r>
          </a:p>
          <a:p>
            <a:pPr defTabSz="914400"/>
            <a:r>
              <a:rPr lang="es-PE" sz="1600" b="1" dirty="0">
                <a:solidFill>
                  <a:prstClr val="black"/>
                </a:solidFill>
              </a:rPr>
              <a:t>        </a:t>
            </a:r>
            <a:r>
              <a:rPr lang="es-PE" sz="1600" dirty="0">
                <a:solidFill>
                  <a:prstClr val="black"/>
                </a:solidFill>
              </a:rPr>
              <a:t>Lic. Billie Del Pino Rivas, Especialista ETP del Equipo de Gestión Pedagógica</a:t>
            </a:r>
          </a:p>
          <a:p>
            <a:pPr defTabSz="914400"/>
            <a:endParaRPr lang="es-PE" sz="1600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09C0738B-7211-4362-9B6B-57BF835BE36F}"/>
              </a:ext>
            </a:extLst>
          </p:cNvPr>
          <p:cNvSpPr txBox="1"/>
          <p:nvPr/>
        </p:nvSpPr>
        <p:spPr>
          <a:xfrm>
            <a:off x="1108260" y="1162618"/>
            <a:ext cx="8592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PE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ASISTENCIA </a:t>
            </a:r>
            <a:r>
              <a:rPr lang="es-PE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TÉCNICA </a:t>
            </a:r>
            <a:r>
              <a:rPr lang="es-PE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VIRTUAL PARA ESPECIALISTAS DE DRE/GRE/UGEL </a:t>
            </a:r>
          </a:p>
        </p:txBody>
      </p:sp>
    </p:spTree>
    <p:extLst>
      <p:ext uri="{BB962C8B-B14F-4D97-AF65-F5344CB8AC3E}">
        <p14:creationId xmlns:p14="http://schemas.microsoft.com/office/powerpoint/2010/main" val="165052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4C6CA8-092B-47EA-8E4B-B7CA9B24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96775" cy="6895961"/>
          </a:xfrm>
          <a:prstGeom prst="rect">
            <a:avLst/>
          </a:prstGeom>
        </p:spPr>
      </p:pic>
      <p:sp>
        <p:nvSpPr>
          <p:cNvPr id="6" name="Rectángulo 138">
            <a:extLst>
              <a:ext uri="{FF2B5EF4-FFF2-40B4-BE49-F238E27FC236}">
                <a16:creationId xmlns:a16="http://schemas.microsoft.com/office/drawing/2014/main" xmlns="" id="{529DBA8C-E5A1-49EF-8ABC-FE5211AFC96F}"/>
              </a:ext>
            </a:extLst>
          </p:cNvPr>
          <p:cNvSpPr txBox="1">
            <a:spLocks/>
          </p:cNvSpPr>
          <p:nvPr/>
        </p:nvSpPr>
        <p:spPr>
          <a:xfrm>
            <a:off x="346966" y="616889"/>
            <a:ext cx="6530912" cy="720437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vert="horz" lIns="91440" tIns="45720" rIns="91440" bIns="45720" rtlCol="0" anchor="ctr"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OBJETIVO DE LA ASISTENCIA TÉC</a:t>
            </a:r>
            <a:r>
              <a:rPr kumimoji="0" lang="es-PE" sz="32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Tahoma" panose="020B0604030504040204" pitchFamily="34" charset="0"/>
              </a:rPr>
              <a:t>NICA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xmlns="" id="{0645F0D0-1A87-4E7D-9986-E2247FA56883}"/>
              </a:ext>
            </a:extLst>
          </p:cNvPr>
          <p:cNvSpPr txBox="1">
            <a:spLocks/>
          </p:cNvSpPr>
          <p:nvPr/>
        </p:nvSpPr>
        <p:spPr>
          <a:xfrm>
            <a:off x="1103969" y="2309671"/>
            <a:ext cx="7015620" cy="327682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buClrTx/>
              <a:buFontTx/>
            </a:pP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Brindar orientaciones para la presentación obligatoria de la información académica y </a:t>
            </a:r>
          </a:p>
          <a:p>
            <a:pPr algn="ctr">
              <a:lnSpc>
                <a:spcPct val="150000"/>
              </a:lnSpc>
              <a:buClrTx/>
              <a:buFontTx/>
            </a:pP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de reporte a las instancias  Minedu, </a:t>
            </a:r>
          </a:p>
          <a:p>
            <a:pPr algn="ctr">
              <a:lnSpc>
                <a:spcPct val="150000"/>
              </a:lnSpc>
              <a:buClrTx/>
              <a:buFontTx/>
            </a:pPr>
            <a:r>
              <a:rPr lang="es-E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rPr>
              <a:t>en la gestión de los CETPRO públicos y privados.</a:t>
            </a:r>
            <a:endParaRPr lang="es-PE" sz="28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8666B813-1EFB-45A8-8961-531DA9CC9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9" t="24777" r="48642" b="20069"/>
          <a:stretch/>
        </p:blipFill>
        <p:spPr>
          <a:xfrm flipH="1">
            <a:off x="8799507" y="2665143"/>
            <a:ext cx="2305140" cy="2435247"/>
          </a:xfrm>
          <a:prstGeom prst="rect">
            <a:avLst/>
          </a:prstGeom>
        </p:spPr>
      </p:pic>
      <p:sp>
        <p:nvSpPr>
          <p:cNvPr id="2" name="Flecha: a la derecha con bandas 1">
            <a:extLst>
              <a:ext uri="{FF2B5EF4-FFF2-40B4-BE49-F238E27FC236}">
                <a16:creationId xmlns:a16="http://schemas.microsoft.com/office/drawing/2014/main" xmlns="" id="{72DFEDD7-EB53-47F2-AB67-2AF7D887EB68}"/>
              </a:ext>
            </a:extLst>
          </p:cNvPr>
          <p:cNvSpPr/>
          <p:nvPr/>
        </p:nvSpPr>
        <p:spPr>
          <a:xfrm>
            <a:off x="8334969" y="3637129"/>
            <a:ext cx="981329" cy="338629"/>
          </a:xfrm>
          <a:prstGeom prst="stripedRightArrow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95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4C6CA8-092B-47EA-8E4B-B7CA9B24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1" cy="7158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5B241B33-E8F1-43A9-A736-07800620F827}"/>
              </a:ext>
            </a:extLst>
          </p:cNvPr>
          <p:cNvSpPr txBox="1"/>
          <p:nvPr/>
        </p:nvSpPr>
        <p:spPr>
          <a:xfrm>
            <a:off x="546687" y="2788944"/>
            <a:ext cx="433376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1400" dirty="0">
                <a:latin typeface="Arial" pitchFamily="34" charset="0"/>
                <a:cs typeface="Arial" pitchFamily="34" charset="0"/>
              </a:rPr>
              <a:t>Delegación de facultades para modificar la LGE 28044:</a:t>
            </a:r>
          </a:p>
          <a:p>
            <a:pPr marL="285750" indent="-285750">
              <a:buFontTx/>
              <a:buChar char="-"/>
            </a:pPr>
            <a:r>
              <a:rPr lang="es-PE" sz="1200" dirty="0">
                <a:latin typeface="Arial" pitchFamily="34" charset="0"/>
                <a:cs typeface="Arial" pitchFamily="34" charset="0"/>
              </a:rPr>
              <a:t>Organización de Gobierno</a:t>
            </a:r>
          </a:p>
          <a:p>
            <a:pPr marL="285750" indent="-285750">
              <a:buFontTx/>
              <a:buChar char="-"/>
            </a:pPr>
            <a:r>
              <a:rPr lang="es-PE" sz="1200" dirty="0">
                <a:latin typeface="Arial" pitchFamily="34" charset="0"/>
                <a:cs typeface="Arial" pitchFamily="34" charset="0"/>
              </a:rPr>
              <a:t>Régimen Académico</a:t>
            </a:r>
          </a:p>
          <a:p>
            <a:pPr marL="285750" indent="-285750">
              <a:buFontTx/>
              <a:buChar char="-"/>
            </a:pPr>
            <a:r>
              <a:rPr lang="es-PE" sz="1200" dirty="0">
                <a:latin typeface="Arial" pitchFamily="34" charset="0"/>
                <a:cs typeface="Arial" pitchFamily="34" charset="0"/>
              </a:rPr>
              <a:t>Perfil Directivo y docente idóneo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12B4885-889C-4907-BBD4-1560A6441694}"/>
              </a:ext>
            </a:extLst>
          </p:cNvPr>
          <p:cNvSpPr txBox="1"/>
          <p:nvPr/>
        </p:nvSpPr>
        <p:spPr>
          <a:xfrm>
            <a:off x="6791514" y="5033711"/>
            <a:ext cx="33299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Disposición complementaria final</a:t>
            </a:r>
          </a:p>
        </p:txBody>
      </p:sp>
      <p:sp>
        <p:nvSpPr>
          <p:cNvPr id="20" name="CuadroTexto 1">
            <a:extLst>
              <a:ext uri="{FF2B5EF4-FFF2-40B4-BE49-F238E27FC236}">
                <a16:creationId xmlns:a16="http://schemas.microsoft.com/office/drawing/2014/main" xmlns="" id="{5B241B33-E8F1-43A9-A736-07800620F827}"/>
              </a:ext>
            </a:extLst>
          </p:cNvPr>
          <p:cNvSpPr txBox="1"/>
          <p:nvPr/>
        </p:nvSpPr>
        <p:spPr>
          <a:xfrm>
            <a:off x="546687" y="4587797"/>
            <a:ext cx="433376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200" b="1" dirty="0" smtClean="0">
                <a:latin typeface="Arial" pitchFamily="34" charset="0"/>
                <a:cs typeface="Arial" pitchFamily="34" charset="0"/>
              </a:rPr>
              <a:t>«Artículo 45-C.-Registro de información</a:t>
            </a:r>
          </a:p>
          <a:p>
            <a:pPr algn="just"/>
            <a:r>
              <a:rPr lang="es-PE" sz="1200" dirty="0" smtClean="0">
                <a:latin typeface="Arial" pitchFamily="34" charset="0"/>
                <a:cs typeface="Arial" pitchFamily="34" charset="0"/>
              </a:rPr>
              <a:t>Los Centros de Educación Técnico-Productiva deben implementar un Registro de Matrícula, de Notas y de Certificados Modulares. La supervisión se encuentra a cargo de la Unidad de Gestión Educativa Local.</a:t>
            </a:r>
          </a:p>
          <a:p>
            <a:pPr algn="just"/>
            <a:endParaRPr lang="es-PE" sz="12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 Centros de </a:t>
            </a:r>
            <a:r>
              <a:rPr lang="es-PE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Educación Técnico-Productiva deben reportar al Ministerio de Educación la información solicitada en los medio y periodicidad que se establezcan para tal fin, a través de las instancias de gestión educativa descentralizada que corresponda». 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uadroTexto 1">
            <a:extLst>
              <a:ext uri="{FF2B5EF4-FFF2-40B4-BE49-F238E27FC236}">
                <a16:creationId xmlns:a16="http://schemas.microsoft.com/office/drawing/2014/main" xmlns="" id="{5B241B33-E8F1-43A9-A736-07800620F827}"/>
              </a:ext>
            </a:extLst>
          </p:cNvPr>
          <p:cNvSpPr txBox="1"/>
          <p:nvPr/>
        </p:nvSpPr>
        <p:spPr>
          <a:xfrm>
            <a:off x="6360317" y="5560484"/>
            <a:ext cx="43337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200" b="1" u="sng" dirty="0" smtClean="0">
                <a:latin typeface="Arial" pitchFamily="34" charset="0"/>
                <a:cs typeface="Arial" pitchFamily="34" charset="0"/>
              </a:rPr>
              <a:t>Sexta.- </a:t>
            </a:r>
            <a:r>
              <a:rPr lang="es-PE" sz="1200" b="1" dirty="0" smtClean="0">
                <a:latin typeface="Arial" pitchFamily="34" charset="0"/>
                <a:cs typeface="Arial" pitchFamily="34" charset="0"/>
              </a:rPr>
              <a:t>Registro de información académica</a:t>
            </a:r>
          </a:p>
          <a:p>
            <a:pPr algn="just"/>
            <a:r>
              <a:rPr lang="es-PE" sz="1200" dirty="0" smtClean="0">
                <a:latin typeface="Arial" pitchFamily="34" charset="0"/>
                <a:cs typeface="Arial" pitchFamily="34" charset="0"/>
              </a:rPr>
              <a:t>En tanto no se implemente el Sistema de Información Académica, el CETPRO reporta la información a la UGEL o DRE, según corresponda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, en los medio y periodicidad que 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el Ministerio de Educación establezca.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ector recto de flecha 14">
            <a:extLst>
              <a:ext uri="{FF2B5EF4-FFF2-40B4-BE49-F238E27FC236}">
                <a16:creationId xmlns:a16="http://schemas.microsoft.com/office/drawing/2014/main" xmlns="" id="{C2D42C07-C017-4E2C-BCF7-3D29E78CCC91}"/>
              </a:ext>
            </a:extLst>
          </p:cNvPr>
          <p:cNvCxnSpPr>
            <a:cxnSpLocks/>
          </p:cNvCxnSpPr>
          <p:nvPr/>
        </p:nvCxnSpPr>
        <p:spPr>
          <a:xfrm>
            <a:off x="4438650" y="1521601"/>
            <a:ext cx="161925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14">
            <a:extLst>
              <a:ext uri="{FF2B5EF4-FFF2-40B4-BE49-F238E27FC236}">
                <a16:creationId xmlns:a16="http://schemas.microsoft.com/office/drawing/2014/main" xmlns="" id="{C2D42C07-C017-4E2C-BCF7-3D29E78CCC91}"/>
              </a:ext>
            </a:extLst>
          </p:cNvPr>
          <p:cNvCxnSpPr>
            <a:cxnSpLocks/>
          </p:cNvCxnSpPr>
          <p:nvPr/>
        </p:nvCxnSpPr>
        <p:spPr>
          <a:xfrm>
            <a:off x="2439347" y="3891820"/>
            <a:ext cx="0" cy="62930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14">
            <a:extLst>
              <a:ext uri="{FF2B5EF4-FFF2-40B4-BE49-F238E27FC236}">
                <a16:creationId xmlns:a16="http://schemas.microsoft.com/office/drawing/2014/main" xmlns="" id="{C2D42C07-C017-4E2C-BCF7-3D29E78CCC91}"/>
              </a:ext>
            </a:extLst>
          </p:cNvPr>
          <p:cNvCxnSpPr>
            <a:cxnSpLocks/>
          </p:cNvCxnSpPr>
          <p:nvPr/>
        </p:nvCxnSpPr>
        <p:spPr>
          <a:xfrm>
            <a:off x="2440294" y="2231917"/>
            <a:ext cx="0" cy="52237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942974" y="981075"/>
            <a:ext cx="3333751" cy="12311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Decreto Legislativo 1375, </a:t>
            </a:r>
            <a:r>
              <a:rPr lang="es-PE" sz="1400" dirty="0" smtClean="0">
                <a:latin typeface="Arial" pitchFamily="34" charset="0"/>
                <a:cs typeface="Arial" pitchFamily="34" charset="0"/>
              </a:rPr>
              <a:t>Decreto que modifica diversos artículos de la Ley N° 28044, Ley General de Educación, sobre Educación -Técnico Productiva y dicta otras disposiciones</a:t>
            </a:r>
            <a:endParaRPr lang="es-PE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280546" y="901982"/>
            <a:ext cx="4743450" cy="18774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Decreto Supremo N° 004-2019-MINEDU,</a:t>
            </a:r>
          </a:p>
          <a:p>
            <a:pPr algn="just"/>
            <a:r>
              <a:rPr lang="es-PE" sz="1400" dirty="0" smtClean="0">
                <a:latin typeface="Arial" pitchFamily="34" charset="0"/>
                <a:cs typeface="Arial" pitchFamily="34" charset="0"/>
              </a:rPr>
              <a:t>que modifica el Reglamento de la Ley N° 28044, Ley General de Educación,  aprobado por Decreto Supremo N° 011-2012-ED, y lo adecúa a los dispuesto en el Decreto Legislativo N° 1375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, que modifica diversos artículos de la Ley N° 28044, Ley General de Educación, sobre Educación -Técnico Productiva y dicta otras </a:t>
            </a:r>
            <a:r>
              <a:rPr lang="es-PE" sz="1400" dirty="0" smtClean="0">
                <a:latin typeface="Arial" pitchFamily="34" charset="0"/>
                <a:cs typeface="Arial" pitchFamily="34" charset="0"/>
              </a:rPr>
              <a:t>disposiciones.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ector recto de flecha 14">
            <a:extLst>
              <a:ext uri="{FF2B5EF4-FFF2-40B4-BE49-F238E27FC236}">
                <a16:creationId xmlns:a16="http://schemas.microsoft.com/office/drawing/2014/main" xmlns="" id="{C2D42C07-C017-4E2C-BCF7-3D29E78CCC91}"/>
              </a:ext>
            </a:extLst>
          </p:cNvPr>
          <p:cNvCxnSpPr>
            <a:cxnSpLocks/>
          </p:cNvCxnSpPr>
          <p:nvPr/>
        </p:nvCxnSpPr>
        <p:spPr>
          <a:xfrm>
            <a:off x="8652271" y="2791837"/>
            <a:ext cx="0" cy="49159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6280546" y="3373566"/>
            <a:ext cx="4648684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200" dirty="0" smtClean="0">
                <a:latin typeface="Arial" pitchFamily="34" charset="0"/>
                <a:cs typeface="Arial" pitchFamily="34" charset="0"/>
              </a:rPr>
              <a:t>Artículo 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95-A. 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Matrícula</a:t>
            </a:r>
          </a:p>
          <a:p>
            <a:pPr algn="just"/>
            <a:r>
              <a:rPr lang="es-PE" sz="1200" dirty="0" smtClean="0">
                <a:latin typeface="Arial" pitchFamily="34" charset="0"/>
                <a:cs typeface="Arial" pitchFamily="34" charset="0"/>
              </a:rPr>
              <a:t>La 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matrícula es el proceso por el cual el o la 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estudiante se 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registra en un periodo académico y recibe los 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sílabos correspondientes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. Este proceso acredita la 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condición de 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estudiante e implica el compromiso de cumplir 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los deberes 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y ser sujeto de los derechos establecidos en 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el Reglamento 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Interno de los CETPRO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53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4C6CA8-092B-47EA-8E4B-B7CA9B24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795" y="13648"/>
            <a:ext cx="12340146" cy="6969493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C4EC3DD-A70D-41B2-A914-6FA45CF6412C}"/>
              </a:ext>
            </a:extLst>
          </p:cNvPr>
          <p:cNvSpPr txBox="1"/>
          <p:nvPr/>
        </p:nvSpPr>
        <p:spPr>
          <a:xfrm>
            <a:off x="504405" y="1385816"/>
            <a:ext cx="3043419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DS </a:t>
            </a:r>
            <a:r>
              <a:rPr lang="es-PE" sz="1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N°</a:t>
            </a:r>
            <a:r>
              <a:rPr lang="es-PE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004-2019-MINEDU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xmlns="" id="{999ECABF-C5F9-476D-8E94-10AFF64F09E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547824" y="1555093"/>
            <a:ext cx="2519878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FE928398-F44E-4713-A913-F5B2DD51ECE8}"/>
              </a:ext>
            </a:extLst>
          </p:cNvPr>
          <p:cNvCxnSpPr>
            <a:cxnSpLocks/>
          </p:cNvCxnSpPr>
          <p:nvPr/>
        </p:nvCxnSpPr>
        <p:spPr>
          <a:xfrm>
            <a:off x="2059810" y="1724370"/>
            <a:ext cx="0" cy="4101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n 29">
            <a:extLst>
              <a:ext uri="{FF2B5EF4-FFF2-40B4-BE49-F238E27FC236}">
                <a16:creationId xmlns:a16="http://schemas.microsoft.com/office/drawing/2014/main" xmlns="" id="{42A6A3F4-1949-4231-BDF2-E6D6FEFFF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67" y="3891308"/>
            <a:ext cx="2743583" cy="34200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xmlns="" id="{45C61616-C9BF-4B04-9B54-34D4F316B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9841" y="3896488"/>
            <a:ext cx="2743583" cy="34676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xmlns="" id="{9EFB8C6B-E2C0-4894-AFCE-5C20DEEE2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9219" y="3943640"/>
            <a:ext cx="2715004" cy="3238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xmlns="" id="{C017CCFE-99A2-413C-AE35-FAFA53939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36" y="3960110"/>
            <a:ext cx="2827486" cy="280743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70154712-5186-4AA2-B8E5-835E4773AAFC}"/>
              </a:ext>
            </a:extLst>
          </p:cNvPr>
          <p:cNvSpPr txBox="1"/>
          <p:nvPr/>
        </p:nvSpPr>
        <p:spPr>
          <a:xfrm>
            <a:off x="362633" y="3540493"/>
            <a:ext cx="27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MINEDU- Art.104.4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C62941C0-1E84-4A12-83C0-13C1B6B09BC5}"/>
              </a:ext>
            </a:extLst>
          </p:cNvPr>
          <p:cNvSpPr txBox="1"/>
          <p:nvPr/>
        </p:nvSpPr>
        <p:spPr>
          <a:xfrm>
            <a:off x="3493002" y="3557145"/>
            <a:ext cx="27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DRE/GRE- Art.104.3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BDEB6E14-7A9E-4587-9A04-CEC8D0D0C229}"/>
              </a:ext>
            </a:extLst>
          </p:cNvPr>
          <p:cNvSpPr txBox="1"/>
          <p:nvPr/>
        </p:nvSpPr>
        <p:spPr>
          <a:xfrm>
            <a:off x="6686250" y="3540493"/>
            <a:ext cx="27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UGEL- Art.104.2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xmlns="" id="{E08818E3-A0E0-4D3B-A251-2D123E233487}"/>
              </a:ext>
            </a:extLst>
          </p:cNvPr>
          <p:cNvSpPr txBox="1"/>
          <p:nvPr/>
        </p:nvSpPr>
        <p:spPr>
          <a:xfrm>
            <a:off x="9217567" y="3540493"/>
            <a:ext cx="2700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solidFill>
                  <a:srgbClr val="FF0000"/>
                </a:solidFill>
              </a:rPr>
              <a:t>CETPRO- Art.104.1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xmlns="" id="{959244EA-4962-427B-8677-C7C5460B6B58}"/>
              </a:ext>
            </a:extLst>
          </p:cNvPr>
          <p:cNvCxnSpPr>
            <a:cxnSpLocks/>
          </p:cNvCxnSpPr>
          <p:nvPr/>
        </p:nvCxnSpPr>
        <p:spPr>
          <a:xfrm>
            <a:off x="2059810" y="2820060"/>
            <a:ext cx="0" cy="4963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xmlns="" id="{2D4037E9-919F-401E-8AA2-E77C46635BB1}"/>
              </a:ext>
            </a:extLst>
          </p:cNvPr>
          <p:cNvCxnSpPr>
            <a:cxnSpLocks/>
          </p:cNvCxnSpPr>
          <p:nvPr/>
        </p:nvCxnSpPr>
        <p:spPr>
          <a:xfrm>
            <a:off x="1359360" y="3302957"/>
            <a:ext cx="0" cy="314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xmlns="" id="{7D10BBD4-B99A-4098-B78D-B2B5C79A0008}"/>
              </a:ext>
            </a:extLst>
          </p:cNvPr>
          <p:cNvCxnSpPr>
            <a:cxnSpLocks/>
          </p:cNvCxnSpPr>
          <p:nvPr/>
        </p:nvCxnSpPr>
        <p:spPr>
          <a:xfrm>
            <a:off x="4711922" y="3302957"/>
            <a:ext cx="0" cy="314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Conector recto 51">
            <a:extLst>
              <a:ext uri="{FF2B5EF4-FFF2-40B4-BE49-F238E27FC236}">
                <a16:creationId xmlns:a16="http://schemas.microsoft.com/office/drawing/2014/main" xmlns="" id="{AD92A08E-DC39-40DA-B1ED-9DF3D7AD91B1}"/>
              </a:ext>
            </a:extLst>
          </p:cNvPr>
          <p:cNvCxnSpPr>
            <a:cxnSpLocks/>
          </p:cNvCxnSpPr>
          <p:nvPr/>
        </p:nvCxnSpPr>
        <p:spPr>
          <a:xfrm>
            <a:off x="7332530" y="3316406"/>
            <a:ext cx="0" cy="314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xmlns="" id="{22BE96E7-B6EF-4E0C-B237-4272095EAD4B}"/>
              </a:ext>
            </a:extLst>
          </p:cNvPr>
          <p:cNvCxnSpPr>
            <a:cxnSpLocks/>
          </p:cNvCxnSpPr>
          <p:nvPr/>
        </p:nvCxnSpPr>
        <p:spPr>
          <a:xfrm>
            <a:off x="10405609" y="3316406"/>
            <a:ext cx="0" cy="3144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99654D0A-AC24-4670-857D-1EAEB05D2B0B}"/>
              </a:ext>
            </a:extLst>
          </p:cNvPr>
          <p:cNvSpPr txBox="1"/>
          <p:nvPr/>
        </p:nvSpPr>
        <p:spPr>
          <a:xfrm>
            <a:off x="194485" y="4439560"/>
            <a:ext cx="2580220" cy="166199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s-PE" sz="1400" dirty="0">
                <a:solidFill>
                  <a:srgbClr val="002060"/>
                </a:solidFill>
              </a:rPr>
              <a:t>NORMATIVA RECTORA:</a:t>
            </a:r>
          </a:p>
          <a:p>
            <a:r>
              <a:rPr lang="es-PE" dirty="0">
                <a:solidFill>
                  <a:srgbClr val="002060"/>
                </a:solidFill>
              </a:rPr>
              <a:t>-</a:t>
            </a:r>
            <a:r>
              <a:rPr lang="es-PE" sz="1400" dirty="0">
                <a:solidFill>
                  <a:srgbClr val="002060"/>
                </a:solidFill>
              </a:rPr>
              <a:t>LAG</a:t>
            </a:r>
          </a:p>
          <a:p>
            <a:r>
              <a:rPr lang="es-PE" sz="1400" dirty="0">
                <a:solidFill>
                  <a:srgbClr val="002060"/>
                </a:solidFill>
              </a:rPr>
              <a:t>-CNOF</a:t>
            </a:r>
          </a:p>
          <a:p>
            <a:r>
              <a:rPr lang="es-PE" sz="1400" dirty="0">
                <a:solidFill>
                  <a:srgbClr val="002060"/>
                </a:solidFill>
              </a:rPr>
              <a:t>-Registro Nacional de Certificados, Grados y  </a:t>
            </a:r>
            <a:r>
              <a:rPr lang="es-PE" sz="1400" dirty="0" smtClean="0">
                <a:solidFill>
                  <a:srgbClr val="002060"/>
                </a:solidFill>
              </a:rPr>
              <a:t>Títulos</a:t>
            </a:r>
            <a:endParaRPr lang="es-PE" sz="1400" dirty="0">
              <a:solidFill>
                <a:srgbClr val="002060"/>
              </a:solidFill>
            </a:endParaRPr>
          </a:p>
          <a:p>
            <a:r>
              <a:rPr lang="es-PE" sz="1400" dirty="0">
                <a:solidFill>
                  <a:srgbClr val="002060"/>
                </a:solidFill>
              </a:rPr>
              <a:t>-Actos resolutivos de su competencia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9F5FB824-9849-42EE-96E3-E764FE65D218}"/>
              </a:ext>
            </a:extLst>
          </p:cNvPr>
          <p:cNvSpPr txBox="1"/>
          <p:nvPr/>
        </p:nvSpPr>
        <p:spPr>
          <a:xfrm>
            <a:off x="3304059" y="4406150"/>
            <a:ext cx="2549292" cy="160043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Planificar ETP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Optimizar y Licenciar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Sancionar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Registro de información Actualizada 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Actos resolutivos</a:t>
            </a:r>
          </a:p>
          <a:p>
            <a:endParaRPr lang="es-PE" sz="1400" dirty="0">
              <a:solidFill>
                <a:srgbClr val="002060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xmlns="" id="{339A280E-C2C8-48E9-9441-18F616954E48}"/>
              </a:ext>
            </a:extLst>
          </p:cNvPr>
          <p:cNvSpPr txBox="1"/>
          <p:nvPr/>
        </p:nvSpPr>
        <p:spPr>
          <a:xfrm>
            <a:off x="6054158" y="4333410"/>
            <a:ext cx="2799266" cy="224676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Brindar Asistencia Técnica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Prestar servicios y resolver procedimientos</a:t>
            </a:r>
          </a:p>
          <a:p>
            <a:pPr marL="285750" indent="-285750">
              <a:buFontTx/>
              <a:buChar char="-"/>
            </a:pPr>
            <a:r>
              <a:rPr lang="es-PE" sz="1400" dirty="0" smtClean="0">
                <a:solidFill>
                  <a:srgbClr val="002060"/>
                </a:solidFill>
              </a:rPr>
              <a:t>Monitorear,  supervisar,  fiscalizar </a:t>
            </a:r>
            <a:r>
              <a:rPr lang="es-PE" sz="1400" dirty="0">
                <a:solidFill>
                  <a:srgbClr val="002060"/>
                </a:solidFill>
              </a:rPr>
              <a:t>y sancionar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Registro de Títulos de Auxiliar Técnico 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Remitir información actual  de </a:t>
            </a:r>
            <a:r>
              <a:rPr lang="es-PE" sz="1400" dirty="0" smtClean="0">
                <a:solidFill>
                  <a:srgbClr val="002060"/>
                </a:solidFill>
              </a:rPr>
              <a:t>CETPRO </a:t>
            </a:r>
            <a:r>
              <a:rPr lang="es-PE" sz="1400" dirty="0">
                <a:solidFill>
                  <a:srgbClr val="002060"/>
                </a:solidFill>
              </a:rPr>
              <a:t>a DRE/GRE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Custodiar acervo documentario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xmlns="" id="{16631E39-0CCF-4832-997F-7CE030B9AF6A}"/>
              </a:ext>
            </a:extLst>
          </p:cNvPr>
          <p:cNvSpPr txBox="1"/>
          <p:nvPr/>
        </p:nvSpPr>
        <p:spPr>
          <a:xfrm>
            <a:off x="9054230" y="4333410"/>
            <a:ext cx="2704119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Impartir ETP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Elaborar y aprobar Instrumentos Gestión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Oferta alineada a necesidad del sector productivo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Garantizar Transitabilidad </a:t>
            </a:r>
          </a:p>
          <a:p>
            <a:pPr marL="285750" indent="-285750">
              <a:buFontTx/>
              <a:buChar char="-"/>
            </a:pPr>
            <a:r>
              <a:rPr lang="es-PE" sz="1400" dirty="0">
                <a:solidFill>
                  <a:srgbClr val="002060"/>
                </a:solidFill>
              </a:rPr>
              <a:t>Promover inserción/empleabilidad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67DD4D39-819B-41D7-AF1A-678C3389EDD9}"/>
              </a:ext>
            </a:extLst>
          </p:cNvPr>
          <p:cNvSpPr txBox="1"/>
          <p:nvPr/>
        </p:nvSpPr>
        <p:spPr>
          <a:xfrm>
            <a:off x="6074854" y="1401205"/>
            <a:ext cx="381977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s-ES" sz="1400" dirty="0">
                <a:solidFill>
                  <a:srgbClr val="000000"/>
                </a:solidFill>
                <a:effectLst/>
                <a:ea typeface="Courier New" panose="02070309020205020404" pitchFamily="49" charset="0"/>
              </a:rPr>
              <a:t>Artículo 93.- Herramientas de gestión pedagógica</a:t>
            </a:r>
            <a:endParaRPr lang="es-PE" sz="1400" dirty="0"/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xmlns="" id="{FA06952C-6251-41E3-88AF-91CD4C12E959}"/>
              </a:ext>
            </a:extLst>
          </p:cNvPr>
          <p:cNvCxnSpPr>
            <a:cxnSpLocks/>
          </p:cNvCxnSpPr>
          <p:nvPr/>
        </p:nvCxnSpPr>
        <p:spPr>
          <a:xfrm>
            <a:off x="7287904" y="1952964"/>
            <a:ext cx="0" cy="262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xmlns="" id="{BA35C27A-D991-4A16-A1E8-7F6886002D74}"/>
              </a:ext>
            </a:extLst>
          </p:cNvPr>
          <p:cNvCxnSpPr>
            <a:cxnSpLocks/>
          </p:cNvCxnSpPr>
          <p:nvPr/>
        </p:nvCxnSpPr>
        <p:spPr>
          <a:xfrm>
            <a:off x="8112120" y="1962599"/>
            <a:ext cx="0" cy="262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xmlns="" id="{C0F025C2-C221-4A2C-BF15-6C8BF8A33F09}"/>
              </a:ext>
            </a:extLst>
          </p:cNvPr>
          <p:cNvCxnSpPr>
            <a:cxnSpLocks/>
          </p:cNvCxnSpPr>
          <p:nvPr/>
        </p:nvCxnSpPr>
        <p:spPr>
          <a:xfrm>
            <a:off x="8728544" y="1950376"/>
            <a:ext cx="0" cy="2620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5FE498C-EAE7-41AC-B743-D6486C4A9D55}"/>
              </a:ext>
            </a:extLst>
          </p:cNvPr>
          <p:cNvSpPr txBox="1"/>
          <p:nvPr/>
        </p:nvSpPr>
        <p:spPr>
          <a:xfrm>
            <a:off x="7001302" y="2222647"/>
            <a:ext cx="6414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400" dirty="0"/>
              <a:t>LAG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927F6B97-D747-484C-AFC1-A64C9D937F8B}"/>
              </a:ext>
            </a:extLst>
          </p:cNvPr>
          <p:cNvSpPr txBox="1"/>
          <p:nvPr/>
        </p:nvSpPr>
        <p:spPr>
          <a:xfrm>
            <a:off x="7748914" y="2236420"/>
            <a:ext cx="641442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200" dirty="0"/>
              <a:t>CNOF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774B0C29-4DC9-4964-BE15-129480698E6C}"/>
              </a:ext>
            </a:extLst>
          </p:cNvPr>
          <p:cNvSpPr txBox="1"/>
          <p:nvPr/>
        </p:nvSpPr>
        <p:spPr>
          <a:xfrm>
            <a:off x="8480265" y="2231466"/>
            <a:ext cx="1004930" cy="3178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400" dirty="0" err="1"/>
              <a:t>Prog</a:t>
            </a:r>
            <a:r>
              <a:rPr lang="es-PE" sz="1400" dirty="0"/>
              <a:t>. </a:t>
            </a:r>
            <a:r>
              <a:rPr lang="es-PE" sz="1400" dirty="0" err="1"/>
              <a:t>Curr</a:t>
            </a:r>
            <a:r>
              <a:rPr lang="es-PE" sz="1400" dirty="0"/>
              <a:t>.</a:t>
            </a:r>
          </a:p>
        </p:txBody>
      </p:sp>
      <p:cxnSp>
        <p:nvCxnSpPr>
          <p:cNvPr id="3" name="2 Conector recto"/>
          <p:cNvCxnSpPr/>
          <p:nvPr/>
        </p:nvCxnSpPr>
        <p:spPr>
          <a:xfrm>
            <a:off x="7287904" y="1938991"/>
            <a:ext cx="14406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 flipV="1">
            <a:off x="8112120" y="1708982"/>
            <a:ext cx="0" cy="230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1359360" y="3316406"/>
            <a:ext cx="90462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504405" y="2081396"/>
            <a:ext cx="4207517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400" dirty="0" smtClean="0">
                <a:latin typeface="Arial" pitchFamily="34" charset="0"/>
                <a:cs typeface="Arial" pitchFamily="34" charset="0"/>
              </a:rPr>
              <a:t>Artículo 104.-Responsabilidades de las instancias de gestión descentralizadas de la Educación Técnico-Productiva</a:t>
            </a:r>
            <a:endParaRPr lang="es-PE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65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4C6CA8-092B-47EA-8E4B-B7CA9B24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34875" cy="6858000"/>
          </a:xfrm>
          <a:prstGeom prst="rect">
            <a:avLst/>
          </a:prstGeom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xmlns="" id="{88871B23-B5EE-46D3-92BB-2EBA710A24B7}"/>
              </a:ext>
            </a:extLst>
          </p:cNvPr>
          <p:cNvSpPr/>
          <p:nvPr/>
        </p:nvSpPr>
        <p:spPr>
          <a:xfrm rot="2295594">
            <a:off x="3905855" y="2653524"/>
            <a:ext cx="232012" cy="6892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xmlns="" id="{02D393C0-643D-4F1A-AE0F-7B3E1F526668}"/>
              </a:ext>
            </a:extLst>
          </p:cNvPr>
          <p:cNvSpPr/>
          <p:nvPr/>
        </p:nvSpPr>
        <p:spPr>
          <a:xfrm rot="18879249">
            <a:off x="6900180" y="2635823"/>
            <a:ext cx="232012" cy="6892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F29B16E-84BF-4074-A6CD-58CF2587B5FA}"/>
              </a:ext>
            </a:extLst>
          </p:cNvPr>
          <p:cNvSpPr txBox="1"/>
          <p:nvPr/>
        </p:nvSpPr>
        <p:spPr>
          <a:xfrm>
            <a:off x="7525209" y="570407"/>
            <a:ext cx="4562016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355600" dist="203200" dir="36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txBody>
          <a:bodyPr wrap="square">
            <a:spAutoFit/>
          </a:bodyPr>
          <a:lstStyle/>
          <a:p>
            <a:pPr lvl="0" algn="just">
              <a:buClr>
                <a:srgbClr val="231F20"/>
              </a:buClr>
              <a:buSzPts val="1400"/>
              <a:tabLst>
                <a:tab pos="466725" algn="l"/>
              </a:tabLst>
            </a:pPr>
            <a:r>
              <a:rPr lang="es-PE" sz="1100" b="1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PE" sz="1100" b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APRUEBA  LOS LINEAMIENTOS ACADÉMICOS GENERALES</a:t>
            </a:r>
          </a:p>
          <a:p>
            <a:pPr lvl="0" algn="just">
              <a:buClr>
                <a:srgbClr val="231F20"/>
              </a:buClr>
              <a:buSzPts val="1400"/>
              <a:tabLst>
                <a:tab pos="466725" algn="l"/>
              </a:tabLst>
            </a:pPr>
            <a:r>
              <a:rPr lang="es-PE" sz="1100" dirty="0">
                <a:solidFill>
                  <a:srgbClr val="231F2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</a:t>
            </a:r>
            <a:r>
              <a:rPr lang="es-PE" sz="110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rientan y regulan la gestión académica en los CETPRO, a fin de coadyuvar a una formación que responda a las políticas educativas nacionales y regionales, así como a las necesidades, tendencias y desafíos, actuales y futuros, del sector educativo y del sector productivo</a:t>
            </a:r>
            <a:r>
              <a:rPr lang="es-PE" sz="1050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es-PE" sz="400" dirty="0">
              <a:solidFill>
                <a:srgbClr val="231F2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xmlns="" id="{1C279CA1-5C0D-446C-ACB7-9B2B54157D4D}"/>
              </a:ext>
            </a:extLst>
          </p:cNvPr>
          <p:cNvCxnSpPr>
            <a:cxnSpLocks/>
          </p:cNvCxnSpPr>
          <p:nvPr/>
        </p:nvCxnSpPr>
        <p:spPr>
          <a:xfrm>
            <a:off x="7074782" y="995349"/>
            <a:ext cx="440901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8E4E95D5-4FB5-456D-AD12-F57AB9D5FCE0}"/>
              </a:ext>
            </a:extLst>
          </p:cNvPr>
          <p:cNvSpPr txBox="1"/>
          <p:nvPr/>
        </p:nvSpPr>
        <p:spPr>
          <a:xfrm>
            <a:off x="450376" y="824323"/>
            <a:ext cx="290024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DS </a:t>
            </a:r>
            <a:r>
              <a:rPr lang="es-PE" sz="16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N°</a:t>
            </a:r>
            <a:r>
              <a:rPr lang="es-PE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 004-2019-MINEDU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xmlns="" id="{C2D42C07-C017-4E2C-BCF7-3D29E78CCC91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3350624" y="993600"/>
            <a:ext cx="1043955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3466531" y="2009377"/>
            <a:ext cx="53362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latin typeface="Arial" pitchFamily="34" charset="0"/>
                <a:cs typeface="Arial" pitchFamily="34" charset="0"/>
              </a:rPr>
              <a:t>17. REGISTRO Y REPORTE DE INFORMACIÓN ACADÉMICA </a:t>
            </a:r>
            <a:endParaRPr lang="es-P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0502" y="3352638"/>
            <a:ext cx="4743023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Arial" pitchFamily="34" charset="0"/>
                <a:cs typeface="Arial" pitchFamily="34" charset="0"/>
              </a:rPr>
              <a:t>17.1. Los CETPRO públicos y privados deben contar como mínimo con la siguiente información académica.</a:t>
            </a:r>
          </a:p>
          <a:p>
            <a:endParaRPr lang="es-PE" sz="14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matrícula, dentro del mes siguiente de haber iniciado el periodo académico.</a:t>
            </a: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evaluación a los treinta (30) días hábiles de haber culminado el periodo académico.</a:t>
            </a: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Consolidado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notas, a los treinta (30) días hábiles de haber culminado el programa de estudios. (Anexo N° 6).</a:t>
            </a: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certificados y títulos, a los treinta (30) días hábiles de su emisión</a:t>
            </a:r>
            <a:r>
              <a:rPr lang="es-PE" sz="1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s-PE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800701" y="3332033"/>
            <a:ext cx="627700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PE" sz="1400" dirty="0" smtClean="0">
                <a:latin typeface="Arial" pitchFamily="34" charset="0"/>
                <a:cs typeface="Arial" pitchFamily="34" charset="0"/>
              </a:rPr>
              <a:t>17.2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.	Los CETPRO públicos y privados deben reportar al </a:t>
            </a:r>
            <a:r>
              <a:rPr lang="es-PE" sz="1400" dirty="0" err="1">
                <a:latin typeface="Arial" pitchFamily="34" charset="0"/>
                <a:cs typeface="Arial" pitchFamily="34" charset="0"/>
              </a:rPr>
              <a:t>Minedu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, a través del Sistema de Información Académica, lo siguiente:</a:t>
            </a:r>
          </a:p>
          <a:p>
            <a:endParaRPr lang="es-PE" sz="1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matrícula, dentro del mes siguiente de haber iniciado el periodo académico. </a:t>
            </a: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Consolidado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notas, a los treinta (30) días hábiles de haber culminado el plan de estudios. </a:t>
            </a: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certificados y títulos, a los treinta (30) días hábiles de su emisión.</a:t>
            </a: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egresados, a los treinta (30) días hábiles de haber culminado el programa de estudios. </a:t>
            </a:r>
          </a:p>
          <a:p>
            <a:pPr marL="342900" indent="-342900">
              <a:buFont typeface="+mj-lt"/>
              <a:buAutoNum type="alphaLcPeriod"/>
            </a:pPr>
            <a:r>
              <a:rPr lang="es-PE" sz="1400" dirty="0" smtClean="0">
                <a:latin typeface="Arial" pitchFamily="34" charset="0"/>
                <a:cs typeface="Arial" pitchFamily="34" charset="0"/>
              </a:rPr>
              <a:t>Registro </a:t>
            </a:r>
            <a:r>
              <a:rPr lang="es-PE" sz="1400" dirty="0">
                <a:latin typeface="Arial" pitchFamily="34" charset="0"/>
                <a:cs typeface="Arial" pitchFamily="34" charset="0"/>
              </a:rPr>
              <a:t>de seguimiento de egresados, especificando inserción y trayectoria, a los treinta (30) días hábiles de cumplido el primer año de egreso y a los treinta (30) días de cumplido el segundo año de egreso.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4436728" y="709684"/>
            <a:ext cx="263805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dirty="0" smtClean="0"/>
              <a:t>Resolución Viceministerial </a:t>
            </a:r>
          </a:p>
          <a:p>
            <a:r>
              <a:rPr lang="es-PE" dirty="0" smtClean="0"/>
              <a:t>N° 188-2020-MINEDU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7175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45">
            <a:extLst>
              <a:ext uri="{FF2B5EF4-FFF2-40B4-BE49-F238E27FC236}">
                <a16:creationId xmlns:a16="http://schemas.microsoft.com/office/drawing/2014/main" xmlns="" id="{D93BA3B6-9E37-46D3-8762-7293D0E541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5554"/>
            <a:ext cx="12185146" cy="6852446"/>
          </a:xfrm>
          <a:prstGeom prst="rect">
            <a:avLst/>
          </a:prstGeom>
        </p:spPr>
      </p:pic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A609797B-3485-4FE4-AB62-03164AF1FC70}"/>
              </a:ext>
            </a:extLst>
          </p:cNvPr>
          <p:cNvSpPr txBox="1"/>
          <p:nvPr/>
        </p:nvSpPr>
        <p:spPr>
          <a:xfrm>
            <a:off x="1514476" y="3152159"/>
            <a:ext cx="8244892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FORMATOS TÉCNICO PEDAGÓGICOS PARA LA MATRÍCULA</a:t>
            </a:r>
            <a:endParaRPr lang="es-PE" sz="2800" b="1" dirty="0"/>
          </a:p>
        </p:txBody>
      </p:sp>
    </p:spTree>
    <p:extLst>
      <p:ext uri="{BB962C8B-B14F-4D97-AF65-F5344CB8AC3E}">
        <p14:creationId xmlns:p14="http://schemas.microsoft.com/office/powerpoint/2010/main" val="83052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7D4C6CA8-092B-47EA-8E4B-B7CA9B243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288" y="0"/>
            <a:ext cx="12417287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D3D8B49-E5FD-42A2-AEC5-08530AE10594}"/>
              </a:ext>
            </a:extLst>
          </p:cNvPr>
          <p:cNvSpPr txBox="1"/>
          <p:nvPr/>
        </p:nvSpPr>
        <p:spPr>
          <a:xfrm>
            <a:off x="542924" y="1741830"/>
            <a:ext cx="471836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/>
              <a:t>Anexo N° 1 de los LAG</a:t>
            </a:r>
            <a:endParaRPr lang="es-PE" sz="12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3B8663C7-629B-44EE-9D89-940638127CC3}"/>
              </a:ext>
            </a:extLst>
          </p:cNvPr>
          <p:cNvSpPr txBox="1"/>
          <p:nvPr/>
        </p:nvSpPr>
        <p:spPr>
          <a:xfrm>
            <a:off x="0" y="185892"/>
            <a:ext cx="4638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LAG: 20. DISPOSICIONES COMPLEMENTARIAS</a:t>
            </a:r>
            <a:endParaRPr lang="es-PE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4" y="2059382"/>
            <a:ext cx="4718365" cy="45170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11" y="1015317"/>
            <a:ext cx="4182180" cy="547539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CuadroTexto 4">
            <a:extLst>
              <a:ext uri="{FF2B5EF4-FFF2-40B4-BE49-F238E27FC236}">
                <a16:creationId xmlns:a16="http://schemas.microsoft.com/office/drawing/2014/main" xmlns="" id="{0D3D8B49-E5FD-42A2-AEC5-08530AE10594}"/>
              </a:ext>
            </a:extLst>
          </p:cNvPr>
          <p:cNvSpPr txBox="1"/>
          <p:nvPr/>
        </p:nvSpPr>
        <p:spPr>
          <a:xfrm>
            <a:off x="6845212" y="690799"/>
            <a:ext cx="418218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latin typeface="Arial" pitchFamily="34" charset="0"/>
                <a:cs typeface="Arial" pitchFamily="34" charset="0"/>
              </a:rPr>
              <a:t>20.14 Propuesta de Registro de  Matrícula Modular</a:t>
            </a:r>
            <a:endParaRPr lang="es-PE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7625" y="719374"/>
            <a:ext cx="52578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PE" sz="1200" dirty="0" smtClean="0">
                <a:latin typeface="Arial" pitchFamily="34" charset="0"/>
                <a:cs typeface="Arial" pitchFamily="34" charset="0"/>
              </a:rPr>
              <a:t>20.5</a:t>
            </a:r>
            <a:r>
              <a:rPr lang="es-PE" sz="1200" dirty="0">
                <a:latin typeface="Arial" pitchFamily="34" charset="0"/>
                <a:cs typeface="Arial" pitchFamily="34" charset="0"/>
              </a:rPr>
              <a:t>.	En tanto se implemente el Sistema de Información Académica, los CETPRO remiten en soporte digital a la UGEL, la misma que será sistematizada y remitida a la DRE de su jurisdicción, según corresponda, la información consignada en el numeral 17 “Registro y reporte de información académica”, en los plazos que establece dicho numeral</a:t>
            </a:r>
            <a:r>
              <a:rPr lang="es-PE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4581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DB465199-00F9-43FE-BE03-94508C1D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114" y="1596787"/>
            <a:ext cx="11021438" cy="4462818"/>
          </a:xfrm>
          <a:prstGeom prst="rect">
            <a:avLst/>
          </a:prstGeom>
        </p:spPr>
      </p:pic>
      <p:sp>
        <p:nvSpPr>
          <p:cNvPr id="4" name="CuadroTexto 4">
            <a:extLst>
              <a:ext uri="{FF2B5EF4-FFF2-40B4-BE49-F238E27FC236}">
                <a16:creationId xmlns:a16="http://schemas.microsoft.com/office/drawing/2014/main" xmlns="" id="{0D3D8B49-E5FD-42A2-AEC5-08530AE10594}"/>
              </a:ext>
            </a:extLst>
          </p:cNvPr>
          <p:cNvSpPr txBox="1"/>
          <p:nvPr/>
        </p:nvSpPr>
        <p:spPr>
          <a:xfrm>
            <a:off x="852115" y="1177101"/>
            <a:ext cx="1102143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200" b="1" dirty="0" smtClean="0">
                <a:latin typeface="Arial" pitchFamily="34" charset="0"/>
                <a:cs typeface="Arial" pitchFamily="34" charset="0"/>
              </a:rPr>
              <a:t>20.14 Propuesta de Registro de  Matrícula Institucional</a:t>
            </a:r>
            <a:endParaRPr lang="es-PE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1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Distintivo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3253</TotalTime>
  <Words>820</Words>
  <Application>Microsoft Office PowerPoint</Application>
  <PresentationFormat>Personalizado</PresentationFormat>
  <Paragraphs>100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Distintivo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ING. PEDRO TORRES</dc:creator>
  <cp:lastModifiedBy>Teresa</cp:lastModifiedBy>
  <cp:revision>135</cp:revision>
  <dcterms:created xsi:type="dcterms:W3CDTF">2021-07-10T02:54:10Z</dcterms:created>
  <dcterms:modified xsi:type="dcterms:W3CDTF">2021-08-16T22:07:49Z</dcterms:modified>
</cp:coreProperties>
</file>