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0"/>
  </p:notesMasterIdLst>
  <p:sldIdLst>
    <p:sldId id="447" r:id="rId3"/>
    <p:sldId id="3326" r:id="rId4"/>
    <p:sldId id="3327" r:id="rId5"/>
    <p:sldId id="3330" r:id="rId6"/>
    <p:sldId id="3331" r:id="rId7"/>
    <p:sldId id="3328" r:id="rId8"/>
    <p:sldId id="3329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28E3-2DE7-40EF-A5B9-64DE2FF52A72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65B68-8C2B-4646-BD15-2D95260A3A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021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5DEF7-EB62-4746-969F-C4A76894D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671A14-C36F-416A-AD72-E44FD7A68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18A3B-790F-4240-B9BE-E4317FA2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382DCE-AEF2-4F11-99D1-0413FB84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AB96D-C154-4590-870D-C3776137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5125D-F053-40F1-A32D-918C79D5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093609-67A3-4DCD-81FB-47EAA66C4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BBDB3-83D2-4CEA-A8B1-4D9BBD0C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90A8F8-66AB-4AEA-870E-7CA5BA6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0A1B1-7A43-4959-A450-D1DA73ED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96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90113D-8635-4430-8D67-8803B3FCF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DBBD38-E93D-4839-8F2C-A20E29DF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BCC76-5E71-4047-BAEC-6A0BD5BF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F2816-AF38-49FE-B6E2-CE608E8D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51BFF-83B2-4480-84F3-0F898B56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8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90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932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332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765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787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418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596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15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30D53-7483-4B61-8436-31AA3A3A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415E6-1F0B-4AA0-8B0F-9E123C15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07C2B4-C920-48F0-830F-25AB44C1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BF7EB-7630-48BC-B1DC-8E409A63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BCE21-4220-4110-9E32-4657B48C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7895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99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969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PE"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2991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10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31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riángulo isósceles"/>
          <p:cNvSpPr/>
          <p:nvPr/>
        </p:nvSpPr>
        <p:spPr>
          <a:xfrm>
            <a:off x="815413" y="1"/>
            <a:ext cx="11376587" cy="6869593"/>
          </a:xfrm>
          <a:custGeom>
            <a:avLst/>
            <a:gdLst>
              <a:gd name="connsiteX0" fmla="*/ 0 w 8532440"/>
              <a:gd name="connsiteY0" fmla="*/ 11577497 h 11577497"/>
              <a:gd name="connsiteX1" fmla="*/ 8532440 w 8532440"/>
              <a:gd name="connsiteY1" fmla="*/ 0 h 11577497"/>
              <a:gd name="connsiteX2" fmla="*/ 8532440 w 8532440"/>
              <a:gd name="connsiteY2" fmla="*/ 11577497 h 11577497"/>
              <a:gd name="connsiteX3" fmla="*/ 0 w 8532440"/>
              <a:gd name="connsiteY3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32440 w 8532440"/>
              <a:gd name="connsiteY3" fmla="*/ 11577497 h 11577497"/>
              <a:gd name="connsiteX4" fmla="*/ 0 w 8532440"/>
              <a:gd name="connsiteY4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18792 w 8532440"/>
              <a:gd name="connsiteY3" fmla="*/ 4735200 h 11577497"/>
              <a:gd name="connsiteX4" fmla="*/ 8532440 w 8532440"/>
              <a:gd name="connsiteY4" fmla="*/ 11577497 h 11577497"/>
              <a:gd name="connsiteX5" fmla="*/ 0 w 8532440"/>
              <a:gd name="connsiteY5" fmla="*/ 11577497 h 11577497"/>
              <a:gd name="connsiteX0" fmla="*/ 0 w 8532440"/>
              <a:gd name="connsiteY0" fmla="*/ 7365058 h 7365058"/>
              <a:gd name="connsiteX1" fmla="*/ 5038613 w 8532440"/>
              <a:gd name="connsiteY1" fmla="*/ 522761 h 7365058"/>
              <a:gd name="connsiteX2" fmla="*/ 6744583 w 8532440"/>
              <a:gd name="connsiteY2" fmla="*/ 18367 h 7365058"/>
              <a:gd name="connsiteX3" fmla="*/ 8518792 w 8532440"/>
              <a:gd name="connsiteY3" fmla="*/ 522761 h 7365058"/>
              <a:gd name="connsiteX4" fmla="*/ 8532440 w 8532440"/>
              <a:gd name="connsiteY4" fmla="*/ 7365058 h 7365058"/>
              <a:gd name="connsiteX5" fmla="*/ 0 w 8532440"/>
              <a:gd name="connsiteY5" fmla="*/ 7365058 h 7365058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6744583 w 8532440"/>
              <a:gd name="connsiteY2" fmla="*/ 131078 h 7477769"/>
              <a:gd name="connsiteX3" fmla="*/ 7372380 w 8532440"/>
              <a:gd name="connsiteY3" fmla="*/ 253333 h 7477769"/>
              <a:gd name="connsiteX4" fmla="*/ 8518792 w 8532440"/>
              <a:gd name="connsiteY4" fmla="*/ 635472 h 7477769"/>
              <a:gd name="connsiteX5" fmla="*/ 8532440 w 8532440"/>
              <a:gd name="connsiteY5" fmla="*/ 7477769 h 7477769"/>
              <a:gd name="connsiteX6" fmla="*/ 0 w 8532440"/>
              <a:gd name="connsiteY6" fmla="*/ 7477769 h 7477769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7372380 w 8532440"/>
              <a:gd name="connsiteY2" fmla="*/ 253333 h 7477769"/>
              <a:gd name="connsiteX3" fmla="*/ 8518792 w 8532440"/>
              <a:gd name="connsiteY3" fmla="*/ 635472 h 7477769"/>
              <a:gd name="connsiteX4" fmla="*/ 8532440 w 8532440"/>
              <a:gd name="connsiteY4" fmla="*/ 7477769 h 7477769"/>
              <a:gd name="connsiteX5" fmla="*/ 0 w 8532440"/>
              <a:gd name="connsiteY5" fmla="*/ 7477769 h 7477769"/>
              <a:gd name="connsiteX0" fmla="*/ 0 w 8532440"/>
              <a:gd name="connsiteY0" fmla="*/ 6842297 h 6842297"/>
              <a:gd name="connsiteX1" fmla="*/ 5038613 w 8532440"/>
              <a:gd name="connsiteY1" fmla="*/ 0 h 6842297"/>
              <a:gd name="connsiteX2" fmla="*/ 8518792 w 8532440"/>
              <a:gd name="connsiteY2" fmla="*/ 0 h 6842297"/>
              <a:gd name="connsiteX3" fmla="*/ 8532440 w 8532440"/>
              <a:gd name="connsiteY3" fmla="*/ 6842297 h 6842297"/>
              <a:gd name="connsiteX4" fmla="*/ 0 w 8532440"/>
              <a:gd name="connsiteY4" fmla="*/ 6842297 h 68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6842297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8" name="7 CuadroTexto"/>
          <p:cNvSpPr txBox="1"/>
          <p:nvPr/>
        </p:nvSpPr>
        <p:spPr>
          <a:xfrm>
            <a:off x="239350" y="836713"/>
            <a:ext cx="11713301" cy="484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PE" sz="15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2500" baseline="0" dirty="0">
              <a:solidFill>
                <a:srgbClr val="DC0000"/>
              </a:solidFill>
              <a:latin typeface="Stag Book" pitchFamily="50" charset="0"/>
            </a:endParaRPr>
          </a:p>
          <a:p>
            <a:endParaRPr lang="es-PE" sz="1500" dirty="0"/>
          </a:p>
          <a:p>
            <a:endParaRPr lang="es-PE" sz="1500" dirty="0"/>
          </a:p>
          <a:p>
            <a:endParaRPr lang="es-PE" sz="15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</p:txBody>
      </p:sp>
      <p:pic>
        <p:nvPicPr>
          <p:cNvPr id="2052" name="Picture 4" descr="C:\Users\MED\Desktop\logo MINED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74" y="260648"/>
            <a:ext cx="3092015" cy="4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9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88B16-0352-425F-8F07-D8DB3527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3CA9D5-E251-4758-BE3E-6714C4488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8DB7E-8002-4A69-9834-9E749053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961B6B-6599-4151-912D-4FC0B491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0276E-5D60-4B94-A742-77477873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971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C820A-5C1E-4B94-A763-0DA3003C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31FBE-E68D-41F7-B593-E7CF82F52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E00FED-4955-43E7-A10D-8D4FC633B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0464AC-C8FF-4B0D-83FA-57D37C61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38A3BA-6E41-424B-AD94-2296F7C2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E5CA0E-E1AA-47BC-BDE1-711C5E6B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20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03A0D-A561-4386-922C-8827B3FA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BB09B3-91C2-4CC0-9373-29D8FB4C5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8CF57F-8AC4-4CCC-900D-5D60AC06E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EABCD6-6015-49FF-92A4-014A1F95F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C0C307-CA01-4523-BC29-5376DA08A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C9C797-6DD8-4223-9E3D-C0C555B6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3220F9-31F1-4B9E-97EA-2732055B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91FBC5-F9E1-4991-BE87-13C54DCE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24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C8ADF-8E05-4E52-8D3E-453CC579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9A084D-C8BF-4975-977D-05696AD1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6FBC9D-E74A-4792-B864-BF57D5C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D43B9A-C38C-489F-B541-6B6CF922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19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1E958-F99F-4B4D-9E39-0E0FDF7E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DDB041-FE9B-4B84-A2C7-A66A7B44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C80A4-4A2B-49CF-BE1B-76FED31A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26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12531-EBC8-419E-98D4-5EA15F27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DF8C4-2017-45A5-9A00-CC405B37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EC4F43-9E3D-4406-B4E9-6315E281A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78623-F19D-46EB-99EE-47EA4A26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0D360B-47A2-4657-8126-0FF8C2BE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4CCFEE-E57F-49A8-91B7-617C6FD1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32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328F5-D15A-4D8E-B91B-C8BA2E6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4FCF71-4821-429A-8E77-C650BC104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9CC0AE-75A4-41CE-B7E7-5E00F31C8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CDB655-833D-4E33-9476-2CEA7BED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01001-65E8-4968-8E9F-8B356B90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1D03F-6940-4CDB-AEC6-4A239076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8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23572E-AFAF-410D-8B90-DE368056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FE9B31-4255-4AC3-88C7-CE6EE6358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60F01-D34B-46E6-92F5-1A9E282F5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79FDC6-B949-481D-B5A4-3AC1E5FEB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7F881-7769-4EB7-8E13-ABE04FB47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01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B3988C3-0D14-4436-BE63-AEF9B3E3D668}" type="datetimeFigureOut">
              <a:rPr lang="es-PE" smtClean="0"/>
              <a:t>11/03/2021</a:t>
            </a:fld>
            <a:endParaRPr lang="es-PE"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PE"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76CA32E-0856-4A20-91AC-B9C1515308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1919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6253" cy="6858000"/>
          </a:xfrm>
          <a:prstGeom prst="rect">
            <a:avLst/>
          </a:prstGeom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384314" y="1948071"/>
            <a:ext cx="9112709" cy="2108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2800" b="1" kern="1000" spc="50" dirty="0">
                <a:solidFill>
                  <a:srgbClr val="C00000"/>
                </a:solidFill>
                <a:latin typeface="Arial Black" panose="020B0A04020102020204" pitchFamily="34" charset="0"/>
              </a:rPr>
              <a:t>“Orientaciones para la evaluación Psicopedagógica y Plan de Orientación Individual de estudiantes con discapacidad incluidos en EBR, EBA y ETP”</a:t>
            </a:r>
            <a:endParaRPr lang="en-US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B6C9-94FF-864B-A276-22154C8DE541}"/>
              </a:ext>
            </a:extLst>
          </p:cNvPr>
          <p:cNvSpPr txBox="1"/>
          <p:nvPr/>
        </p:nvSpPr>
        <p:spPr>
          <a:xfrm>
            <a:off x="225173" y="13252"/>
            <a:ext cx="4142673" cy="668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¿QUÉ RUTA SEGUIREMOS?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7631D4-AE2E-4ADE-8EEA-2123B9B00905}"/>
              </a:ext>
            </a:extLst>
          </p:cNvPr>
          <p:cNvSpPr/>
          <p:nvPr/>
        </p:nvSpPr>
        <p:spPr>
          <a:xfrm>
            <a:off x="759257" y="2657061"/>
            <a:ext cx="3074504" cy="9806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 PSICOPEDAGÓGICA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3DC3335-47AD-4176-97F3-3AC9FA343308}"/>
              </a:ext>
            </a:extLst>
          </p:cNvPr>
          <p:cNvSpPr/>
          <p:nvPr/>
        </p:nvSpPr>
        <p:spPr>
          <a:xfrm>
            <a:off x="4558748" y="2657060"/>
            <a:ext cx="3074504" cy="9806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INFORME PSICOPEDAGÓGICO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4A4AFC3-93BD-4AE1-B99F-474D0A571479}"/>
              </a:ext>
            </a:extLst>
          </p:cNvPr>
          <p:cNvSpPr/>
          <p:nvPr/>
        </p:nvSpPr>
        <p:spPr>
          <a:xfrm>
            <a:off x="8472020" y="2657059"/>
            <a:ext cx="3074504" cy="9806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PLAN DE ORIENTACIÓN INDIVIDUAL (POI)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05ED614-6328-4F8D-97AC-7D194C79D89D}"/>
              </a:ext>
            </a:extLst>
          </p:cNvPr>
          <p:cNvCxnSpPr/>
          <p:nvPr/>
        </p:nvCxnSpPr>
        <p:spPr>
          <a:xfrm>
            <a:off x="3886769" y="3147390"/>
            <a:ext cx="63222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CEC26C5-BA55-40F2-A12F-2102F73CF151}"/>
              </a:ext>
            </a:extLst>
          </p:cNvPr>
          <p:cNvCxnSpPr/>
          <p:nvPr/>
        </p:nvCxnSpPr>
        <p:spPr>
          <a:xfrm>
            <a:off x="7736525" y="3147390"/>
            <a:ext cx="63222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943C23D-D29D-4E23-BAA0-F889E03A6814}"/>
              </a:ext>
            </a:extLst>
          </p:cNvPr>
          <p:cNvSpPr/>
          <p:nvPr/>
        </p:nvSpPr>
        <p:spPr>
          <a:xfrm>
            <a:off x="838770" y="1257102"/>
            <a:ext cx="6767978" cy="51683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 DIAGNÓSTICA DE ENTRADA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DCE69D2-EA22-4A5B-9196-E90AC4B4C698}"/>
              </a:ext>
            </a:extLst>
          </p:cNvPr>
          <p:cNvSpPr/>
          <p:nvPr/>
        </p:nvSpPr>
        <p:spPr>
          <a:xfrm>
            <a:off x="970489" y="3976269"/>
            <a:ext cx="2805579" cy="19480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*Lista de 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cotejo para la identificación de </a:t>
            </a:r>
            <a:r>
              <a:rPr lang="es-ES" sz="1400" b="1" dirty="0">
                <a:solidFill>
                  <a:srgbClr val="C00000"/>
                </a:solidFill>
              </a:rPr>
              <a:t>fortalezas.</a:t>
            </a:r>
          </a:p>
          <a:p>
            <a:pPr algn="just"/>
            <a:endParaRPr lang="es-ES" sz="1200" b="1" dirty="0">
              <a:solidFill>
                <a:srgbClr val="C00000"/>
              </a:solidFill>
            </a:endParaRPr>
          </a:p>
          <a:p>
            <a:pPr algn="just"/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*Lista de cotejo para la detección de </a:t>
            </a:r>
            <a:r>
              <a:rPr lang="es-ES" sz="1400" b="1" dirty="0">
                <a:solidFill>
                  <a:srgbClr val="C00000"/>
                </a:solidFill>
              </a:rPr>
              <a:t>barreras.</a:t>
            </a:r>
          </a:p>
          <a:p>
            <a:pPr algn="just"/>
            <a:endParaRPr lang="es-ES" sz="1400" b="1" dirty="0">
              <a:solidFill>
                <a:srgbClr val="C00000"/>
              </a:solidFill>
            </a:endParaRPr>
          </a:p>
          <a:p>
            <a:pPr algn="just"/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*Entrevista a </a:t>
            </a:r>
            <a:r>
              <a:rPr lang="es-ES" sz="1400" b="1" dirty="0">
                <a:solidFill>
                  <a:srgbClr val="C00000"/>
                </a:solidFill>
              </a:rPr>
              <a:t>familias.</a:t>
            </a:r>
          </a:p>
        </p:txBody>
      </p:sp>
      <p:pic>
        <p:nvPicPr>
          <p:cNvPr id="12" name="Gráfico 11" descr="Documento">
            <a:extLst>
              <a:ext uri="{FF2B5EF4-FFF2-40B4-BE49-F238E27FC236}">
                <a16:creationId xmlns:a16="http://schemas.microsoft.com/office/drawing/2014/main" id="{8BECDEF7-6745-45C0-9678-986FB5405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173" y="4493103"/>
            <a:ext cx="914400" cy="914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AF11AB-EA36-45BC-9977-C8ED255F10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065" t="16796" r="33913" b="16505"/>
          <a:stretch/>
        </p:blipFill>
        <p:spPr>
          <a:xfrm>
            <a:off x="5191175" y="3794783"/>
            <a:ext cx="2057764" cy="2658897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3006710-07E9-4433-8285-C6228413B6B6}"/>
              </a:ext>
            </a:extLst>
          </p:cNvPr>
          <p:cNvSpPr/>
          <p:nvPr/>
        </p:nvSpPr>
        <p:spPr>
          <a:xfrm>
            <a:off x="8415931" y="3767521"/>
            <a:ext cx="3265055" cy="23655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Tiene un r</a:t>
            </a:r>
            <a:r>
              <a:rPr lang="es-E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400" b="1" dirty="0">
                <a:solidFill>
                  <a:srgbClr val="C00000"/>
                </a:solidFill>
              </a:rPr>
              <a:t>orientador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para establecer la mejor respuesta educativa a la/el estudiante y la planificación de los </a:t>
            </a:r>
            <a:r>
              <a:rPr lang="es-ES" sz="1400" b="1" dirty="0">
                <a:solidFill>
                  <a:srgbClr val="C00000"/>
                </a:solidFill>
              </a:rPr>
              <a:t>apoyos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73C074C-53DD-4C06-81FA-238C4844EF85}"/>
              </a:ext>
            </a:extLst>
          </p:cNvPr>
          <p:cNvCxnSpPr/>
          <p:nvPr/>
        </p:nvCxnSpPr>
        <p:spPr>
          <a:xfrm>
            <a:off x="1285461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E9E8C2D-BA6F-4494-956D-69AADABB4DC7}"/>
              </a:ext>
            </a:extLst>
          </p:cNvPr>
          <p:cNvCxnSpPr/>
          <p:nvPr/>
        </p:nvCxnSpPr>
        <p:spPr>
          <a:xfrm>
            <a:off x="2007704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F9C9AB7-56E5-474C-B442-128BCF4BE03F}"/>
              </a:ext>
            </a:extLst>
          </p:cNvPr>
          <p:cNvCxnSpPr/>
          <p:nvPr/>
        </p:nvCxnSpPr>
        <p:spPr>
          <a:xfrm>
            <a:off x="2657061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FFEEE21-DB71-418A-8859-D3B1508A7927}"/>
              </a:ext>
            </a:extLst>
          </p:cNvPr>
          <p:cNvCxnSpPr/>
          <p:nvPr/>
        </p:nvCxnSpPr>
        <p:spPr>
          <a:xfrm>
            <a:off x="3319669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EF35995-F6F0-4232-9C4C-D29656265E30}"/>
              </a:ext>
            </a:extLst>
          </p:cNvPr>
          <p:cNvCxnSpPr/>
          <p:nvPr/>
        </p:nvCxnSpPr>
        <p:spPr>
          <a:xfrm>
            <a:off x="4041912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A52A7E3-919E-4D6B-A81D-087B18332D28}"/>
              </a:ext>
            </a:extLst>
          </p:cNvPr>
          <p:cNvCxnSpPr/>
          <p:nvPr/>
        </p:nvCxnSpPr>
        <p:spPr>
          <a:xfrm>
            <a:off x="4691269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7BF9D8A-9E2E-45FF-B64B-CFA09EBCC6A0}"/>
              </a:ext>
            </a:extLst>
          </p:cNvPr>
          <p:cNvCxnSpPr/>
          <p:nvPr/>
        </p:nvCxnSpPr>
        <p:spPr>
          <a:xfrm>
            <a:off x="5334000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F0CA348-C0A5-4D49-B4C4-60E6673397BB}"/>
              </a:ext>
            </a:extLst>
          </p:cNvPr>
          <p:cNvCxnSpPr/>
          <p:nvPr/>
        </p:nvCxnSpPr>
        <p:spPr>
          <a:xfrm>
            <a:off x="6056243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06409C3-ECCD-45D5-B1C2-91B872AAC609}"/>
              </a:ext>
            </a:extLst>
          </p:cNvPr>
          <p:cNvCxnSpPr/>
          <p:nvPr/>
        </p:nvCxnSpPr>
        <p:spPr>
          <a:xfrm>
            <a:off x="6705600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F269033-BE03-4FB7-81E2-D2302A0935FB}"/>
              </a:ext>
            </a:extLst>
          </p:cNvPr>
          <p:cNvCxnSpPr/>
          <p:nvPr/>
        </p:nvCxnSpPr>
        <p:spPr>
          <a:xfrm>
            <a:off x="7348330" y="1908313"/>
            <a:ext cx="0" cy="4108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16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B6C9-94FF-864B-A276-22154C8DE541}"/>
              </a:ext>
            </a:extLst>
          </p:cNvPr>
          <p:cNvSpPr txBox="1"/>
          <p:nvPr/>
        </p:nvSpPr>
        <p:spPr>
          <a:xfrm>
            <a:off x="185417" y="0"/>
            <a:ext cx="905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¿QUÉ DEBEMOS CONSIDERAR PARA LA EVALUACIÓN PSICOPEDAGÓGICA DE ESTUDIANTES CON DISCAPACIDAD?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AFAC81-4CBF-49F0-B641-D7CF31B961BB}"/>
              </a:ext>
            </a:extLst>
          </p:cNvPr>
          <p:cNvSpPr/>
          <p:nvPr/>
        </p:nvSpPr>
        <p:spPr>
          <a:xfrm>
            <a:off x="538480" y="2735340"/>
            <a:ext cx="2997200" cy="8686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Recojo de información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8BE6FA-B7E5-46C2-B742-BFFFE7B8C2BE}"/>
              </a:ext>
            </a:extLst>
          </p:cNvPr>
          <p:cNvSpPr/>
          <p:nvPr/>
        </p:nvSpPr>
        <p:spPr>
          <a:xfrm>
            <a:off x="4178676" y="2034996"/>
            <a:ext cx="3733800" cy="21834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Diálogo conjunto:</a:t>
            </a:r>
          </a:p>
          <a:p>
            <a:pPr algn="ctr"/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La/el estudiante</a:t>
            </a:r>
          </a:p>
          <a:p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 familia</a:t>
            </a:r>
          </a:p>
          <a:p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Docente a cargo</a:t>
            </a:r>
          </a:p>
          <a:p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Profesional SAANEE </a:t>
            </a:r>
            <a:r>
              <a:rPr lang="es-PE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(brinda asistencia técnica)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4F80A6-B9C7-4B52-9953-D3C459F44DE7}"/>
              </a:ext>
            </a:extLst>
          </p:cNvPr>
          <p:cNvSpPr/>
          <p:nvPr/>
        </p:nvSpPr>
        <p:spPr>
          <a:xfrm>
            <a:off x="8625966" y="2183422"/>
            <a:ext cx="3128705" cy="16709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Considerando </a:t>
            </a:r>
            <a:r>
              <a:rPr lang="es-PE" b="1" dirty="0">
                <a:solidFill>
                  <a:srgbClr val="C00000"/>
                </a:solidFill>
              </a:rPr>
              <a:t>contextos</a:t>
            </a:r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que intervienen en su vida diaria y en su proceso de aprendizaje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8A399A9-26F7-4E3A-8124-CBAD7777BE2E}"/>
              </a:ext>
            </a:extLst>
          </p:cNvPr>
          <p:cNvSpPr/>
          <p:nvPr/>
        </p:nvSpPr>
        <p:spPr>
          <a:xfrm>
            <a:off x="634289" y="3854348"/>
            <a:ext cx="2805579" cy="19653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*Lista de 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cotejo para la identificación de </a:t>
            </a:r>
            <a:r>
              <a:rPr lang="es-ES" sz="1400" b="1" dirty="0">
                <a:solidFill>
                  <a:srgbClr val="C00000"/>
                </a:solidFill>
              </a:rPr>
              <a:t>fortalezas.</a:t>
            </a:r>
          </a:p>
          <a:p>
            <a:pPr algn="just"/>
            <a:endParaRPr lang="es-ES" sz="1200" b="1" dirty="0">
              <a:solidFill>
                <a:srgbClr val="C00000"/>
              </a:solidFill>
            </a:endParaRPr>
          </a:p>
          <a:p>
            <a:pPr algn="just"/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*Lista de cotejo para la detección de </a:t>
            </a:r>
            <a:r>
              <a:rPr lang="es-ES" sz="1400" b="1" dirty="0">
                <a:solidFill>
                  <a:srgbClr val="C00000"/>
                </a:solidFill>
              </a:rPr>
              <a:t>barreras.</a:t>
            </a:r>
          </a:p>
          <a:p>
            <a:pPr algn="just"/>
            <a:endParaRPr lang="es-ES" sz="1400" b="1" dirty="0">
              <a:solidFill>
                <a:srgbClr val="C00000"/>
              </a:solidFill>
            </a:endParaRPr>
          </a:p>
          <a:p>
            <a:pPr algn="just"/>
            <a:r>
              <a:rPr lang="es-ES" sz="1400" b="1" dirty="0">
                <a:solidFill>
                  <a:schemeClr val="tx1"/>
                </a:solidFill>
              </a:rPr>
              <a:t>*Evaluación diagnóstica</a:t>
            </a:r>
          </a:p>
        </p:txBody>
      </p:sp>
      <p:pic>
        <p:nvPicPr>
          <p:cNvPr id="12" name="Picture 2" descr="Motivación - Iconos gratis de flechas">
            <a:extLst>
              <a:ext uri="{FF2B5EF4-FFF2-40B4-BE49-F238E27FC236}">
                <a16:creationId xmlns:a16="http://schemas.microsoft.com/office/drawing/2014/main" id="{40A2A76D-89A1-4298-BC19-5AC8DA35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4" y="906302"/>
            <a:ext cx="1578711" cy="15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t En Vivo, Videollamada,. Icono De Vector Que Puede Modificar O Editar  FÃ¡cilmente Stock de ilustración - Ilustración de llamada, icono: 157791204">
            <a:extLst>
              <a:ext uri="{FF2B5EF4-FFF2-40B4-BE49-F238E27FC236}">
                <a16:creationId xmlns:a16="http://schemas.microsoft.com/office/drawing/2014/main" id="{FBDB83E4-216E-4D39-B52D-85CD195C1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-1349" r="5528" b="6438"/>
          <a:stretch/>
        </p:blipFill>
        <p:spPr bwMode="auto">
          <a:xfrm>
            <a:off x="5251814" y="4244996"/>
            <a:ext cx="2029394" cy="2228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34A72E4-8ABE-4952-B538-DDA654C71C92}"/>
              </a:ext>
            </a:extLst>
          </p:cNvPr>
          <p:cNvSpPr/>
          <p:nvPr/>
        </p:nvSpPr>
        <p:spPr>
          <a:xfrm>
            <a:off x="8359471" y="4622084"/>
            <a:ext cx="2997200" cy="1325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Propósito: identificar las fortalezas, barreras y apoyos.</a:t>
            </a:r>
          </a:p>
        </p:txBody>
      </p:sp>
      <p:pic>
        <p:nvPicPr>
          <p:cNvPr id="2054" name="Picture 6" descr="Iconos de computadora icono de diseño, propósito, diverso, Servicio, zona  png | PNGWing">
            <a:extLst>
              <a:ext uri="{FF2B5EF4-FFF2-40B4-BE49-F238E27FC236}">
                <a16:creationId xmlns:a16="http://schemas.microsoft.com/office/drawing/2014/main" id="{9A37EC91-06F0-493C-A4A9-8B6D62B17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7676" r="22507" b="6726"/>
          <a:stretch/>
        </p:blipFill>
        <p:spPr bwMode="auto">
          <a:xfrm>
            <a:off x="10850629" y="5161762"/>
            <a:ext cx="1341371" cy="11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2B71FF0-9A56-41F1-908D-98351B6A6B5A}"/>
              </a:ext>
            </a:extLst>
          </p:cNvPr>
          <p:cNvCxnSpPr>
            <a:cxnSpLocks/>
          </p:cNvCxnSpPr>
          <p:nvPr/>
        </p:nvCxnSpPr>
        <p:spPr>
          <a:xfrm>
            <a:off x="3588688" y="3173894"/>
            <a:ext cx="49298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34A2EDE-A68A-4072-94FF-F20ED75557FC}"/>
              </a:ext>
            </a:extLst>
          </p:cNvPr>
          <p:cNvCxnSpPr>
            <a:cxnSpLocks/>
          </p:cNvCxnSpPr>
          <p:nvPr/>
        </p:nvCxnSpPr>
        <p:spPr>
          <a:xfrm>
            <a:off x="8008288" y="3074502"/>
            <a:ext cx="49298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7038629-B5F0-4A92-9103-555A38155E7B}"/>
              </a:ext>
            </a:extLst>
          </p:cNvPr>
          <p:cNvCxnSpPr>
            <a:cxnSpLocks/>
          </p:cNvCxnSpPr>
          <p:nvPr/>
        </p:nvCxnSpPr>
        <p:spPr>
          <a:xfrm>
            <a:off x="10069002" y="4026209"/>
            <a:ext cx="0" cy="4969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703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B6C9-94FF-864B-A276-22154C8DE541}"/>
              </a:ext>
            </a:extLst>
          </p:cNvPr>
          <p:cNvSpPr txBox="1"/>
          <p:nvPr/>
        </p:nvSpPr>
        <p:spPr>
          <a:xfrm>
            <a:off x="185417" y="121920"/>
            <a:ext cx="905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LISTAS DE COTEJO PARA LA IDENTIFICACIÓN DE </a:t>
            </a:r>
            <a:r>
              <a:rPr lang="es-ES" sz="2800" b="1" dirty="0"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FORTALEZAS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6CBEFF8-1BD2-4F28-84C3-9E99D76BD9FA}"/>
              </a:ext>
            </a:extLst>
          </p:cNvPr>
          <p:cNvSpPr/>
          <p:nvPr/>
        </p:nvSpPr>
        <p:spPr>
          <a:xfrm>
            <a:off x="450461" y="2575600"/>
            <a:ext cx="5001054" cy="35288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información puede ser recogida por la observación de la/el docente y/o entrevista a la familia y/o diálogo con la/el estudiante.</a:t>
            </a:r>
          </a:p>
          <a:p>
            <a:pPr algn="just"/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Dado que algunos indicadores presentan distintas opciones, precisar en comentarios aquellas que caracterizan a su estudiante y son relevantes.</a:t>
            </a:r>
          </a:p>
          <a:p>
            <a:pPr algn="just"/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caso los indicadores no respondan a las características de la/el estudiante, puede completar en la opción “Otros”.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AA47DDE-737F-4559-A1D7-04ECF87454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4" t="41543" r="24238" b="17471"/>
          <a:stretch/>
        </p:blipFill>
        <p:spPr>
          <a:xfrm>
            <a:off x="5611535" y="804587"/>
            <a:ext cx="6130004" cy="28624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9E02E2F-CF27-4F60-B984-2F151FEFF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6" t="22402" r="25760" b="38931"/>
          <a:stretch/>
        </p:blipFill>
        <p:spPr>
          <a:xfrm>
            <a:off x="5611535" y="3826503"/>
            <a:ext cx="5764809" cy="2650435"/>
          </a:xfrm>
          <a:prstGeom prst="rect">
            <a:avLst/>
          </a:prstGeom>
        </p:spPr>
      </p:pic>
      <p:pic>
        <p:nvPicPr>
          <p:cNvPr id="24" name="Picture 2" descr="Habilidades, Multitarea, Imagen De Vector De Icono De Estrés. También Se  Puede Usar Para Habilidades Blandas. Adecuado Para Aplicaciones Móviles,  Aplicaciones Web Y Medios Impresos. Ilustraciones Vectoriales, Clip Art  Vectorizado Libre De">
            <a:extLst>
              <a:ext uri="{FF2B5EF4-FFF2-40B4-BE49-F238E27FC236}">
                <a16:creationId xmlns:a16="http://schemas.microsoft.com/office/drawing/2014/main" id="{1A27D4BB-5055-4EE7-B199-40DBA9D60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1" t="12132" r="10841" b="10174"/>
          <a:stretch/>
        </p:blipFill>
        <p:spPr bwMode="auto">
          <a:xfrm>
            <a:off x="2186878" y="1099502"/>
            <a:ext cx="1528220" cy="14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9746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B6C9-94FF-864B-A276-22154C8DE541}"/>
              </a:ext>
            </a:extLst>
          </p:cNvPr>
          <p:cNvSpPr txBox="1"/>
          <p:nvPr/>
        </p:nvSpPr>
        <p:spPr>
          <a:xfrm>
            <a:off x="185417" y="121920"/>
            <a:ext cx="905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LISTAS DE COTEJO PARA LA DETECCIÓN DE </a:t>
            </a:r>
            <a:r>
              <a:rPr lang="es-ES" sz="2800" b="1" dirty="0"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BARRERAS</a:t>
            </a:r>
            <a:endParaRPr lang="en-US" sz="2800" b="1" dirty="0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9864F8-C6BB-487E-820F-4383B1FD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60" t="15636" r="19456" b="14379"/>
          <a:stretch/>
        </p:blipFill>
        <p:spPr>
          <a:xfrm>
            <a:off x="5088721" y="1030356"/>
            <a:ext cx="6679209" cy="4797287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6D29D25-C465-405F-BA0F-1644B26CCF9C}"/>
              </a:ext>
            </a:extLst>
          </p:cNvPr>
          <p:cNvSpPr/>
          <p:nvPr/>
        </p:nvSpPr>
        <p:spPr>
          <a:xfrm>
            <a:off x="1959548" y="1376488"/>
            <a:ext cx="3251654" cy="138851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Permite sistematizar la observación y el análisis de las posibles barreras a las que puedan estar enfrentándose la/el estudiante.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FB7C4D-F4F8-4A7C-81CC-80057F1D7D95}"/>
              </a:ext>
            </a:extLst>
          </p:cNvPr>
          <p:cNvSpPr txBox="1"/>
          <p:nvPr/>
        </p:nvSpPr>
        <p:spPr>
          <a:xfrm>
            <a:off x="448858" y="3496355"/>
            <a:ext cx="4664651" cy="237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han considerado 5 dimensiones: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Motivación e interés.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Acceso y comprensión de la información.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Expresión.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 de la vida diaria.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Interacción con el entorno.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7A39C7-9A4F-4EAB-BA74-18130789E3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89" y="1376487"/>
            <a:ext cx="1485959" cy="13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025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B6C9-94FF-864B-A276-22154C8DE541}"/>
              </a:ext>
            </a:extLst>
          </p:cNvPr>
          <p:cNvSpPr txBox="1"/>
          <p:nvPr/>
        </p:nvSpPr>
        <p:spPr>
          <a:xfrm>
            <a:off x="225174" y="13252"/>
            <a:ext cx="9051348" cy="6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ESQUEMA DE INFORME PSICOPEDAGÓGICO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9513DFD-6401-4C83-AC43-B7A83992528D}"/>
              </a:ext>
            </a:extLst>
          </p:cNvPr>
          <p:cNvSpPr/>
          <p:nvPr/>
        </p:nvSpPr>
        <p:spPr>
          <a:xfrm>
            <a:off x="442167" y="1090486"/>
            <a:ext cx="6039913" cy="51137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DATOS GENERALES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sz="2000" b="1" dirty="0">
                <a:solidFill>
                  <a:srgbClr val="C00000"/>
                </a:solidFill>
              </a:rPr>
              <a:t>FORTALEZAS DEL ESTUDIANTE</a:t>
            </a:r>
          </a:p>
          <a:p>
            <a:pPr algn="just"/>
            <a:r>
              <a:rPr lang="es-PE" dirty="0">
                <a:solidFill>
                  <a:srgbClr val="C00000"/>
                </a:solidFill>
              </a:rPr>
              <a:t>*Con su motivación e interés</a:t>
            </a:r>
          </a:p>
          <a:p>
            <a:pPr algn="just"/>
            <a:r>
              <a:rPr lang="es-PE" dirty="0">
                <a:solidFill>
                  <a:srgbClr val="C00000"/>
                </a:solidFill>
              </a:rPr>
              <a:t>*Con el acceso y comprensión de la información</a:t>
            </a:r>
          </a:p>
          <a:p>
            <a:pPr algn="just"/>
            <a:r>
              <a:rPr lang="es-PE" dirty="0">
                <a:solidFill>
                  <a:srgbClr val="C00000"/>
                </a:solidFill>
              </a:rPr>
              <a:t>*Con la expresión</a:t>
            </a:r>
          </a:p>
          <a:p>
            <a:pPr algn="just"/>
            <a:r>
              <a:rPr lang="es-PE" dirty="0">
                <a:solidFill>
                  <a:srgbClr val="C00000"/>
                </a:solidFill>
              </a:rPr>
              <a:t>*Con las actividades de la vida diaria</a:t>
            </a:r>
          </a:p>
          <a:p>
            <a:pPr algn="just"/>
            <a:r>
              <a:rPr lang="es-PE" dirty="0">
                <a:solidFill>
                  <a:srgbClr val="C00000"/>
                </a:solidFill>
              </a:rPr>
              <a:t>*Con la interacción con su entorno</a:t>
            </a:r>
          </a:p>
          <a:p>
            <a:pPr algn="just"/>
            <a:endParaRPr lang="es-PE" sz="900" dirty="0">
              <a:solidFill>
                <a:srgbClr val="C00000"/>
              </a:solidFill>
            </a:endParaRPr>
          </a:p>
          <a:p>
            <a:pPr algn="just"/>
            <a:r>
              <a:rPr lang="es-P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HISTORIA ESCOLAR</a:t>
            </a:r>
            <a:endParaRPr lang="es-P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s-PE" sz="2000" b="1" dirty="0">
                <a:solidFill>
                  <a:srgbClr val="C00000"/>
                </a:solidFill>
              </a:rPr>
              <a:t>4. DESCRIPCIÓN DEL NIVEL DE DESARROLLO DE LA COMPETENCIA EN FUNCIÓN A LA EVALUACIÓN DIAGNÓSTICA</a:t>
            </a:r>
            <a:endParaRPr lang="es-PE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P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BARRERAS Y APOYOS</a:t>
            </a:r>
          </a:p>
          <a:p>
            <a:pPr algn="just">
              <a:lnSpc>
                <a:spcPct val="150000"/>
              </a:lnSpc>
            </a:pPr>
            <a:r>
              <a:rPr lang="es-PE" sz="2000" b="1" dirty="0">
                <a:solidFill>
                  <a:srgbClr val="C00000"/>
                </a:solidFill>
              </a:rPr>
              <a:t>6. CONCLUSIONES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E0C1E4-04C0-4CF0-8BC7-54FF2A7F3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65" t="16796" r="33913" b="16505"/>
          <a:stretch/>
        </p:blipFill>
        <p:spPr>
          <a:xfrm>
            <a:off x="7082695" y="812665"/>
            <a:ext cx="4387653" cy="56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34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B6C9-94FF-864B-A276-22154C8DE541}"/>
              </a:ext>
            </a:extLst>
          </p:cNvPr>
          <p:cNvSpPr txBox="1"/>
          <p:nvPr/>
        </p:nvSpPr>
        <p:spPr>
          <a:xfrm>
            <a:off x="225174" y="13252"/>
            <a:ext cx="9051348" cy="6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ESQUEMA DE PLAN DE ORIENTACIÓN INDIVIDUAL (POI)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9513DFD-6401-4C83-AC43-B7A83992528D}"/>
              </a:ext>
            </a:extLst>
          </p:cNvPr>
          <p:cNvSpPr/>
          <p:nvPr/>
        </p:nvSpPr>
        <p:spPr>
          <a:xfrm>
            <a:off x="532510" y="3213356"/>
            <a:ext cx="6039913" cy="3198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Estructura del POI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DATOS GENERALES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PE" b="1" dirty="0">
                <a:solidFill>
                  <a:srgbClr val="C00000"/>
                </a:solidFill>
              </a:rPr>
              <a:t>ORGANIZACIÓN DE LA RESPUESTA EDUCATIVA</a:t>
            </a:r>
          </a:p>
          <a:p>
            <a:pPr algn="just"/>
            <a:r>
              <a:rPr lang="es-PE" sz="1600" dirty="0">
                <a:solidFill>
                  <a:srgbClr val="C00000"/>
                </a:solidFill>
              </a:rPr>
              <a:t>* Provisión de apoyos</a:t>
            </a:r>
          </a:p>
          <a:p>
            <a:pPr algn="just"/>
            <a:r>
              <a:rPr lang="es-PE" sz="1600" dirty="0">
                <a:solidFill>
                  <a:srgbClr val="C00000"/>
                </a:solidFill>
              </a:rPr>
              <a:t>* Nivel a desarrollar de la competencia</a:t>
            </a: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RECOMENDACIONES PARA EL TRABAJO CON LA FAMILIA</a:t>
            </a:r>
            <a:endParaRPr lang="es-PE" b="1" dirty="0">
              <a:solidFill>
                <a:srgbClr val="C00000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es-PE" b="1" dirty="0">
                <a:solidFill>
                  <a:srgbClr val="C00000"/>
                </a:solidFill>
              </a:rPr>
              <a:t>RECOMENDACIONES ADICIONALES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8285CC-68E6-41D5-8F2D-CDE1AB91D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9" t="11962" r="54403" b="11285"/>
          <a:stretch/>
        </p:blipFill>
        <p:spPr>
          <a:xfrm>
            <a:off x="6893553" y="791529"/>
            <a:ext cx="4765937" cy="5777334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945FFB7-1216-4C15-A2A3-FF965BB59D51}"/>
              </a:ext>
            </a:extLst>
          </p:cNvPr>
          <p:cNvSpPr/>
          <p:nvPr/>
        </p:nvSpPr>
        <p:spPr>
          <a:xfrm>
            <a:off x="532510" y="995696"/>
            <a:ext cx="5807330" cy="2060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Elaborado por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la/el docente con el apoyo de la/el profesional SAANEE, quien brindará asistencia técnica para su elaboración.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Tener una 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reunión con la familia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socializar su contenido, alcanzar acuerdos, aclarar dudas y acordar fechas de siguientes reuniones.</a:t>
            </a:r>
            <a:endParaRPr lang="es-P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581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472</Words>
  <Application>Microsoft Office PowerPoint</Application>
  <PresentationFormat>Panorámica</PresentationFormat>
  <Paragraphs>64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Stag Book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Rodriguez</dc:creator>
  <cp:lastModifiedBy>Jimena Rodriguez</cp:lastModifiedBy>
  <cp:revision>34</cp:revision>
  <dcterms:created xsi:type="dcterms:W3CDTF">2021-03-09T17:40:36Z</dcterms:created>
  <dcterms:modified xsi:type="dcterms:W3CDTF">2021-03-11T19:38:28Z</dcterms:modified>
</cp:coreProperties>
</file>