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5" r:id="rId3"/>
    <p:sldId id="282" r:id="rId4"/>
    <p:sldId id="258" r:id="rId5"/>
    <p:sldId id="259" r:id="rId6"/>
    <p:sldId id="266" r:id="rId7"/>
    <p:sldId id="270" r:id="rId8"/>
    <p:sldId id="271" r:id="rId9"/>
    <p:sldId id="281" r:id="rId10"/>
    <p:sldId id="280" r:id="rId11"/>
    <p:sldId id="276" r:id="rId12"/>
    <p:sldId id="278" r:id="rId13"/>
    <p:sldId id="279" r:id="rId14"/>
    <p:sldId id="261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99"/>
    <a:srgbClr val="FF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57BD-A870-4C20-BD71-D24B059A8284}" type="datetimeFigureOut">
              <a:rPr lang="es-PE" smtClean="0"/>
              <a:t>23/07/2021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B73C-671D-4F7B-8B1E-76EDEE0B4E03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8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57BD-A870-4C20-BD71-D24B059A8284}" type="datetimeFigureOut">
              <a:rPr lang="es-PE" smtClean="0"/>
              <a:t>23/07/2021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B73C-671D-4F7B-8B1E-76EDEE0B4E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626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57BD-A870-4C20-BD71-D24B059A8284}" type="datetimeFigureOut">
              <a:rPr lang="es-PE" smtClean="0"/>
              <a:t>23/07/2021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B73C-671D-4F7B-8B1E-76EDEE0B4E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86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57BD-A870-4C20-BD71-D24B059A8284}" type="datetimeFigureOut">
              <a:rPr lang="es-PE" smtClean="0"/>
              <a:t>23/07/2021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B73C-671D-4F7B-8B1E-76EDEE0B4E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7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57BD-A870-4C20-BD71-D24B059A8284}" type="datetimeFigureOut">
              <a:rPr lang="es-PE" smtClean="0"/>
              <a:t>23/07/2021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B73C-671D-4F7B-8B1E-76EDEE0B4E03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54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57BD-A870-4C20-BD71-D24B059A8284}" type="datetimeFigureOut">
              <a:rPr lang="es-PE" smtClean="0"/>
              <a:t>23/07/2021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B73C-671D-4F7B-8B1E-76EDEE0B4E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531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57BD-A870-4C20-BD71-D24B059A8284}" type="datetimeFigureOut">
              <a:rPr lang="es-PE" smtClean="0"/>
              <a:t>23/07/2021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B73C-671D-4F7B-8B1E-76EDEE0B4E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949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57BD-A870-4C20-BD71-D24B059A8284}" type="datetimeFigureOut">
              <a:rPr lang="es-PE" smtClean="0"/>
              <a:t>23/07/2021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B73C-671D-4F7B-8B1E-76EDEE0B4E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163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57BD-A870-4C20-BD71-D24B059A8284}" type="datetimeFigureOut">
              <a:rPr lang="es-PE" smtClean="0"/>
              <a:t>23/07/2021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B73C-671D-4F7B-8B1E-76EDEE0B4E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994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C557BD-A870-4C20-BD71-D24B059A8284}" type="datetimeFigureOut">
              <a:rPr lang="es-PE" smtClean="0"/>
              <a:t>23/07/2021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9FB73C-671D-4F7B-8B1E-76EDEE0B4E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61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57BD-A870-4C20-BD71-D24B059A8284}" type="datetimeFigureOut">
              <a:rPr lang="es-PE" smtClean="0"/>
              <a:t>23/07/2021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B73C-671D-4F7B-8B1E-76EDEE0B4E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252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C557BD-A870-4C20-BD71-D24B059A8284}" type="datetimeFigureOut">
              <a:rPr lang="es-PE" smtClean="0"/>
              <a:t>23/07/2021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9FB73C-671D-4F7B-8B1E-76EDEE0B4E03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08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2">
            <a:extLst>
              <a:ext uri="{FF2B5EF4-FFF2-40B4-BE49-F238E27FC236}">
                <a16:creationId xmlns:a16="http://schemas.microsoft.com/office/drawing/2014/main" id="{8E484DF9-D63E-4961-8624-3E617C0A952A}"/>
              </a:ext>
            </a:extLst>
          </p:cNvPr>
          <p:cNvSpPr txBox="1"/>
          <p:nvPr/>
        </p:nvSpPr>
        <p:spPr>
          <a:xfrm>
            <a:off x="337039" y="2215170"/>
            <a:ext cx="332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ea typeface="Tahoma" panose="020B0604030504040204" pitchFamily="34" charset="0"/>
                <a:cs typeface="Times New Roman" panose="02020603050405020304" pitchFamily="18" charset="0"/>
              </a:rPr>
              <a:t>GOBIERNO REGIONAL </a:t>
            </a:r>
          </a:p>
          <a:p>
            <a:pPr algn="ctr"/>
            <a:r>
              <a:rPr lang="es-ES" sz="2000" b="1" dirty="0">
                <a:ea typeface="Tahoma" panose="020B0604030504040204" pitchFamily="34" charset="0"/>
                <a:cs typeface="Times New Roman" panose="02020603050405020304" pitchFamily="18" charset="0"/>
              </a:rPr>
              <a:t>DE AYACUCHO</a:t>
            </a:r>
            <a:endParaRPr lang="es-PE" sz="2000" b="1" strike="sngStrike" dirty="0"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1" descr="http://upload.wikimedia.org/wikipedia/en/d/d6/Logo_Ayacucho_Region_in_Peru.png">
            <a:extLst>
              <a:ext uri="{FF2B5EF4-FFF2-40B4-BE49-F238E27FC236}">
                <a16:creationId xmlns:a16="http://schemas.microsoft.com/office/drawing/2014/main" id="{079699C9-40BE-4CE3-AB73-0F31572438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28" y="619153"/>
            <a:ext cx="1241182" cy="159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4">
            <a:extLst>
              <a:ext uri="{FF2B5EF4-FFF2-40B4-BE49-F238E27FC236}">
                <a16:creationId xmlns:a16="http://schemas.microsoft.com/office/drawing/2014/main" id="{3D33E486-BF66-4B23-98E3-284F85979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5" t="6249" r="5673" b="64972"/>
          <a:stretch/>
        </p:blipFill>
        <p:spPr>
          <a:xfrm>
            <a:off x="1101223" y="3302290"/>
            <a:ext cx="1467811" cy="1743608"/>
          </a:xfrm>
          <a:prstGeom prst="rect">
            <a:avLst/>
          </a:prstGeom>
        </p:spPr>
      </p:pic>
      <p:sp>
        <p:nvSpPr>
          <p:cNvPr id="10" name="CuadroTexto 2">
            <a:extLst>
              <a:ext uri="{FF2B5EF4-FFF2-40B4-BE49-F238E27FC236}">
                <a16:creationId xmlns:a16="http://schemas.microsoft.com/office/drawing/2014/main" id="{76F26EA6-D528-4A35-8268-BA58A9DD6785}"/>
              </a:ext>
            </a:extLst>
          </p:cNvPr>
          <p:cNvSpPr txBox="1"/>
          <p:nvPr/>
        </p:nvSpPr>
        <p:spPr>
          <a:xfrm>
            <a:off x="-46300" y="5247711"/>
            <a:ext cx="39315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DIRECCIÓN REGIONAL DE </a:t>
            </a:r>
          </a:p>
          <a:p>
            <a:pPr algn="ctr"/>
            <a:r>
              <a:rPr lang="es-E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EDUCACIÓN DE AYACUCHO</a:t>
            </a:r>
          </a:p>
          <a:p>
            <a:pPr algn="ctr"/>
            <a:r>
              <a:rPr lang="es-ES" sz="1600" b="1" dirty="0">
                <a:latin typeface="Arial Narrow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DIRECCIÓN DE GESTIÓN PEDAGÓGICA</a:t>
            </a:r>
            <a:endParaRPr lang="es-PE" sz="1600" b="1" dirty="0">
              <a:latin typeface="Arial Narrow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4BD00F4-62EA-42FB-BAFA-15F6AC3FF84E}"/>
              </a:ext>
            </a:extLst>
          </p:cNvPr>
          <p:cNvCxnSpPr/>
          <p:nvPr/>
        </p:nvCxnSpPr>
        <p:spPr>
          <a:xfrm>
            <a:off x="4112836" y="485506"/>
            <a:ext cx="0" cy="58869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 de texto 29"/>
          <p:cNvSpPr txBox="1">
            <a:spLocks noChangeArrowheads="1"/>
          </p:cNvSpPr>
          <p:nvPr/>
        </p:nvSpPr>
        <p:spPr bwMode="auto">
          <a:xfrm>
            <a:off x="5923362" y="5220685"/>
            <a:ext cx="4449170" cy="385331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" lastClr="FFFFFF">
                <a:lumMod val="100000"/>
                <a:lumOff val="0"/>
              </a:sys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PE" sz="2400" b="1" dirty="0" smtClean="0">
                <a:solidFill>
                  <a:srgbClr val="FF0000"/>
                </a:solidFill>
                <a:effectLst/>
                <a:latin typeface="Albertus Extra Bold"/>
                <a:ea typeface="Calibri" panose="020F0502020204030204" pitchFamily="34" charset="0"/>
                <a:cs typeface="Times New Roman" panose="02020603050405020304" pitchFamily="18" charset="0"/>
              </a:rPr>
              <a:t>AYACUCHO - 2021</a:t>
            </a:r>
            <a:endParaRPr lang="es-PE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PE" sz="1400" b="1" dirty="0">
                <a:effectLst/>
                <a:latin typeface="Albertus Extra Bol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PE" sz="1400" b="1" dirty="0">
                <a:effectLst/>
                <a:latin typeface="Albertus Extra Bol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4 CuadroTexto"/>
          <p:cNvSpPr txBox="1"/>
          <p:nvPr/>
        </p:nvSpPr>
        <p:spPr>
          <a:xfrm>
            <a:off x="4340455" y="1158578"/>
            <a:ext cx="7614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ANÁLISIS PEDAGÓGICO DEL RESULTADO DE LAS PRUEBAS DE KIT</a:t>
            </a:r>
            <a:endParaRPr lang="es-PE" sz="40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4 CuadroTexto"/>
          <p:cNvSpPr txBox="1"/>
          <p:nvPr/>
        </p:nvSpPr>
        <p:spPr>
          <a:xfrm>
            <a:off x="5656639" y="3789373"/>
            <a:ext cx="501100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 smtClean="0">
                <a:solidFill>
                  <a:srgbClr val="CC0000"/>
                </a:solidFill>
                <a:latin typeface="Arial Narrow" panose="020B0606020202030204" pitchFamily="34" charset="0"/>
              </a:rPr>
              <a:t>ESCRITURA</a:t>
            </a:r>
            <a:endParaRPr lang="es-PE" sz="4400" b="1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3864" y="6267887"/>
            <a:ext cx="12124267" cy="590113"/>
            <a:chOff x="0" y="6068786"/>
            <a:chExt cx="12192000" cy="789214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076950"/>
              <a:ext cx="4212772" cy="78105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2773" y="6068786"/>
              <a:ext cx="3729716" cy="78105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489" y="6068786"/>
              <a:ext cx="4249511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58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28D3267-DA02-4DB5-864F-733F0FFDA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475" y1="37234" x2="62766" y2="37943"/>
                        <a14:foregroundMark x1="46809" y1="43262" x2="55674" y2="43085"/>
                        <a14:foregroundMark x1="80142" y1="81738" x2="26950" y2="81383"/>
                        <a14:foregroundMark x1="27660" y1="80674" x2="69858" y2="71809"/>
                      </a14:backgroundRemoval>
                    </a14:imgEffect>
                  </a14:imgLayer>
                </a14:imgProps>
              </a:ext>
            </a:extLst>
          </a:blip>
          <a:srcRect l="12231" t="11321" r="10030" b="8415"/>
          <a:stretch/>
        </p:blipFill>
        <p:spPr>
          <a:xfrm>
            <a:off x="10710542" y="146571"/>
            <a:ext cx="1071558" cy="11063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FFBA5F2-AC02-4084-AE13-0AA931E45162}"/>
              </a:ext>
            </a:extLst>
          </p:cNvPr>
          <p:cNvSpPr txBox="1"/>
          <p:nvPr/>
        </p:nvSpPr>
        <p:spPr>
          <a:xfrm>
            <a:off x="240918" y="2421141"/>
            <a:ext cx="2638760" cy="1508105"/>
          </a:xfrm>
          <a:prstGeom prst="rect">
            <a:avLst/>
          </a:prstGeom>
          <a:noFill/>
          <a:ln w="28575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Criterio </a:t>
            </a:r>
            <a:r>
              <a:rPr lang="es-PE" sz="20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algn="just"/>
            <a:r>
              <a:rPr lang="es-ES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Menciona superficialmente la secuencia narrativa, solo considerara</a:t>
            </a:r>
            <a:r>
              <a:rPr lang="es-ES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inicio y desarrollo.</a:t>
            </a:r>
            <a:endParaRPr lang="es-PE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58BE5D3-5D8B-44D9-B1B8-042AD569F788}"/>
              </a:ext>
            </a:extLst>
          </p:cNvPr>
          <p:cNvSpPr txBox="1"/>
          <p:nvPr/>
        </p:nvSpPr>
        <p:spPr>
          <a:xfrm>
            <a:off x="240917" y="4499359"/>
            <a:ext cx="2624968" cy="1200329"/>
          </a:xfrm>
          <a:prstGeom prst="rect">
            <a:avLst/>
          </a:prstGeom>
          <a:noFill/>
          <a:ln w="28575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</a:rPr>
              <a:t>Criterio 2</a:t>
            </a:r>
          </a:p>
          <a:p>
            <a:pPr algn="just"/>
            <a:r>
              <a:rPr lang="es-ES" dirty="0" smtClean="0">
                <a:latin typeface="Arial Narrow" panose="020B0606020202030204" pitchFamily="34" charset="0"/>
              </a:rPr>
              <a:t>En el texto muestra dificultad en la coherencia que afecta a la comprensión.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8D9C4AA-4CDF-44FF-B13E-2EA42062DEF4}"/>
              </a:ext>
            </a:extLst>
          </p:cNvPr>
          <p:cNvSpPr txBox="1"/>
          <p:nvPr/>
        </p:nvSpPr>
        <p:spPr>
          <a:xfrm>
            <a:off x="9254873" y="1425513"/>
            <a:ext cx="2668558" cy="1200329"/>
          </a:xfrm>
          <a:prstGeom prst="rect">
            <a:avLst/>
          </a:prstGeom>
          <a:noFill/>
          <a:ln w="28575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</a:rPr>
              <a:t>Criterio 3</a:t>
            </a:r>
          </a:p>
          <a:p>
            <a:pPr algn="just"/>
            <a:r>
              <a:rPr lang="es-PE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texto considera el uso de algunos conectores para mantener la cohesión </a:t>
            </a: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9AF9896-F60A-419D-AC77-D0FD60B791D9}"/>
              </a:ext>
            </a:extLst>
          </p:cNvPr>
          <p:cNvSpPr txBox="1"/>
          <p:nvPr/>
        </p:nvSpPr>
        <p:spPr>
          <a:xfrm>
            <a:off x="9261775" y="3199941"/>
            <a:ext cx="267916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C98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</a:rPr>
              <a:t>Criterio 4 </a:t>
            </a:r>
          </a:p>
          <a:p>
            <a:pPr algn="just"/>
            <a:r>
              <a:rPr lang="es-ES" dirty="0" smtClean="0">
                <a:latin typeface="Arial Narrow" panose="020B0606020202030204" pitchFamily="34" charset="0"/>
              </a:rPr>
              <a:t>Muestra más de 4 errores en el uso de los signos de puntuación.</a:t>
            </a: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158D0252-0DB1-4BD9-AA84-09574E9B152E}"/>
              </a:ext>
            </a:extLst>
          </p:cNvPr>
          <p:cNvSpPr txBox="1"/>
          <p:nvPr/>
        </p:nvSpPr>
        <p:spPr>
          <a:xfrm>
            <a:off x="9273173" y="4763069"/>
            <a:ext cx="2679166" cy="1200329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</a:rPr>
              <a:t>Criterio 5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El estudiante tiene 9 errores ortográficos en el texto escrito.</a:t>
            </a:r>
            <a:endParaRPr lang="es-P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17172" y="32382"/>
            <a:ext cx="491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ANÁLSIS DE LA EVIDENCIA</a:t>
            </a:r>
            <a:endParaRPr lang="es-PE" sz="2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58D0252-0DB1-4BD9-AA84-09574E9B152E}"/>
              </a:ext>
            </a:extLst>
          </p:cNvPr>
          <p:cNvSpPr txBox="1"/>
          <p:nvPr/>
        </p:nvSpPr>
        <p:spPr>
          <a:xfrm>
            <a:off x="144496" y="429219"/>
            <a:ext cx="284436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Criterios:</a:t>
            </a:r>
          </a:p>
          <a:p>
            <a:pPr marL="271463" indent="-271463">
              <a:buFont typeface="+mj-lt"/>
              <a:buAutoNum type="arabicPeriod"/>
            </a:pP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Adecuación al tipo textual</a:t>
            </a:r>
          </a:p>
          <a:p>
            <a:pPr marL="271463" indent="-271463">
              <a:buFont typeface="+mj-lt"/>
              <a:buAutoNum type="arabicPeriod"/>
            </a:pP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Coherencia </a:t>
            </a:r>
          </a:p>
          <a:p>
            <a:pPr marL="271463" indent="-271463">
              <a:buFont typeface="+mj-lt"/>
              <a:buAutoNum type="arabicPeriod"/>
            </a:pP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Cohesión </a:t>
            </a:r>
          </a:p>
          <a:p>
            <a:pPr marL="271463" indent="-271463">
              <a:buFont typeface="+mj-lt"/>
              <a:buAutoNum type="arabicPeriod"/>
            </a:pP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Puntuación</a:t>
            </a:r>
          </a:p>
          <a:p>
            <a:pPr marL="271463" indent="-271463">
              <a:buFont typeface="+mj-lt"/>
              <a:buAutoNum type="arabicPeriod"/>
            </a:pPr>
            <a:r>
              <a:rPr lang="es-E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Recursos ortográficos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242556" y="699750"/>
            <a:ext cx="5530562" cy="59093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PE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es-PE" sz="2800" dirty="0" smtClean="0">
                <a:latin typeface="Arial Narrow" panose="020B0606020202030204" pitchFamily="34" charset="0"/>
              </a:rPr>
              <a:t>un 16 de abril mi papá nos </a:t>
            </a:r>
            <a:r>
              <a:rPr lang="es-PE" sz="2800" dirty="0" err="1" smtClean="0">
                <a:latin typeface="Arial Narrow" panose="020B0606020202030204" pitchFamily="34" charset="0"/>
              </a:rPr>
              <a:t>desperto</a:t>
            </a:r>
            <a:r>
              <a:rPr lang="es-PE" sz="2800" dirty="0" smtClean="0">
                <a:latin typeface="Arial Narrow" panose="020B0606020202030204" pitchFamily="34" charset="0"/>
              </a:rPr>
              <a:t> temprano para ir de paseo porque era el aniversario de mi mamá y de mi papá, luego de un rato llegamos, fuimos a comer sopa </a:t>
            </a:r>
            <a:r>
              <a:rPr lang="es-PE" sz="2800" dirty="0" err="1" smtClean="0">
                <a:latin typeface="Arial Narrow" panose="020B0606020202030204" pitchFamily="34" charset="0"/>
              </a:rPr>
              <a:t>sequa</a:t>
            </a:r>
            <a:r>
              <a:rPr lang="es-PE" sz="2800" dirty="0" smtClean="0">
                <a:latin typeface="Arial Narrow" panose="020B0606020202030204" pitchFamily="34" charset="0"/>
              </a:rPr>
              <a:t>, nos invitaron un du-</a:t>
            </a:r>
            <a:r>
              <a:rPr lang="es-PE" sz="2800" dirty="0" err="1" smtClean="0">
                <a:latin typeface="Arial Narrow" panose="020B0606020202030204" pitchFamily="34" charset="0"/>
              </a:rPr>
              <a:t>lce</a:t>
            </a:r>
            <a:r>
              <a:rPr lang="es-PE" sz="2800" dirty="0" smtClean="0">
                <a:latin typeface="Arial Narrow" panose="020B0606020202030204" pitchFamily="34" charset="0"/>
              </a:rPr>
              <a:t> que era como el chocolate pero más dulce, estaba delicioso </a:t>
            </a:r>
            <a:r>
              <a:rPr lang="es-PE" sz="2800" dirty="0" err="1" smtClean="0">
                <a:latin typeface="Arial Narrow" panose="020B0606020202030204" pitchFamily="34" charset="0"/>
              </a:rPr>
              <a:t>despues</a:t>
            </a:r>
            <a:r>
              <a:rPr lang="es-PE" sz="2800" dirty="0" smtClean="0">
                <a:latin typeface="Arial Narrow" panose="020B0606020202030204" pitchFamily="34" charset="0"/>
              </a:rPr>
              <a:t> fuimos a la casa de mi bisabuelo a </a:t>
            </a:r>
            <a:r>
              <a:rPr lang="es-PE" sz="2800" dirty="0" err="1" smtClean="0">
                <a:latin typeface="Arial Narrow" panose="020B0606020202030204" pitchFamily="34" charset="0"/>
              </a:rPr>
              <a:t>recojer</a:t>
            </a:r>
            <a:r>
              <a:rPr lang="es-PE" sz="2800" dirty="0" smtClean="0">
                <a:latin typeface="Arial Narrow" panose="020B0606020202030204" pitchFamily="34" charset="0"/>
              </a:rPr>
              <a:t> palta, luego fuimos a la casa encantada, a la casa de las abejas, </a:t>
            </a:r>
            <a:r>
              <a:rPr lang="es-PE" sz="2800" dirty="0" err="1" smtClean="0">
                <a:latin typeface="Arial Narrow" panose="020B0606020202030204" pitchFamily="34" charset="0"/>
              </a:rPr>
              <a:t>despues</a:t>
            </a:r>
            <a:r>
              <a:rPr lang="es-PE" sz="2800" dirty="0" smtClean="0">
                <a:latin typeface="Arial Narrow" panose="020B0606020202030204" pitchFamily="34" charset="0"/>
              </a:rPr>
              <a:t> </a:t>
            </a:r>
            <a:r>
              <a:rPr lang="es-PE" sz="2800" dirty="0" err="1" smtClean="0">
                <a:latin typeface="Arial Narrow" panose="020B0606020202030204" pitchFamily="34" charset="0"/>
              </a:rPr>
              <a:t>suvimos</a:t>
            </a:r>
            <a:r>
              <a:rPr lang="es-PE" sz="2800" dirty="0" smtClean="0">
                <a:latin typeface="Arial Narrow" panose="020B0606020202030204" pitchFamily="34" charset="0"/>
              </a:rPr>
              <a:t> a canotaje finalmente regresamos a casa, ese </a:t>
            </a:r>
            <a:r>
              <a:rPr lang="es-PE" sz="2800" dirty="0" err="1" smtClean="0">
                <a:latin typeface="Arial Narrow" panose="020B0606020202030204" pitchFamily="34" charset="0"/>
              </a:rPr>
              <a:t>dia</a:t>
            </a:r>
            <a:r>
              <a:rPr lang="es-PE" sz="2800" dirty="0" smtClean="0">
                <a:latin typeface="Arial Narrow" panose="020B0606020202030204" pitchFamily="34" charset="0"/>
              </a:rPr>
              <a:t> mi </a:t>
            </a:r>
            <a:r>
              <a:rPr lang="es-PE" sz="2800" dirty="0" err="1" smtClean="0">
                <a:latin typeface="Arial Narrow" panose="020B0606020202030204" pitchFamily="34" charset="0"/>
              </a:rPr>
              <a:t>diverti</a:t>
            </a:r>
            <a:r>
              <a:rPr lang="es-PE" sz="2800" dirty="0" smtClean="0">
                <a:latin typeface="Arial Narrow" panose="020B0606020202030204" pitchFamily="34" charset="0"/>
              </a:rPr>
              <a:t> con mi familia.</a:t>
            </a:r>
          </a:p>
          <a:p>
            <a:pPr algn="just"/>
            <a:r>
              <a:rPr lang="es-PE" sz="2800" dirty="0">
                <a:latin typeface="Arial Narrow" panose="020B0606020202030204" pitchFamily="34" charset="0"/>
              </a:rPr>
              <a:t>	</a:t>
            </a:r>
            <a:r>
              <a:rPr lang="es-PE" sz="2800" dirty="0" smtClean="0">
                <a:latin typeface="Arial Narrow" panose="020B0606020202030204" pitchFamily="34" charset="0"/>
              </a:rPr>
              <a:t>	Fin</a:t>
            </a:r>
            <a:endParaRPr lang="es-PE" sz="2800" dirty="0">
              <a:latin typeface="Arial Narrow" panose="020B060602020203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3357348" y="1304855"/>
            <a:ext cx="1937983" cy="46273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6960358" y="1773270"/>
            <a:ext cx="8734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3297148" y="2616142"/>
            <a:ext cx="715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7397086" y="3466531"/>
            <a:ext cx="600502" cy="149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 flipV="1">
            <a:off x="6416722" y="3889612"/>
            <a:ext cx="980364" cy="286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flipV="1">
            <a:off x="3357348" y="4763069"/>
            <a:ext cx="655095" cy="13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V="1">
            <a:off x="6118745" y="5170215"/>
            <a:ext cx="980364" cy="286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5410123" y="1252929"/>
            <a:ext cx="185459" cy="982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Elipse 41"/>
          <p:cNvSpPr/>
          <p:nvPr/>
        </p:nvSpPr>
        <p:spPr>
          <a:xfrm>
            <a:off x="6814097" y="1629122"/>
            <a:ext cx="105319" cy="21678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Elipse 42"/>
          <p:cNvSpPr/>
          <p:nvPr/>
        </p:nvSpPr>
        <p:spPr>
          <a:xfrm>
            <a:off x="7344426" y="3255388"/>
            <a:ext cx="105319" cy="21678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Elipse 43"/>
          <p:cNvSpPr/>
          <p:nvPr/>
        </p:nvSpPr>
        <p:spPr>
          <a:xfrm>
            <a:off x="6311403" y="3707521"/>
            <a:ext cx="105319" cy="21678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/>
          <p:cNvSpPr txBox="1"/>
          <p:nvPr/>
        </p:nvSpPr>
        <p:spPr>
          <a:xfrm>
            <a:off x="3297148" y="1023582"/>
            <a:ext cx="387747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7463393" y="1032900"/>
            <a:ext cx="1309725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8280855" y="2748721"/>
            <a:ext cx="387747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447094" y="3575335"/>
            <a:ext cx="1048340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960358" y="4042056"/>
            <a:ext cx="873457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028895" y="4871855"/>
            <a:ext cx="1151417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7334908" y="4845189"/>
            <a:ext cx="1085761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3848368" y="5729511"/>
            <a:ext cx="477971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4703010" y="5714812"/>
            <a:ext cx="865276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s-P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1" grpId="0" animBg="1"/>
      <p:bldP spid="45" grpId="0" animBg="1"/>
      <p:bldP spid="69" grpId="0" animBg="1"/>
      <p:bldP spid="73" grpId="0" animBg="1"/>
      <p:bldP spid="38" grpId="0" animBg="1"/>
      <p:bldP spid="24" grpId="0" animBg="1"/>
      <p:bldP spid="40" grpId="0" animBg="1"/>
      <p:bldP spid="42" grpId="0" animBg="1"/>
      <p:bldP spid="43" grpId="0" animBg="1"/>
      <p:bldP spid="44" grpId="0" animBg="1"/>
      <p:bldP spid="1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82600" y="118945"/>
            <a:ext cx="1114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SUGERENCIAS PARA LA RETROALIMENTACIÓN</a:t>
            </a:r>
            <a:endParaRPr lang="es-PE" sz="2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8D0252-0DB1-4BD9-AA84-09574E9B152E}"/>
              </a:ext>
            </a:extLst>
          </p:cNvPr>
          <p:cNvSpPr txBox="1"/>
          <p:nvPr/>
        </p:nvSpPr>
        <p:spPr>
          <a:xfrm>
            <a:off x="280238" y="1498442"/>
            <a:ext cx="2926986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Criterios:</a:t>
            </a:r>
          </a:p>
          <a:p>
            <a:r>
              <a:rPr lang="es-ES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Adecuación al tipo textual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8D0252-0DB1-4BD9-AA84-09574E9B152E}"/>
              </a:ext>
            </a:extLst>
          </p:cNvPr>
          <p:cNvSpPr txBox="1"/>
          <p:nvPr/>
        </p:nvSpPr>
        <p:spPr>
          <a:xfrm>
            <a:off x="280238" y="4687666"/>
            <a:ext cx="2926986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Criterios:</a:t>
            </a:r>
          </a:p>
          <a:p>
            <a:pPr algn="ctr"/>
            <a:r>
              <a:rPr lang="es-ES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Coherencia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D9C4AA-4CDF-44FF-B13E-2EA42062DEF4}"/>
              </a:ext>
            </a:extLst>
          </p:cNvPr>
          <p:cNvSpPr txBox="1"/>
          <p:nvPr/>
        </p:nvSpPr>
        <p:spPr>
          <a:xfrm>
            <a:off x="3667480" y="886626"/>
            <a:ext cx="8169844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Narrow" panose="020B0606020202030204" pitchFamily="34" charset="0"/>
              </a:rPr>
              <a:t>¿Cómo </a:t>
            </a:r>
            <a:r>
              <a:rPr lang="es-ES" sz="2400" dirty="0">
                <a:latin typeface="Arial Narrow" panose="020B0606020202030204" pitchFamily="34" charset="0"/>
              </a:rPr>
              <a:t>inicia la anécdota?, ¿qué ocurre después?, ¿cómo termina </a:t>
            </a:r>
            <a:r>
              <a:rPr lang="es-ES" sz="2400" dirty="0" smtClean="0">
                <a:latin typeface="Arial Narrow" panose="020B0606020202030204" pitchFamily="34" charset="0"/>
              </a:rPr>
              <a:t>la </a:t>
            </a:r>
            <a:r>
              <a:rPr lang="es-PE" sz="2400" dirty="0" smtClean="0">
                <a:latin typeface="Arial Narrow" panose="020B0606020202030204" pitchFamily="34" charset="0"/>
              </a:rPr>
              <a:t>historia?</a:t>
            </a:r>
          </a:p>
          <a:p>
            <a:pPr algn="just"/>
            <a:r>
              <a:rPr lang="es-ES" sz="2400" dirty="0">
                <a:latin typeface="Arial Narrow" panose="020B0606020202030204" pitchFamily="34" charset="0"/>
              </a:rPr>
              <a:t>Ayude al estudiante a ordenar la secuencia narrativa mediante fórmulas de </a:t>
            </a:r>
            <a:r>
              <a:rPr lang="es-ES" sz="2400" dirty="0" smtClean="0">
                <a:latin typeface="Arial Narrow" panose="020B0606020202030204" pitchFamily="34" charset="0"/>
              </a:rPr>
              <a:t>inicio como: “</a:t>
            </a:r>
            <a:r>
              <a:rPr lang="es-ES" sz="2400" dirty="0">
                <a:latin typeface="Arial Narrow" panose="020B0606020202030204" pitchFamily="34" charset="0"/>
              </a:rPr>
              <a:t>un día” o “una vez”; de continuación </a:t>
            </a:r>
            <a:r>
              <a:rPr lang="es-ES" sz="2400" dirty="0" smtClean="0">
                <a:latin typeface="Arial Narrow" panose="020B0606020202030204" pitchFamily="34" charset="0"/>
              </a:rPr>
              <a:t>como: </a:t>
            </a:r>
            <a:r>
              <a:rPr lang="es-ES" sz="2400" dirty="0">
                <a:latin typeface="Arial Narrow" panose="020B0606020202030204" pitchFamily="34" charset="0"/>
              </a:rPr>
              <a:t>“luego”, “después”, “de pronto</a:t>
            </a:r>
            <a:r>
              <a:rPr lang="es-ES" sz="2400" dirty="0" smtClean="0">
                <a:latin typeface="Arial Narrow" panose="020B0606020202030204" pitchFamily="34" charset="0"/>
              </a:rPr>
              <a:t>” o </a:t>
            </a:r>
            <a:r>
              <a:rPr lang="es-ES" sz="2400" dirty="0">
                <a:latin typeface="Arial Narrow" panose="020B0606020202030204" pitchFamily="34" charset="0"/>
              </a:rPr>
              <a:t>“de repente”; y de finalización </a:t>
            </a:r>
            <a:r>
              <a:rPr lang="es-ES" sz="2400" dirty="0" smtClean="0">
                <a:latin typeface="Arial Narrow" panose="020B0606020202030204" pitchFamily="34" charset="0"/>
              </a:rPr>
              <a:t>como: </a:t>
            </a:r>
            <a:r>
              <a:rPr lang="es-ES" sz="2400" dirty="0">
                <a:latin typeface="Arial Narrow" panose="020B0606020202030204" pitchFamily="34" charset="0"/>
              </a:rPr>
              <a:t>“al final”, “al terminar” o “por último”.</a:t>
            </a:r>
            <a:endParaRPr lang="es-PE" sz="2400" dirty="0">
              <a:latin typeface="Arial Narrow" panose="020B0606020202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D9C4AA-4CDF-44FF-B13E-2EA42062DEF4}"/>
              </a:ext>
            </a:extLst>
          </p:cNvPr>
          <p:cNvSpPr txBox="1"/>
          <p:nvPr/>
        </p:nvSpPr>
        <p:spPr>
          <a:xfrm>
            <a:off x="3667480" y="4226002"/>
            <a:ext cx="8169844" cy="1938992"/>
          </a:xfrm>
          <a:prstGeom prst="rect">
            <a:avLst/>
          </a:prstGeom>
          <a:noFill/>
          <a:ln w="28575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Narrow" panose="020B0606020202030204" pitchFamily="34" charset="0"/>
              </a:rPr>
              <a:t>¿Dónde </a:t>
            </a:r>
            <a:r>
              <a:rPr lang="es-ES" sz="2400" dirty="0">
                <a:latin typeface="Arial Narrow" panose="020B0606020202030204" pitchFamily="34" charset="0"/>
              </a:rPr>
              <a:t>ocurrió este hecho?, ¿qué información podemos quitar?, ¿</a:t>
            </a:r>
            <a:r>
              <a:rPr lang="es-ES" sz="2400" dirty="0" smtClean="0">
                <a:latin typeface="Arial Narrow" panose="020B0606020202030204" pitchFamily="34" charset="0"/>
              </a:rPr>
              <a:t>qué </a:t>
            </a:r>
            <a:r>
              <a:rPr lang="es-PE" sz="2400" dirty="0" smtClean="0">
                <a:latin typeface="Arial Narrow" panose="020B0606020202030204" pitchFamily="34" charset="0"/>
              </a:rPr>
              <a:t>información </a:t>
            </a:r>
            <a:r>
              <a:rPr lang="es-PE" sz="2400" dirty="0">
                <a:latin typeface="Arial Narrow" panose="020B0606020202030204" pitchFamily="34" charset="0"/>
              </a:rPr>
              <a:t>podemos añadir</a:t>
            </a:r>
            <a:r>
              <a:rPr lang="es-PE" sz="2400" dirty="0" smtClean="0">
                <a:latin typeface="Arial Narrow" panose="020B0606020202030204" pitchFamily="34" charset="0"/>
              </a:rPr>
              <a:t>?</a:t>
            </a:r>
          </a:p>
          <a:p>
            <a:pPr algn="just"/>
            <a:r>
              <a:rPr lang="es-ES" sz="2400" dirty="0">
                <a:latin typeface="Arial Narrow" panose="020B0606020202030204" pitchFamily="34" charset="0"/>
              </a:rPr>
              <a:t>Durante la revisión, pregunte al estudiante si alguna idea se </a:t>
            </a:r>
            <a:r>
              <a:rPr lang="es-ES" sz="2400" dirty="0" smtClean="0">
                <a:latin typeface="Arial Narrow" panose="020B0606020202030204" pitchFamily="34" charset="0"/>
              </a:rPr>
              <a:t>repite innecesariamente</a:t>
            </a:r>
            <a:r>
              <a:rPr lang="es-ES" sz="2400" dirty="0">
                <a:latin typeface="Arial Narrow" panose="020B0606020202030204" pitchFamily="34" charset="0"/>
              </a:rPr>
              <a:t>. De ser así, sugiérale quitar todas las ideas repetidas, </a:t>
            </a:r>
            <a:r>
              <a:rPr lang="es-ES" sz="2400" dirty="0" smtClean="0">
                <a:latin typeface="Arial Narrow" panose="020B0606020202030204" pitchFamily="34" charset="0"/>
              </a:rPr>
              <a:t>incluso las </a:t>
            </a:r>
            <a:r>
              <a:rPr lang="es-ES" sz="2400" dirty="0">
                <a:latin typeface="Arial Narrow" panose="020B0606020202030204" pitchFamily="34" charset="0"/>
              </a:rPr>
              <a:t>que se dicen con otras </a:t>
            </a:r>
            <a:r>
              <a:rPr lang="es-ES" sz="2400" dirty="0" smtClean="0">
                <a:latin typeface="Arial Narrow" panose="020B0606020202030204" pitchFamily="34" charset="0"/>
              </a:rPr>
              <a:t>palabras.</a:t>
            </a:r>
            <a:endParaRPr lang="es-PE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58D0252-0DB1-4BD9-AA84-09574E9B152E}"/>
              </a:ext>
            </a:extLst>
          </p:cNvPr>
          <p:cNvSpPr txBox="1"/>
          <p:nvPr/>
        </p:nvSpPr>
        <p:spPr>
          <a:xfrm>
            <a:off x="280238" y="1354796"/>
            <a:ext cx="259596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Criterios:</a:t>
            </a:r>
          </a:p>
          <a:p>
            <a:pPr algn="ctr"/>
            <a:r>
              <a:rPr lang="es-ES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Cohesión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8D0252-0DB1-4BD9-AA84-09574E9B152E}"/>
              </a:ext>
            </a:extLst>
          </p:cNvPr>
          <p:cNvSpPr txBox="1"/>
          <p:nvPr/>
        </p:nvSpPr>
        <p:spPr>
          <a:xfrm>
            <a:off x="280238" y="4674890"/>
            <a:ext cx="227671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Criterios:</a:t>
            </a:r>
          </a:p>
          <a:p>
            <a:pPr algn="ctr"/>
            <a:r>
              <a:rPr lang="es-ES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Puntuación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D9C4AA-4CDF-44FF-B13E-2EA42062DEF4}"/>
              </a:ext>
            </a:extLst>
          </p:cNvPr>
          <p:cNvSpPr txBox="1"/>
          <p:nvPr/>
        </p:nvSpPr>
        <p:spPr>
          <a:xfrm>
            <a:off x="3308464" y="1204672"/>
            <a:ext cx="8528859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Narrow" panose="020B0606020202030204" pitchFamily="34" charset="0"/>
              </a:rPr>
              <a:t>Pregúntele</a:t>
            </a:r>
            <a:r>
              <a:rPr lang="es-ES" sz="2400" dirty="0">
                <a:latin typeface="Arial Narrow" panose="020B0606020202030204" pitchFamily="34" charset="0"/>
              </a:rPr>
              <a:t>: ¿a quién te refieres con la palabra “ella”? Sobre la base de </a:t>
            </a:r>
            <a:r>
              <a:rPr lang="es-ES" sz="2400" dirty="0" smtClean="0">
                <a:latin typeface="Arial Narrow" panose="020B0606020202030204" pitchFamily="34" charset="0"/>
              </a:rPr>
              <a:t>su respuesta.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Narrow" panose="020B0606020202030204" pitchFamily="34" charset="0"/>
              </a:rPr>
              <a:t>¿Será necesario considerar los conectores como: pero, también, además, porque, </a:t>
            </a:r>
            <a:r>
              <a:rPr lang="es-ES" sz="2400" dirty="0" err="1" smtClean="0">
                <a:latin typeface="Arial Narrow" panose="020B0606020202030204" pitchFamily="34" charset="0"/>
              </a:rPr>
              <a:t>etc</a:t>
            </a:r>
            <a:r>
              <a:rPr lang="es-ES" sz="2400" dirty="0" smtClean="0">
                <a:latin typeface="Arial Narrow" panose="020B0606020202030204" pitchFamily="34" charset="0"/>
              </a:rPr>
              <a:t>?.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D9C4AA-4CDF-44FF-B13E-2EA42062DEF4}"/>
              </a:ext>
            </a:extLst>
          </p:cNvPr>
          <p:cNvSpPr txBox="1"/>
          <p:nvPr/>
        </p:nvSpPr>
        <p:spPr>
          <a:xfrm>
            <a:off x="3308464" y="3751808"/>
            <a:ext cx="8528859" cy="2677656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 Narrow" panose="020B0606020202030204" pitchFamily="34" charset="0"/>
              </a:rPr>
              <a:t>P</a:t>
            </a:r>
            <a:r>
              <a:rPr lang="es-ES" sz="2400" dirty="0" smtClean="0">
                <a:latin typeface="Arial Narrow" panose="020B0606020202030204" pitchFamily="34" charset="0"/>
              </a:rPr>
              <a:t>regúntele </a:t>
            </a:r>
            <a:r>
              <a:rPr lang="es-ES" sz="2400" dirty="0">
                <a:latin typeface="Arial Narrow" panose="020B0606020202030204" pitchFamily="34" charset="0"/>
              </a:rPr>
              <a:t>lo siguiente: </a:t>
            </a:r>
            <a:endParaRPr lang="es-ES" sz="24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 Narrow" panose="020B0606020202030204" pitchFamily="34" charset="0"/>
              </a:rPr>
              <a:t>¿</a:t>
            </a:r>
            <a:r>
              <a:rPr lang="es-ES" sz="2400" dirty="0">
                <a:latin typeface="Arial Narrow" panose="020B0606020202030204" pitchFamily="34" charset="0"/>
              </a:rPr>
              <a:t>Q</a:t>
            </a:r>
            <a:r>
              <a:rPr lang="es-ES" sz="2400" dirty="0" smtClean="0">
                <a:latin typeface="Arial Narrow" panose="020B0606020202030204" pitchFamily="34" charset="0"/>
              </a:rPr>
              <a:t>ué signo de </a:t>
            </a:r>
            <a:r>
              <a:rPr lang="es-ES" sz="2400" dirty="0">
                <a:latin typeface="Arial Narrow" panose="020B0606020202030204" pitchFamily="34" charset="0"/>
              </a:rPr>
              <a:t>puntuación sería el más adecuado para separar una idea de otra</a:t>
            </a:r>
            <a:r>
              <a:rPr lang="es-ES" sz="2400" dirty="0" smtClean="0">
                <a:latin typeface="Arial Narrow" panose="020B0606020202030204" pitchFamily="34" charset="0"/>
              </a:rPr>
              <a:t>? ¿</a:t>
            </a:r>
            <a:r>
              <a:rPr lang="es-ES" sz="2400" dirty="0">
                <a:latin typeface="Arial Narrow" panose="020B0606020202030204" pitchFamily="34" charset="0"/>
              </a:rPr>
              <a:t>cuántas personas participan?, ¿qué signo de puntuación utilizamos para </a:t>
            </a:r>
            <a:r>
              <a:rPr lang="es-ES" sz="2400" dirty="0" smtClean="0">
                <a:latin typeface="Arial Narrow" panose="020B0606020202030204" pitchFamily="34" charset="0"/>
              </a:rPr>
              <a:t>separar la </a:t>
            </a:r>
            <a:r>
              <a:rPr lang="es-ES" sz="2400" dirty="0">
                <a:latin typeface="Arial Narrow" panose="020B0606020202030204" pitchFamily="34" charset="0"/>
              </a:rPr>
              <a:t>mención a cada persona?, ¿para qué utilizamos signos de puntuación</a:t>
            </a:r>
            <a:r>
              <a:rPr lang="es-ES" sz="2400" dirty="0" smtClean="0">
                <a:latin typeface="Arial Narrow" panose="020B0606020202030204" pitchFamily="34" charset="0"/>
              </a:rPr>
              <a:t>?</a:t>
            </a:r>
          </a:p>
          <a:p>
            <a:pPr algn="just"/>
            <a:r>
              <a:rPr lang="es-ES" sz="2400" dirty="0">
                <a:latin typeface="Arial Narrow" panose="020B0606020202030204" pitchFamily="34" charset="0"/>
              </a:rPr>
              <a:t>A partir de los textos redactados por sus estudiantes, realice un m</a:t>
            </a:r>
            <a:r>
              <a:rPr lang="es-ES" sz="2400" dirty="0" smtClean="0">
                <a:latin typeface="Arial Narrow" panose="020B0606020202030204" pitchFamily="34" charset="0"/>
              </a:rPr>
              <a:t>odelado del uso </a:t>
            </a:r>
            <a:r>
              <a:rPr lang="es-ES" sz="2400" dirty="0">
                <a:latin typeface="Arial Narrow" panose="020B0606020202030204" pitchFamily="34" charset="0"/>
              </a:rPr>
              <a:t>del punto seguido para separar ideas dentro de un </a:t>
            </a:r>
            <a:r>
              <a:rPr lang="es-ES" sz="2400" dirty="0" smtClean="0">
                <a:latin typeface="Arial Narrow" panose="020B0606020202030204" pitchFamily="34" charset="0"/>
              </a:rPr>
              <a:t>párrafo.</a:t>
            </a:r>
            <a:endParaRPr lang="es-PE" sz="2400" dirty="0"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2600" y="118945"/>
            <a:ext cx="1114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SUGERENCIAS PARA LA RETROALIMENTACIÓN</a:t>
            </a:r>
            <a:endParaRPr lang="es-PE" sz="2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58D0252-0DB1-4BD9-AA84-09574E9B152E}"/>
              </a:ext>
            </a:extLst>
          </p:cNvPr>
          <p:cNvSpPr txBox="1"/>
          <p:nvPr/>
        </p:nvSpPr>
        <p:spPr>
          <a:xfrm>
            <a:off x="482600" y="2415731"/>
            <a:ext cx="2517553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Criterios: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Recursos ortográficos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D9C4AA-4CDF-44FF-B13E-2EA42062DEF4}"/>
              </a:ext>
            </a:extLst>
          </p:cNvPr>
          <p:cNvSpPr txBox="1"/>
          <p:nvPr/>
        </p:nvSpPr>
        <p:spPr>
          <a:xfrm>
            <a:off x="3612889" y="1609054"/>
            <a:ext cx="7564627" cy="2677656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latin typeface="Arial Narrow" panose="020B0606020202030204" pitchFamily="34" charset="0"/>
              </a:rPr>
              <a:t>Enséñale a generalizar como: Muchos verbos en tiempo pasado llevan tilde.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latin typeface="Arial Narrow" panose="020B0606020202030204" pitchFamily="34" charset="0"/>
              </a:rPr>
              <a:t>Ayude al estudiante a identificar las palabras con errores de ortografía.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latin typeface="Arial Narrow" panose="020B0606020202030204" pitchFamily="34" charset="0"/>
              </a:rPr>
              <a:t>Propicie talleres de ortografía y </a:t>
            </a:r>
            <a:r>
              <a:rPr lang="es-PE" sz="2400" b="1" dirty="0" err="1" smtClean="0">
                <a:latin typeface="Arial Narrow" panose="020B0606020202030204" pitchFamily="34" charset="0"/>
              </a:rPr>
              <a:t>tildación</a:t>
            </a:r>
            <a:r>
              <a:rPr lang="es-PE" sz="2400" b="1" dirty="0" smtClean="0">
                <a:latin typeface="Arial Narrow" panose="020B0606020202030204" pitchFamily="34" charset="0"/>
              </a:rPr>
              <a:t> a partir de textos escritos por sus estudiantes.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400" dirty="0"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2600" y="118945"/>
            <a:ext cx="1114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SUGERENCIAS PARA LA RETROALIMENTACIÓN</a:t>
            </a:r>
            <a:endParaRPr lang="es-PE" sz="2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41445" y="2423616"/>
            <a:ext cx="10809857" cy="1269241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CONSOLIDADO DE LOS KIT DE EVALUACIÓN</a:t>
            </a:r>
            <a:endParaRPr lang="es-PE" sz="44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94064" y="204233"/>
            <a:ext cx="11870936" cy="6484434"/>
            <a:chOff x="194064" y="204233"/>
            <a:chExt cx="11870936" cy="57055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064" y="204233"/>
              <a:ext cx="6655470" cy="353700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0265" y="547465"/>
              <a:ext cx="5274735" cy="3240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400" y="3741233"/>
              <a:ext cx="6481865" cy="216850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0265" y="3704269"/>
              <a:ext cx="5274735" cy="2205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30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3864" y="6267887"/>
            <a:ext cx="12124267" cy="590113"/>
            <a:chOff x="0" y="6068786"/>
            <a:chExt cx="12192000" cy="789214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76950"/>
              <a:ext cx="4212772" cy="78105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2773" y="6068786"/>
              <a:ext cx="3729716" cy="78105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489" y="6068786"/>
              <a:ext cx="4249511" cy="781050"/>
            </a:xfrm>
            <a:prstGeom prst="rect">
              <a:avLst/>
            </a:prstGeom>
          </p:spPr>
        </p:pic>
      </p:grp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622113"/>
              </p:ext>
            </p:extLst>
          </p:nvPr>
        </p:nvGraphicFramePr>
        <p:xfrm>
          <a:off x="186267" y="1389107"/>
          <a:ext cx="11781445" cy="5025724"/>
        </p:xfrm>
        <a:graphic>
          <a:graphicData uri="http://schemas.openxmlformats.org/drawingml/2006/table">
            <a:tbl>
              <a:tblPr firstRow="1" firstCol="1" bandRow="1"/>
              <a:tblGrid>
                <a:gridCol w="342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9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9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APELLIDOS Y NOMBRES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del resultado de la </a:t>
                      </a:r>
                      <a:r>
                        <a:rPr lang="es-ES" sz="2000" b="1" dirty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prueba de kit.</a:t>
                      </a:r>
                      <a:endParaRPr lang="es-PE" sz="20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44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 diversos tipos de textos escritos en su lengua materna.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diversos tipos de textos en su lengua materna.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estudiante solo responde preguntas literales, pero muestra dificultad</a:t>
                      </a:r>
                      <a:r>
                        <a:rPr lang="es-ES" sz="20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las preguntas inferenciales, asimismo en emitir opinión y argumentar sus respuestas.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estudiante muestra considera la estructura</a:t>
                      </a:r>
                      <a:r>
                        <a:rPr lang="es-ES" sz="20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texto, pero, muestra mucha dificultad en usar los conectores; asimismo en el uso de recursos ortográficos y gramaticales.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8454" y="192046"/>
            <a:ext cx="1142225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PE" altLang="es-PE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CONSOLIDADO DEL</a:t>
            </a:r>
            <a:r>
              <a:rPr kumimoji="0" lang="es-PE" altLang="es-PE" sz="24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RESULTADO DE LA PRUEBA DE </a:t>
            </a:r>
            <a:r>
              <a:rPr kumimoji="0" lang="es-PE" altLang="es-PE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 DE </a:t>
            </a:r>
            <a:r>
              <a:rPr lang="es-PE" altLang="es-PE" sz="2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kumimoji="0" lang="es-PE" altLang="es-PE" sz="24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PE" altLang="es-PE" sz="2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4469" y="824444"/>
            <a:ext cx="1142225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ÁREA: COMUNICACIÓN</a:t>
            </a:r>
            <a:endParaRPr kumimoji="0" lang="es-PE" altLang="es-PE" sz="11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05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3864" y="6267887"/>
            <a:ext cx="12124267" cy="590113"/>
            <a:chOff x="0" y="6068786"/>
            <a:chExt cx="12192000" cy="78921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76950"/>
              <a:ext cx="4212772" cy="78105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2773" y="6068786"/>
              <a:ext cx="3729716" cy="78105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489" y="6068786"/>
              <a:ext cx="4249511" cy="781050"/>
            </a:xfrm>
            <a:prstGeom prst="rect">
              <a:avLst/>
            </a:prstGeom>
          </p:spPr>
        </p:pic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65600"/>
              </p:ext>
            </p:extLst>
          </p:nvPr>
        </p:nvGraphicFramePr>
        <p:xfrm>
          <a:off x="191590" y="2033755"/>
          <a:ext cx="11773988" cy="4433625"/>
        </p:xfrm>
        <a:graphic>
          <a:graphicData uri="http://schemas.openxmlformats.org/drawingml/2006/table">
            <a:tbl>
              <a:tblPr firstRow="1" firstCol="1" bandRow="1"/>
              <a:tblGrid>
                <a:gridCol w="210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4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1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58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63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863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APELLIDOS Y NOMBRES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24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comunica oralmente en su lengua materna.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 diversos tipos de textos escritos en su lengua materna.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</a:t>
                      </a: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diversos tipos de textos en su lengua materna.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91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Conclusión descriptiva de </a:t>
                      </a:r>
                      <a:r>
                        <a:rPr lang="es-PE" sz="1600" b="1" dirty="0" err="1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EdA</a:t>
                      </a:r>
                      <a:endParaRPr lang="es-PE" sz="1600" dirty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 la Evaluación de </a:t>
                      </a:r>
                      <a:r>
                        <a:rPr lang="es-PE" sz="1600" b="1" dirty="0" smtClean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</a:t>
                      </a:r>
                      <a:endParaRPr lang="es-PE" sz="1600" dirty="0" smtClean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Conclusión descriptiva de </a:t>
                      </a:r>
                      <a:r>
                        <a:rPr lang="es-PE" sz="1600" b="1" dirty="0" err="1" smtClean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EdA</a:t>
                      </a:r>
                      <a:endParaRPr lang="es-PE" sz="1600" dirty="0" smtClean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 de la Evaluación de </a:t>
                      </a:r>
                      <a:r>
                        <a:rPr lang="es-PE" sz="1600" b="1" dirty="0" smtClean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</a:t>
                      </a:r>
                      <a:endParaRPr lang="es-PE" sz="1600" dirty="0" smtClean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Conclusión descriptiva de </a:t>
                      </a:r>
                      <a:r>
                        <a:rPr lang="es-PE" sz="1600" b="1" dirty="0" err="1" smtClean="0">
                          <a:solidFill>
                            <a:srgbClr val="0000CC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EdA</a:t>
                      </a:r>
                      <a:endParaRPr lang="es-PE" sz="1600" dirty="0" smtClean="0">
                        <a:solidFill>
                          <a:srgbClr val="0000CC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</a:t>
                      </a:r>
                      <a:endParaRPr lang="es-PE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1591" y="191606"/>
            <a:ext cx="11773987" cy="15081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CONSOLIDADO DE </a:t>
            </a:r>
            <a:r>
              <a:rPr kumimoji="0" lang="es-PE" altLang="es-PE" sz="20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</a:t>
            </a:r>
            <a:r>
              <a:rPr kumimoji="0" lang="es-PE" altLang="es-PE" sz="20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KIT </a:t>
            </a:r>
            <a:r>
              <a:rPr kumimoji="0" lang="es-PE" altLang="es-PE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EVALUACIÓN</a:t>
            </a:r>
            <a:r>
              <a:rPr kumimoji="0" lang="es-PE" altLang="es-PE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s-PE" altLang="es-PE" sz="20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DEL PERIODO DE CONSOLIDACIÓN</a:t>
            </a:r>
            <a:endParaRPr kumimoji="0" lang="es-PE" altLang="es-PE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IE.		:  </a:t>
            </a:r>
            <a:endParaRPr kumimoji="0" lang="es-PE" altLang="es-P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		:  </a:t>
            </a:r>
            <a:endParaRPr kumimoji="0" lang="es-PE" altLang="es-P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</a:t>
            </a:r>
            <a:r>
              <a:rPr kumimoji="0" lang="es-PE" alt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PE" alt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		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PE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ÁREA		:</a:t>
            </a:r>
            <a:endParaRPr kumimoji="0" lang="es-PE" altLang="es-P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97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023" y="220774"/>
            <a:ext cx="11232107" cy="7240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es-PE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Competencia</a:t>
            </a:r>
            <a:r>
              <a:rPr lang="es-PE" sz="3200" b="1" dirty="0" smtClean="0">
                <a:latin typeface="Arial Narrow" panose="020B0606020202030204" pitchFamily="34" charset="0"/>
              </a:rPr>
              <a:t>: </a:t>
            </a:r>
            <a:r>
              <a:rPr lang="es-PE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Escribe diversos tipos de textos en su lengua materna</a:t>
            </a:r>
            <a:r>
              <a:rPr lang="es-PE" sz="3200" b="1" dirty="0" smtClean="0">
                <a:latin typeface="Arial Narrow" panose="020B0606020202030204" pitchFamily="34" charset="0"/>
              </a:rPr>
              <a:t>.</a:t>
            </a:r>
            <a:endParaRPr lang="es-PE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309" y="1064525"/>
            <a:ext cx="5092891" cy="5299234"/>
          </a:xfrm>
          <a:solidFill>
            <a:srgbClr val="66FFFF"/>
          </a:solidFill>
          <a:ln w="38100"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PE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CAPACIDADES:</a:t>
            </a:r>
          </a:p>
          <a:p>
            <a:pPr algn="just"/>
            <a:r>
              <a:rPr lang="es-PE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Adecúa el texto a la situación comunicativa.</a:t>
            </a:r>
          </a:p>
          <a:p>
            <a:pPr algn="just"/>
            <a:endParaRPr lang="es-PE" sz="1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PE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Organiza y desarrolla las ideas de forma coherente y cohesionada.</a:t>
            </a:r>
          </a:p>
          <a:p>
            <a:pPr algn="just"/>
            <a:endParaRPr lang="es-PE" sz="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PE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Utiliza convenciones del lenguaje escrito de forma pertinente</a:t>
            </a:r>
          </a:p>
          <a:p>
            <a:pPr algn="just"/>
            <a:endParaRPr lang="es-PE" sz="1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PE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Reflexiona y evalúa la forma, el contenido y contexto del texto escrito.</a:t>
            </a:r>
            <a:endParaRPr lang="es-PE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317309" y="6612847"/>
            <a:ext cx="7305900" cy="279400"/>
          </a:xfrm>
        </p:spPr>
        <p:txBody>
          <a:bodyPr/>
          <a:lstStyle/>
          <a:p>
            <a:r>
              <a:rPr lang="fr-FR" dirty="0" smtClean="0"/>
              <a:t>Mg. Félix Quispe De La Cruz.     Cel. 976024500</a:t>
            </a:r>
            <a:endParaRPr lang="es-PE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090789" y="1934241"/>
            <a:ext cx="5877984" cy="63136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100" dirty="0" smtClean="0">
                <a:latin typeface="Arial Narrow" panose="020B0606020202030204" pitchFamily="34" charset="0"/>
              </a:rPr>
              <a:t>Considera el propósito, destinatario, tipo de texto, género discursivo, etc. (</a:t>
            </a:r>
            <a:r>
              <a:rPr lang="es-PE" sz="2100" b="1" dirty="0" smtClean="0">
                <a:latin typeface="Arial Narrow" panose="020B0606020202030204" pitchFamily="34" charset="0"/>
              </a:rPr>
              <a:t>PLANIFICACIÓN</a:t>
            </a:r>
            <a:r>
              <a:rPr lang="es-PE" sz="2100" dirty="0" smtClean="0">
                <a:latin typeface="Arial Narrow" panose="020B0606020202030204" pitchFamily="34" charset="0"/>
              </a:rPr>
              <a:t>)</a:t>
            </a:r>
          </a:p>
          <a:p>
            <a:pPr marL="0" indent="0" algn="just">
              <a:buNone/>
            </a:pPr>
            <a:endParaRPr lang="es-PE" sz="2100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090789" y="2897063"/>
            <a:ext cx="5876270" cy="9072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100" dirty="0" smtClean="0">
                <a:latin typeface="Arial Narrow" panose="020B0606020202030204" pitchFamily="34" charset="0"/>
              </a:rPr>
              <a:t>Ordena sus ideas en torno a un tema estableciendo la cohesión y coherencia utilizando vocabulario pertinente (</a:t>
            </a:r>
            <a:r>
              <a:rPr lang="es-PE" sz="2100" b="1" dirty="0" smtClean="0">
                <a:latin typeface="Arial Narrow" panose="020B0606020202030204" pitchFamily="34" charset="0"/>
              </a:rPr>
              <a:t>TEXTUALIZACIÓN</a:t>
            </a:r>
            <a:r>
              <a:rPr lang="es-PE" sz="2100" dirty="0" smtClean="0">
                <a:latin typeface="Arial Narrow" panose="020B0606020202030204" pitchFamily="34" charset="0"/>
              </a:rPr>
              <a:t>).</a:t>
            </a:r>
          </a:p>
          <a:p>
            <a:pPr marL="0" indent="0" algn="just">
              <a:buNone/>
            </a:pPr>
            <a:endParaRPr lang="es-PE" sz="2100" dirty="0">
              <a:latin typeface="Arial Narrow" panose="020B060602020203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 flipV="1">
            <a:off x="5074940" y="2303764"/>
            <a:ext cx="1015849" cy="218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5195948" y="3283396"/>
            <a:ext cx="894841" cy="158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4856577" y="5513429"/>
            <a:ext cx="12342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2"/>
          <p:cNvSpPr txBox="1">
            <a:spLocks/>
          </p:cNvSpPr>
          <p:nvPr/>
        </p:nvSpPr>
        <p:spPr>
          <a:xfrm>
            <a:off x="6090789" y="4032920"/>
            <a:ext cx="5876270" cy="9072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100" dirty="0" smtClean="0">
                <a:latin typeface="Arial Narrow" panose="020B0606020202030204" pitchFamily="34" charset="0"/>
              </a:rPr>
              <a:t>Usa recursos textuales-recursos gramaticales, uso estético del lenguaje para dar el sentido del texto  (</a:t>
            </a:r>
            <a:r>
              <a:rPr lang="es-PE" sz="2100" b="1" dirty="0" smtClean="0">
                <a:latin typeface="Arial Narrow" panose="020B0606020202030204" pitchFamily="34" charset="0"/>
              </a:rPr>
              <a:t>TEXTUALIZACIÓN</a:t>
            </a:r>
            <a:r>
              <a:rPr lang="es-PE" sz="2100" dirty="0" smtClean="0">
                <a:latin typeface="Arial Narrow" panose="020B0606020202030204" pitchFamily="34" charset="0"/>
              </a:rPr>
              <a:t>).</a:t>
            </a:r>
          </a:p>
          <a:p>
            <a:pPr marL="0" indent="0" algn="just">
              <a:buNone/>
            </a:pPr>
            <a:endParaRPr lang="es-PE" sz="2100" dirty="0">
              <a:latin typeface="Arial Narrow" panose="020B0606020202030204" pitchFamily="34" charset="0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090789" y="5240740"/>
            <a:ext cx="5876270" cy="9072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100" dirty="0" smtClean="0">
                <a:latin typeface="Arial Narrow" panose="020B0606020202030204" pitchFamily="34" charset="0"/>
              </a:rPr>
              <a:t>Revisa el contenido, coherencia, cohesión y adecuación a la situación comunicativa con la finalidad de mejorar (</a:t>
            </a:r>
            <a:r>
              <a:rPr lang="es-PE" sz="2100" b="1" dirty="0" smtClean="0">
                <a:latin typeface="Arial Narrow" panose="020B0606020202030204" pitchFamily="34" charset="0"/>
              </a:rPr>
              <a:t>REVISIÓN Y PUBLICACIÓN</a:t>
            </a:r>
            <a:r>
              <a:rPr lang="es-PE" sz="2100" dirty="0" smtClean="0">
                <a:latin typeface="Arial Narrow" panose="020B0606020202030204" pitchFamily="34" charset="0"/>
              </a:rPr>
              <a:t>).</a:t>
            </a:r>
          </a:p>
          <a:p>
            <a:pPr marL="0" indent="0" algn="just">
              <a:buNone/>
            </a:pPr>
            <a:endParaRPr lang="es-PE" sz="2100" dirty="0">
              <a:latin typeface="Arial Narrow" panose="020B0606020202030204" pitchFamily="34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5195948" y="4297884"/>
            <a:ext cx="894841" cy="374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/>
          <p:cNvGrpSpPr/>
          <p:nvPr/>
        </p:nvGrpSpPr>
        <p:grpSpPr>
          <a:xfrm>
            <a:off x="33864" y="6267887"/>
            <a:ext cx="12124267" cy="590113"/>
            <a:chOff x="0" y="6068786"/>
            <a:chExt cx="12192000" cy="789214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76950"/>
              <a:ext cx="4212772" cy="78105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2773" y="6068786"/>
              <a:ext cx="3729716" cy="781050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489" y="6068786"/>
              <a:ext cx="4249511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1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ágono 4"/>
          <p:cNvSpPr/>
          <p:nvPr/>
        </p:nvSpPr>
        <p:spPr>
          <a:xfrm>
            <a:off x="278641" y="1364776"/>
            <a:ext cx="2983173" cy="955343"/>
          </a:xfrm>
          <a:prstGeom prst="homePlate">
            <a:avLst/>
          </a:prstGeom>
          <a:solidFill>
            <a:srgbClr val="FFCC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Adecúa el texto a la situación comunicativa</a:t>
            </a:r>
            <a:endParaRPr lang="es-PE" dirty="0"/>
          </a:p>
        </p:txBody>
      </p:sp>
      <p:sp>
        <p:nvSpPr>
          <p:cNvPr id="6" name="Pentágono 5"/>
          <p:cNvSpPr/>
          <p:nvPr/>
        </p:nvSpPr>
        <p:spPr>
          <a:xfrm>
            <a:off x="278641" y="2611124"/>
            <a:ext cx="2983173" cy="1086189"/>
          </a:xfrm>
          <a:prstGeom prst="homePlate">
            <a:avLst/>
          </a:prstGeom>
          <a:solidFill>
            <a:srgbClr val="FFCC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8415" algn="just">
              <a:lnSpc>
                <a:spcPct val="107000"/>
              </a:lnSpc>
              <a:spcAft>
                <a:spcPts val="0"/>
              </a:spcAft>
            </a:pPr>
            <a:r>
              <a:rPr lang="es-PE" b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 y desarrolla las ideas de forma coherente y cohesionada.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278641" y="3988318"/>
            <a:ext cx="2983173" cy="1109084"/>
          </a:xfrm>
          <a:prstGeom prst="homePlate">
            <a:avLst/>
          </a:prstGeom>
          <a:solidFill>
            <a:srgbClr val="FFCC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8415" algn="just">
              <a:lnSpc>
                <a:spcPct val="107000"/>
              </a:lnSpc>
              <a:spcAft>
                <a:spcPts val="0"/>
              </a:spcAft>
            </a:pPr>
            <a:r>
              <a:rPr lang="es-PE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 convenciones del lenguaje escrito de forma pertinente.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278641" y="5388407"/>
            <a:ext cx="2983173" cy="1044054"/>
          </a:xfrm>
          <a:prstGeom prst="homePlate">
            <a:avLst/>
          </a:prstGeom>
          <a:solidFill>
            <a:srgbClr val="FFCC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Reflexiona y evalúa la forma, el contenido y contexto del texto escrito</a:t>
            </a:r>
            <a:endParaRPr lang="es-PE" dirty="0"/>
          </a:p>
        </p:txBody>
      </p:sp>
      <p:sp>
        <p:nvSpPr>
          <p:cNvPr id="9" name="Rectángulo redondeado 8"/>
          <p:cNvSpPr/>
          <p:nvPr/>
        </p:nvSpPr>
        <p:spPr>
          <a:xfrm>
            <a:off x="3630304" y="1364775"/>
            <a:ext cx="4476465" cy="9553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 el propósito, destinatario, tipo de texto, género discursivo, etc. (</a:t>
            </a:r>
            <a:r>
              <a:rPr lang="es-PE" b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PLANIFICACIÓN</a:t>
            </a:r>
            <a:r>
              <a:rPr lang="es-PE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630302" y="2700159"/>
            <a:ext cx="4476465" cy="9553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Ordena sus ideas en torno a un tema estableciendo la cohesión y coherencia utilizando vocabulario pertinente (</a:t>
            </a:r>
            <a:r>
              <a:rPr lang="es-PE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TEXTUALIZACIÓN</a:t>
            </a:r>
            <a:r>
              <a:rPr lang="es-PE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PE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3630302" y="4065188"/>
            <a:ext cx="4476465" cy="9553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 recursos textuales-recursos gramaticales, uso estético del lenguaje para dar el sentido del texto  (</a:t>
            </a:r>
            <a:r>
              <a:rPr lang="es-PE" b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TEXTUALIZACIÓN</a:t>
            </a:r>
            <a:r>
              <a:rPr lang="es-PE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3630303" y="5388407"/>
            <a:ext cx="4476465" cy="12853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Revisa el contenido, coherencia, cohesión y adecuación a la situación comunicativa con la finalidad de mejorar (</a:t>
            </a:r>
            <a:r>
              <a:rPr lang="es-PE" b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REVISIÓN Y PUBLICACIÓN</a:t>
            </a:r>
            <a:r>
              <a:rPr lang="es-PE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8475259" y="1364774"/>
            <a:ext cx="3286836" cy="955343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Propósito, tipo de texto, destinatario, contenido-tema</a:t>
            </a:r>
            <a:endParaRPr lang="es-PE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8475255" y="2714981"/>
            <a:ext cx="3286836" cy="955343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Coherencia y cohesión (uso de conectores)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8475255" y="4065188"/>
            <a:ext cx="3286836" cy="955343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gramaticales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ortográficos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Signos de puntuación.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8475259" y="5575110"/>
            <a:ext cx="3286836" cy="955343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Revisión sobre lo planificado.</a:t>
            </a:r>
            <a:endParaRPr lang="es-PE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Llamada rectangular 16"/>
          <p:cNvSpPr/>
          <p:nvPr/>
        </p:nvSpPr>
        <p:spPr>
          <a:xfrm>
            <a:off x="278641" y="508968"/>
            <a:ext cx="2647666" cy="447200"/>
          </a:xfrm>
          <a:prstGeom prst="wedgeRectCallout">
            <a:avLst>
              <a:gd name="adj1" fmla="val -19287"/>
              <a:gd name="adj2" fmla="val 135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latin typeface="Arial Narrow" panose="020B0606020202030204" pitchFamily="34" charset="0"/>
              </a:rPr>
              <a:t>CAPACIDADES</a:t>
            </a:r>
            <a:endParaRPr lang="es-PE" sz="2400" b="1" dirty="0">
              <a:latin typeface="Arial Narrow" panose="020B0606020202030204" pitchFamily="34" charset="0"/>
            </a:endParaRPr>
          </a:p>
        </p:txBody>
      </p:sp>
      <p:sp>
        <p:nvSpPr>
          <p:cNvPr id="18" name="Llamada rectangular 17"/>
          <p:cNvSpPr/>
          <p:nvPr/>
        </p:nvSpPr>
        <p:spPr>
          <a:xfrm>
            <a:off x="4138115" y="533938"/>
            <a:ext cx="3338394" cy="447200"/>
          </a:xfrm>
          <a:prstGeom prst="wedgeRectCallout">
            <a:avLst>
              <a:gd name="adj1" fmla="val -21455"/>
              <a:gd name="adj2" fmla="val 132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Arial Narrow" panose="020B0606020202030204" pitchFamily="34" charset="0"/>
              </a:rPr>
              <a:t>RESUMEN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19" name="Llamada rectangular 18"/>
          <p:cNvSpPr/>
          <p:nvPr/>
        </p:nvSpPr>
        <p:spPr>
          <a:xfrm>
            <a:off x="8688317" y="587065"/>
            <a:ext cx="2754189" cy="447200"/>
          </a:xfrm>
          <a:prstGeom prst="wedgeRectCallout">
            <a:avLst>
              <a:gd name="adj1" fmla="val -22339"/>
              <a:gd name="adj2" fmla="val 132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latin typeface="Arial Narrow" panose="020B0606020202030204" pitchFamily="34" charset="0"/>
              </a:rPr>
              <a:t>CRITERIOS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78641" y="99282"/>
            <a:ext cx="11540066" cy="40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COMPETENCIA: Escribe diversos tipos de textos en su lengua materna.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7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7586" y="245296"/>
            <a:ext cx="11625943" cy="467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 smtClean="0"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DE ESPECIFICACIONES DE LA PRUEBA DE 4TO GRADO DE PRIMARIA - </a:t>
            </a:r>
            <a:r>
              <a:rPr lang="es-ES" sz="2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ESCRIBE</a:t>
            </a:r>
            <a:endParaRPr lang="es-PE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132029"/>
              </p:ext>
            </p:extLst>
          </p:nvPr>
        </p:nvGraphicFramePr>
        <p:xfrm>
          <a:off x="277586" y="906448"/>
          <a:ext cx="11625941" cy="5721731"/>
        </p:xfrm>
        <a:graphic>
          <a:graphicData uri="http://schemas.openxmlformats.org/drawingml/2006/table">
            <a:tbl>
              <a:tblPr firstRow="1" firstCol="1" bandRow="1"/>
              <a:tblGrid>
                <a:gridCol w="67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2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0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8360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Consigna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textual</a:t>
                      </a:r>
                      <a:endParaRPr lang="es-PE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Género</a:t>
                      </a:r>
                      <a:endParaRPr lang="es-PE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Capacidad</a:t>
                      </a:r>
                      <a:endParaRPr lang="es-PE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precisado (3er grado)</a:t>
                      </a:r>
                      <a:endParaRPr lang="es-PE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de evaluación de la rúbrica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357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Historia divertida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Narrativo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Anécdota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Adecúa el texto a la situación comunicativa.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Adecúa el texto a la situación comunicativa considerando las características más comunes del tipo textual.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Adecuación al tipo textual.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354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Organiza y desarrolla las ideas de forma coherente y cohesionada.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Ordena las ideas en torno a un tema sin contradicciones, reiteraciones innecesarias, vacíos de información ni digresiones.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Establece relaciones entre las ideas a través de algunos referentes y conectores.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Coherencia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0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0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Cohesión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32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Utiliza convenciones del lenguaje escrito de forma pertinente.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Utiliza la puntuación para dar sentido a su texto.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Utiliza recursos ortográficos (el uso de grafías, las mayúsculas y las reglas de </a:t>
                      </a:r>
                      <a:r>
                        <a:rPr lang="es-PE" sz="20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tildación</a:t>
                      </a:r>
                      <a:r>
                        <a:rPr lang="es-PE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) para dar sentido a su texto.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Puntuación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0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 ortográficos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8600" y="49352"/>
            <a:ext cx="11691257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600" b="1" dirty="0" smtClean="0">
                <a:solidFill>
                  <a:srgbClr val="0000CC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RÚBRICA DE EVALUACIÓN DE ESCRITURA – 4TO GRADO DE PRIMARIA</a:t>
            </a:r>
            <a:endParaRPr lang="es-PE" sz="26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30070"/>
              </p:ext>
            </p:extLst>
          </p:nvPr>
        </p:nvGraphicFramePr>
        <p:xfrm>
          <a:off x="203197" y="489848"/>
          <a:ext cx="11785601" cy="6273459"/>
        </p:xfrm>
        <a:graphic>
          <a:graphicData uri="http://schemas.openxmlformats.org/drawingml/2006/table">
            <a:tbl>
              <a:tblPr firstRow="1" firstCol="1" bandRow="1"/>
              <a:tblGrid>
                <a:gridCol w="123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9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68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ESCALA DE VALORACIÓN</a:t>
                      </a:r>
                      <a:endParaRPr lang="es-PE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1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PE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Semibold"/>
                        </a:rPr>
                        <a:t>Adecuación al</a:t>
                      </a:r>
                      <a:endParaRPr lang="es-PE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Semibold"/>
                        </a:rPr>
                        <a:t>tipo textual</a:t>
                      </a:r>
                      <a:endParaRPr lang="es-PE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no es una narración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, sino una descripción, una argumentación, una explicación u otro tipo textual.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es una secuencia narrativa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con solo dos partes.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es una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secuencia narrativa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con tres partes: una situación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inicial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, un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desarrollo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 de acciones y un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final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8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Semibold"/>
                        </a:rPr>
                        <a:t>Coherencia</a:t>
                      </a:r>
                      <a:endParaRPr lang="es-PE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presenta algún o algunos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problemas de coherencia</a:t>
                      </a:r>
                      <a:r>
                        <a:rPr lang="es-PE" sz="1800" u="none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que afectan su comprensión global.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presenta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algún o algunos problemas de coherencia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que afectan la comprensión de una de sus partes.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presenta ideas ordenadas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en torno a un tema sin incluir contradicciones, </a:t>
                      </a:r>
                      <a:r>
                        <a:rPr lang="es-PE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reiteraciones</a:t>
                      </a:r>
                      <a:r>
                        <a:rPr lang="es-PE" sz="18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 </a:t>
                      </a:r>
                      <a:r>
                        <a:rPr lang="es-PE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innecesarias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, vacíos de información ni digresiones.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83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Semibold"/>
                        </a:rPr>
                        <a:t>Cohesión</a:t>
                      </a:r>
                      <a:endParaRPr lang="es-PE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presenta uno o más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errores en el uso de conectores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 (de adición, secuencia, contraste y causa-efecto) o referentes que afectan su comprensión global.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presenta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tres o más errores en el uso de conectores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(de adición, secuencia, contraste y causa-efecto) o referentes que no afectan su comprensión global.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presenta un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uso adecuado de conectores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 (adición, secuencia, contraste y causa-efecto) y referentes cuando son necesarios, o presenta hasta dos errores que no afectan su comprensión global.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42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Semibold"/>
                        </a:rPr>
                        <a:t>Puntuación</a:t>
                      </a:r>
                      <a:endParaRPr lang="es-PE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presenta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5 o más errores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en el uso de coma enumerativa, punto seguido, punto aparte o punto final.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presenta entre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3 y 4 errores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en el uso de coma enumerativa, punto seguido, punto aparte o punto final</a:t>
                      </a:r>
                      <a:r>
                        <a:rPr lang="es-PE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presenta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hasta 2 errores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en el uso de coma enumerativa, punto seguido, punto aparte o punto final.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78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Semibold"/>
                        </a:rPr>
                        <a:t>Recursos</a:t>
                      </a:r>
                      <a:endParaRPr lang="es-PE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Semibold"/>
                        </a:rPr>
                        <a:t>ortográficos</a:t>
                      </a:r>
                      <a:endParaRPr lang="es-PE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presenta más de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6 errores</a:t>
                      </a:r>
                      <a:r>
                        <a:rPr lang="es-PE" sz="1800" u="none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en el uso de grafías, mayúsculas o las reglas de </a:t>
                      </a:r>
                      <a:r>
                        <a:rPr lang="es-PE" sz="18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tildación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 general.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presenta entre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4 y 6 errores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en el uso de grafías, mayúsculas o las reglas de </a:t>
                      </a:r>
                      <a:r>
                        <a:rPr lang="es-PE" sz="18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tildación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 </a:t>
                      </a:r>
                      <a:r>
                        <a:rPr lang="es-PE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general.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El texto presenta </a:t>
                      </a:r>
                      <a:r>
                        <a:rPr lang="es-PE" sz="1800" u="sng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hasta 3 errores 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en el uso de grafías, mayúsculas o las reglas de </a:t>
                      </a:r>
                      <a:r>
                        <a:rPr lang="es-PE" sz="18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tildación</a:t>
                      </a:r>
                      <a:r>
                        <a:rPr lang="es-PE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StagSans-Book"/>
                        </a:rPr>
                        <a:t> general.</a:t>
                      </a:r>
                      <a:endParaRPr lang="es-PE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6" marR="42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968992" y="2180492"/>
            <a:ext cx="10467832" cy="234461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ANÁLISIS PEDAGÓGICO DEL RESULTADO DE LA PRUEBA-KIT Y LA RETROALIMENTACIÓN</a:t>
            </a:r>
            <a:endParaRPr lang="es-PE" sz="4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42" y="180800"/>
            <a:ext cx="9662615" cy="62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61" y="186267"/>
            <a:ext cx="8789157" cy="65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BA278B-9B6F-48A6-BD90-77C9E0075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308" y="251094"/>
            <a:ext cx="6658047" cy="6341534"/>
          </a:xfrm>
          <a:prstGeom prst="rect">
            <a:avLst/>
          </a:prstGeom>
          <a:ln w="28575">
            <a:solidFill>
              <a:srgbClr val="FC986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7124132" y="882704"/>
            <a:ext cx="4817659" cy="50783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PE" sz="1200" dirty="0" smtClean="0">
              <a:latin typeface="Arial Narrow" panose="020B0606020202030204" pitchFamily="34" charset="0"/>
            </a:endParaRPr>
          </a:p>
          <a:p>
            <a:pPr algn="just"/>
            <a:r>
              <a:rPr lang="es-PE" sz="2400" dirty="0" smtClean="0">
                <a:latin typeface="Arial Narrow" panose="020B0606020202030204" pitchFamily="34" charset="0"/>
              </a:rPr>
              <a:t>un 16 de abril mi papá nos </a:t>
            </a:r>
            <a:r>
              <a:rPr lang="es-PE" sz="2400" dirty="0" err="1" smtClean="0">
                <a:latin typeface="Arial Narrow" panose="020B0606020202030204" pitchFamily="34" charset="0"/>
              </a:rPr>
              <a:t>desperto</a:t>
            </a:r>
            <a:r>
              <a:rPr lang="es-PE" sz="2400" dirty="0" smtClean="0">
                <a:latin typeface="Arial Narrow" panose="020B0606020202030204" pitchFamily="34" charset="0"/>
              </a:rPr>
              <a:t> temprano para ir de paseo porque era el aniversario de mi mamá y de mi papá, luego de un rato llegamos, fuimos a comer sopa </a:t>
            </a:r>
            <a:r>
              <a:rPr lang="es-PE" sz="2400" dirty="0" err="1" smtClean="0">
                <a:latin typeface="Arial Narrow" panose="020B0606020202030204" pitchFamily="34" charset="0"/>
              </a:rPr>
              <a:t>sequa</a:t>
            </a:r>
            <a:r>
              <a:rPr lang="es-PE" sz="2400" dirty="0" smtClean="0">
                <a:latin typeface="Arial Narrow" panose="020B0606020202030204" pitchFamily="34" charset="0"/>
              </a:rPr>
              <a:t>, nos invitaron un du-</a:t>
            </a:r>
            <a:r>
              <a:rPr lang="es-PE" sz="2400" dirty="0" err="1" smtClean="0">
                <a:latin typeface="Arial Narrow" panose="020B0606020202030204" pitchFamily="34" charset="0"/>
              </a:rPr>
              <a:t>lce</a:t>
            </a:r>
            <a:r>
              <a:rPr lang="es-PE" sz="2400" dirty="0" smtClean="0">
                <a:latin typeface="Arial Narrow" panose="020B0606020202030204" pitchFamily="34" charset="0"/>
              </a:rPr>
              <a:t> que era como el chocolate pero más dulce, estaba delicioso </a:t>
            </a:r>
            <a:r>
              <a:rPr lang="es-PE" sz="2400" dirty="0" err="1" smtClean="0">
                <a:latin typeface="Arial Narrow" panose="020B0606020202030204" pitchFamily="34" charset="0"/>
              </a:rPr>
              <a:t>despues</a:t>
            </a:r>
            <a:r>
              <a:rPr lang="es-PE" sz="2400" dirty="0" smtClean="0">
                <a:latin typeface="Arial Narrow" panose="020B0606020202030204" pitchFamily="34" charset="0"/>
              </a:rPr>
              <a:t> fuimos a la casa de mi bisabuelo a </a:t>
            </a:r>
            <a:r>
              <a:rPr lang="es-PE" sz="2400" dirty="0" err="1" smtClean="0">
                <a:latin typeface="Arial Narrow" panose="020B0606020202030204" pitchFamily="34" charset="0"/>
              </a:rPr>
              <a:t>recojer</a:t>
            </a:r>
            <a:r>
              <a:rPr lang="es-PE" sz="2400" dirty="0" smtClean="0">
                <a:latin typeface="Arial Narrow" panose="020B0606020202030204" pitchFamily="34" charset="0"/>
              </a:rPr>
              <a:t> palta, luego fuimos a la casa encantada, a la casa de las abejas, </a:t>
            </a:r>
            <a:r>
              <a:rPr lang="es-PE" sz="2400" dirty="0" err="1" smtClean="0">
                <a:latin typeface="Arial Narrow" panose="020B0606020202030204" pitchFamily="34" charset="0"/>
              </a:rPr>
              <a:t>despues</a:t>
            </a:r>
            <a:r>
              <a:rPr lang="es-PE" sz="2400" dirty="0" smtClean="0">
                <a:latin typeface="Arial Narrow" panose="020B0606020202030204" pitchFamily="34" charset="0"/>
              </a:rPr>
              <a:t> </a:t>
            </a:r>
            <a:r>
              <a:rPr lang="es-PE" sz="2400" dirty="0" err="1" smtClean="0">
                <a:latin typeface="Arial Narrow" panose="020B0606020202030204" pitchFamily="34" charset="0"/>
              </a:rPr>
              <a:t>suvimos</a:t>
            </a:r>
            <a:r>
              <a:rPr lang="es-PE" sz="2400" dirty="0" smtClean="0">
                <a:latin typeface="Arial Narrow" panose="020B0606020202030204" pitchFamily="34" charset="0"/>
              </a:rPr>
              <a:t> a canotaje finalmente regresamos a casa, ese </a:t>
            </a:r>
            <a:r>
              <a:rPr lang="es-PE" sz="2400" dirty="0" err="1" smtClean="0">
                <a:latin typeface="Arial Narrow" panose="020B0606020202030204" pitchFamily="34" charset="0"/>
              </a:rPr>
              <a:t>dia</a:t>
            </a:r>
            <a:r>
              <a:rPr lang="es-PE" sz="2400" dirty="0" smtClean="0">
                <a:latin typeface="Arial Narrow" panose="020B0606020202030204" pitchFamily="34" charset="0"/>
              </a:rPr>
              <a:t> mi </a:t>
            </a:r>
            <a:r>
              <a:rPr lang="es-PE" sz="2400" dirty="0" err="1" smtClean="0">
                <a:latin typeface="Arial Narrow" panose="020B0606020202030204" pitchFamily="34" charset="0"/>
              </a:rPr>
              <a:t>diverti</a:t>
            </a:r>
            <a:r>
              <a:rPr lang="es-PE" sz="2400" dirty="0" smtClean="0">
                <a:latin typeface="Arial Narrow" panose="020B0606020202030204" pitchFamily="34" charset="0"/>
              </a:rPr>
              <a:t> con mi familia.</a:t>
            </a:r>
          </a:p>
          <a:p>
            <a:pPr algn="just"/>
            <a:r>
              <a:rPr lang="es-PE" sz="2400" dirty="0">
                <a:latin typeface="Arial Narrow" panose="020B0606020202030204" pitchFamily="34" charset="0"/>
              </a:rPr>
              <a:t>	</a:t>
            </a:r>
            <a:r>
              <a:rPr lang="es-PE" sz="2400" dirty="0" smtClean="0">
                <a:latin typeface="Arial Narrow" panose="020B0606020202030204" pitchFamily="34" charset="0"/>
              </a:rPr>
              <a:t>	Fin</a:t>
            </a:r>
            <a:endParaRPr lang="es-PE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9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1013</TotalTime>
  <Words>1610</Words>
  <Application>Microsoft Office PowerPoint</Application>
  <PresentationFormat>Panorámica</PresentationFormat>
  <Paragraphs>240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Albertus Extra Bold</vt:lpstr>
      <vt:lpstr>Arial</vt:lpstr>
      <vt:lpstr>Arial Narrow</vt:lpstr>
      <vt:lpstr>Calibri</vt:lpstr>
      <vt:lpstr>Calibri Light</vt:lpstr>
      <vt:lpstr>StagSans-Book</vt:lpstr>
      <vt:lpstr>StagSans-Semibold</vt:lpstr>
      <vt:lpstr>Symbol</vt:lpstr>
      <vt:lpstr>Tahoma</vt:lpstr>
      <vt:lpstr>Times New Roman</vt:lpstr>
      <vt:lpstr>Retrospección</vt:lpstr>
      <vt:lpstr>Presentación de PowerPoint</vt:lpstr>
      <vt:lpstr>Competencia: Escribe diversos tipos de textos en su lengua materna.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FELIX QUISPE DE LA CRUZ</dc:creator>
  <cp:lastModifiedBy>ProBook</cp:lastModifiedBy>
  <cp:revision>43</cp:revision>
  <dcterms:created xsi:type="dcterms:W3CDTF">2021-07-20T13:28:00Z</dcterms:created>
  <dcterms:modified xsi:type="dcterms:W3CDTF">2021-07-23T13:54:12Z</dcterms:modified>
</cp:coreProperties>
</file>