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814" r:id="rId3"/>
    <p:sldId id="732" r:id="rId4"/>
    <p:sldId id="815" r:id="rId5"/>
    <p:sldId id="3376" r:id="rId6"/>
    <p:sldId id="3377" r:id="rId7"/>
    <p:sldId id="3394" r:id="rId8"/>
    <p:sldId id="3378" r:id="rId9"/>
    <p:sldId id="3379" r:id="rId10"/>
    <p:sldId id="3380" r:id="rId11"/>
    <p:sldId id="3381" r:id="rId12"/>
    <p:sldId id="3382" r:id="rId13"/>
    <p:sldId id="3383" r:id="rId14"/>
    <p:sldId id="3386" r:id="rId15"/>
    <p:sldId id="3385" r:id="rId16"/>
    <p:sldId id="3384" r:id="rId17"/>
    <p:sldId id="3387" r:id="rId18"/>
    <p:sldId id="3388" r:id="rId19"/>
    <p:sldId id="3390" r:id="rId20"/>
    <p:sldId id="3389" r:id="rId21"/>
    <p:sldId id="3391" r:id="rId22"/>
    <p:sldId id="3392" r:id="rId23"/>
    <p:sldId id="3393" r:id="rId24"/>
    <p:sldId id="3375" r:id="rId25"/>
    <p:sldId id="3395" r:id="rId26"/>
    <p:sldId id="339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A66"/>
    <a:srgbClr val="F4BC01"/>
    <a:srgbClr val="E2E86A"/>
    <a:srgbClr val="AFB71C"/>
    <a:srgbClr val="93C5CD"/>
    <a:srgbClr val="FAA58E"/>
    <a:srgbClr val="D2E7EA"/>
    <a:srgbClr val="FDD3C7"/>
    <a:srgbClr val="FCC8BA"/>
    <a:srgbClr val="B8D9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D23E69-17D6-4F1A-878A-5A48AC0EF95C}" v="1" dt="2021-05-06T19:03:13.294"/>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1" autoAdjust="0"/>
    <p:restoredTop sz="94660"/>
  </p:normalViewPr>
  <p:slideViewPr>
    <p:cSldViewPr snapToGrid="0">
      <p:cViewPr varScale="1">
        <p:scale>
          <a:sx n="72" d="100"/>
          <a:sy n="72" d="100"/>
        </p:scale>
        <p:origin x="53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C4480A-C984-487E-AA05-E9F950320CAE}" type="doc">
      <dgm:prSet loTypeId="urn:microsoft.com/office/officeart/2005/8/layout/chevron1" loCatId="process" qsTypeId="urn:microsoft.com/office/officeart/2005/8/quickstyle/simple1" qsCatId="simple" csTypeId="urn:microsoft.com/office/officeart/2005/8/colors/accent1_2" csCatId="accent1" phldr="1"/>
      <dgm:spPr/>
    </dgm:pt>
    <dgm:pt modelId="{5E472BFE-3BFE-4F99-90AA-2453B4AFF760}">
      <dgm:prSet phldrT="[Texto]"/>
      <dgm:spPr>
        <a:solidFill>
          <a:srgbClr val="93C5CD"/>
        </a:solidFill>
      </dgm:spPr>
      <dgm:t>
        <a:bodyPr/>
        <a:lstStyle/>
        <a:p>
          <a:r>
            <a:rPr lang="es-PE" dirty="0"/>
            <a:t>Fortalezas</a:t>
          </a:r>
        </a:p>
      </dgm:t>
    </dgm:pt>
    <dgm:pt modelId="{75577006-EF6F-4E60-B58B-21F6D8517EFA}" type="parTrans" cxnId="{00ECF075-A004-48ED-9B5C-5D9E8576C9BB}">
      <dgm:prSet/>
      <dgm:spPr/>
      <dgm:t>
        <a:bodyPr/>
        <a:lstStyle/>
        <a:p>
          <a:endParaRPr lang="es-PE"/>
        </a:p>
      </dgm:t>
    </dgm:pt>
    <dgm:pt modelId="{ED6E0D0E-FC8F-433E-9355-808ED92EB952}" type="sibTrans" cxnId="{00ECF075-A004-48ED-9B5C-5D9E8576C9BB}">
      <dgm:prSet/>
      <dgm:spPr/>
      <dgm:t>
        <a:bodyPr/>
        <a:lstStyle/>
        <a:p>
          <a:endParaRPr lang="es-PE"/>
        </a:p>
      </dgm:t>
    </dgm:pt>
    <dgm:pt modelId="{1708A016-8551-41C2-9AE8-04E88D2236E6}">
      <dgm:prSet phldrT="[Texto]"/>
      <dgm:spPr>
        <a:solidFill>
          <a:srgbClr val="F4BC01"/>
        </a:solidFill>
      </dgm:spPr>
      <dgm:t>
        <a:bodyPr/>
        <a:lstStyle/>
        <a:p>
          <a:r>
            <a:rPr lang="es-PE" dirty="0"/>
            <a:t>Barreras</a:t>
          </a:r>
        </a:p>
      </dgm:t>
    </dgm:pt>
    <dgm:pt modelId="{FE7BA818-26CF-4339-85FF-720D6BC459BB}" type="parTrans" cxnId="{8108F181-0E49-47D4-A9E0-D094795E3E98}">
      <dgm:prSet/>
      <dgm:spPr/>
      <dgm:t>
        <a:bodyPr/>
        <a:lstStyle/>
        <a:p>
          <a:endParaRPr lang="es-PE"/>
        </a:p>
      </dgm:t>
    </dgm:pt>
    <dgm:pt modelId="{6C812345-2966-4F21-9D49-A4128CA55308}" type="sibTrans" cxnId="{8108F181-0E49-47D4-A9E0-D094795E3E98}">
      <dgm:prSet/>
      <dgm:spPr/>
      <dgm:t>
        <a:bodyPr/>
        <a:lstStyle/>
        <a:p>
          <a:endParaRPr lang="es-PE"/>
        </a:p>
      </dgm:t>
    </dgm:pt>
    <dgm:pt modelId="{AC9EC78A-E97F-46BA-97FF-F9F03BEB17C7}">
      <dgm:prSet phldrT="[Texto]"/>
      <dgm:spPr>
        <a:solidFill>
          <a:srgbClr val="F76B45"/>
        </a:solidFill>
      </dgm:spPr>
      <dgm:t>
        <a:bodyPr/>
        <a:lstStyle/>
        <a:p>
          <a:r>
            <a:rPr lang="es-PE" dirty="0"/>
            <a:t>Apoyos</a:t>
          </a:r>
        </a:p>
      </dgm:t>
    </dgm:pt>
    <dgm:pt modelId="{713B8532-4B94-457C-A42A-F9970096394C}" type="parTrans" cxnId="{504B72FC-8CFA-469F-A335-9DB167F7676E}">
      <dgm:prSet/>
      <dgm:spPr/>
      <dgm:t>
        <a:bodyPr/>
        <a:lstStyle/>
        <a:p>
          <a:endParaRPr lang="es-PE"/>
        </a:p>
      </dgm:t>
    </dgm:pt>
    <dgm:pt modelId="{90FF3108-EDAE-44D1-AE9A-A76AFFDC8A7B}" type="sibTrans" cxnId="{504B72FC-8CFA-469F-A335-9DB167F7676E}">
      <dgm:prSet/>
      <dgm:spPr/>
      <dgm:t>
        <a:bodyPr/>
        <a:lstStyle/>
        <a:p>
          <a:endParaRPr lang="es-PE"/>
        </a:p>
      </dgm:t>
    </dgm:pt>
    <dgm:pt modelId="{3DDB3106-D767-4AA4-B296-40E9521F36D0}" type="pres">
      <dgm:prSet presAssocID="{81C4480A-C984-487E-AA05-E9F950320CAE}" presName="Name0" presStyleCnt="0">
        <dgm:presLayoutVars>
          <dgm:dir/>
          <dgm:animLvl val="lvl"/>
          <dgm:resizeHandles val="exact"/>
        </dgm:presLayoutVars>
      </dgm:prSet>
      <dgm:spPr/>
    </dgm:pt>
    <dgm:pt modelId="{62D0713E-DD8F-4409-AE89-2722C70AB1D1}" type="pres">
      <dgm:prSet presAssocID="{5E472BFE-3BFE-4F99-90AA-2453B4AFF760}" presName="parTxOnly" presStyleLbl="node1" presStyleIdx="0" presStyleCnt="3">
        <dgm:presLayoutVars>
          <dgm:chMax val="0"/>
          <dgm:chPref val="0"/>
          <dgm:bulletEnabled val="1"/>
        </dgm:presLayoutVars>
      </dgm:prSet>
      <dgm:spPr/>
    </dgm:pt>
    <dgm:pt modelId="{DB486CFA-05C1-494D-B02D-BDA1F5925401}" type="pres">
      <dgm:prSet presAssocID="{ED6E0D0E-FC8F-433E-9355-808ED92EB952}" presName="parTxOnlySpace" presStyleCnt="0"/>
      <dgm:spPr/>
    </dgm:pt>
    <dgm:pt modelId="{703C6035-40B5-4F91-B679-D040ECEC0199}" type="pres">
      <dgm:prSet presAssocID="{1708A016-8551-41C2-9AE8-04E88D2236E6}" presName="parTxOnly" presStyleLbl="node1" presStyleIdx="1" presStyleCnt="3">
        <dgm:presLayoutVars>
          <dgm:chMax val="0"/>
          <dgm:chPref val="0"/>
          <dgm:bulletEnabled val="1"/>
        </dgm:presLayoutVars>
      </dgm:prSet>
      <dgm:spPr/>
    </dgm:pt>
    <dgm:pt modelId="{B14686D7-0A94-4C4A-B053-3CC5101C64DC}" type="pres">
      <dgm:prSet presAssocID="{6C812345-2966-4F21-9D49-A4128CA55308}" presName="parTxOnlySpace" presStyleCnt="0"/>
      <dgm:spPr/>
    </dgm:pt>
    <dgm:pt modelId="{FD2B9170-5053-4003-86C1-62C4ED48BFD9}" type="pres">
      <dgm:prSet presAssocID="{AC9EC78A-E97F-46BA-97FF-F9F03BEB17C7}" presName="parTxOnly" presStyleLbl="node1" presStyleIdx="2" presStyleCnt="3" custLinFactNeighborX="6971">
        <dgm:presLayoutVars>
          <dgm:chMax val="0"/>
          <dgm:chPref val="0"/>
          <dgm:bulletEnabled val="1"/>
        </dgm:presLayoutVars>
      </dgm:prSet>
      <dgm:spPr/>
    </dgm:pt>
  </dgm:ptLst>
  <dgm:cxnLst>
    <dgm:cxn modelId="{1C1D8A5D-1AD9-43C3-94BD-BB0C46208A0A}" type="presOf" srcId="{81C4480A-C984-487E-AA05-E9F950320CAE}" destId="{3DDB3106-D767-4AA4-B296-40E9521F36D0}" srcOrd="0" destOrd="0" presId="urn:microsoft.com/office/officeart/2005/8/layout/chevron1"/>
    <dgm:cxn modelId="{00ECF075-A004-48ED-9B5C-5D9E8576C9BB}" srcId="{81C4480A-C984-487E-AA05-E9F950320CAE}" destId="{5E472BFE-3BFE-4F99-90AA-2453B4AFF760}" srcOrd="0" destOrd="0" parTransId="{75577006-EF6F-4E60-B58B-21F6D8517EFA}" sibTransId="{ED6E0D0E-FC8F-433E-9355-808ED92EB952}"/>
    <dgm:cxn modelId="{1B91367F-5B24-47AC-BBF9-AF149172697B}" type="presOf" srcId="{5E472BFE-3BFE-4F99-90AA-2453B4AFF760}" destId="{62D0713E-DD8F-4409-AE89-2722C70AB1D1}" srcOrd="0" destOrd="0" presId="urn:microsoft.com/office/officeart/2005/8/layout/chevron1"/>
    <dgm:cxn modelId="{8108F181-0E49-47D4-A9E0-D094795E3E98}" srcId="{81C4480A-C984-487E-AA05-E9F950320CAE}" destId="{1708A016-8551-41C2-9AE8-04E88D2236E6}" srcOrd="1" destOrd="0" parTransId="{FE7BA818-26CF-4339-85FF-720D6BC459BB}" sibTransId="{6C812345-2966-4F21-9D49-A4128CA55308}"/>
    <dgm:cxn modelId="{FDD25BCA-83A6-458A-A7E6-D6E1C6C57F47}" type="presOf" srcId="{1708A016-8551-41C2-9AE8-04E88D2236E6}" destId="{703C6035-40B5-4F91-B679-D040ECEC0199}" srcOrd="0" destOrd="0" presId="urn:microsoft.com/office/officeart/2005/8/layout/chevron1"/>
    <dgm:cxn modelId="{BA2421DD-8BE2-4D00-90BA-B82EFC2F14B3}" type="presOf" srcId="{AC9EC78A-E97F-46BA-97FF-F9F03BEB17C7}" destId="{FD2B9170-5053-4003-86C1-62C4ED48BFD9}" srcOrd="0" destOrd="0" presId="urn:microsoft.com/office/officeart/2005/8/layout/chevron1"/>
    <dgm:cxn modelId="{504B72FC-8CFA-469F-A335-9DB167F7676E}" srcId="{81C4480A-C984-487E-AA05-E9F950320CAE}" destId="{AC9EC78A-E97F-46BA-97FF-F9F03BEB17C7}" srcOrd="2" destOrd="0" parTransId="{713B8532-4B94-457C-A42A-F9970096394C}" sibTransId="{90FF3108-EDAE-44D1-AE9A-A76AFFDC8A7B}"/>
    <dgm:cxn modelId="{168F0245-06D7-458B-B6D5-6F698EFBD6B9}" type="presParOf" srcId="{3DDB3106-D767-4AA4-B296-40E9521F36D0}" destId="{62D0713E-DD8F-4409-AE89-2722C70AB1D1}" srcOrd="0" destOrd="0" presId="urn:microsoft.com/office/officeart/2005/8/layout/chevron1"/>
    <dgm:cxn modelId="{F84DB501-E95F-459F-A74C-D680BE9068A9}" type="presParOf" srcId="{3DDB3106-D767-4AA4-B296-40E9521F36D0}" destId="{DB486CFA-05C1-494D-B02D-BDA1F5925401}" srcOrd="1" destOrd="0" presId="urn:microsoft.com/office/officeart/2005/8/layout/chevron1"/>
    <dgm:cxn modelId="{4765AB0F-ED74-46FD-B443-D3108F7A35D0}" type="presParOf" srcId="{3DDB3106-D767-4AA4-B296-40E9521F36D0}" destId="{703C6035-40B5-4F91-B679-D040ECEC0199}" srcOrd="2" destOrd="0" presId="urn:microsoft.com/office/officeart/2005/8/layout/chevron1"/>
    <dgm:cxn modelId="{AB35D83E-0AAE-4003-A0B3-60661C16B515}" type="presParOf" srcId="{3DDB3106-D767-4AA4-B296-40E9521F36D0}" destId="{B14686D7-0A94-4C4A-B053-3CC5101C64DC}" srcOrd="3" destOrd="0" presId="urn:microsoft.com/office/officeart/2005/8/layout/chevron1"/>
    <dgm:cxn modelId="{B95D5812-FAF6-4C8C-9146-AA6DE4E8BF53}" type="presParOf" srcId="{3DDB3106-D767-4AA4-B296-40E9521F36D0}" destId="{FD2B9170-5053-4003-86C1-62C4ED48BFD9}"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D0713E-DD8F-4409-AE89-2722C70AB1D1}">
      <dsp:nvSpPr>
        <dsp:cNvPr id="0" name=""/>
        <dsp:cNvSpPr/>
      </dsp:nvSpPr>
      <dsp:spPr>
        <a:xfrm>
          <a:off x="3055" y="0"/>
          <a:ext cx="3722313" cy="936094"/>
        </a:xfrm>
        <a:prstGeom prst="chevron">
          <a:avLst/>
        </a:prstGeom>
        <a:solidFill>
          <a:srgbClr val="93C5C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64008" rIns="64008" bIns="64008" numCol="1" spcCol="1270" anchor="ctr" anchorCtr="0">
          <a:noAutofit/>
        </a:bodyPr>
        <a:lstStyle/>
        <a:p>
          <a:pPr marL="0" lvl="0" indent="0" algn="ctr" defTabSz="2133600">
            <a:lnSpc>
              <a:spcPct val="90000"/>
            </a:lnSpc>
            <a:spcBef>
              <a:spcPct val="0"/>
            </a:spcBef>
            <a:spcAft>
              <a:spcPct val="35000"/>
            </a:spcAft>
            <a:buNone/>
          </a:pPr>
          <a:r>
            <a:rPr lang="es-PE" sz="4800" kern="1200" dirty="0"/>
            <a:t>Fortalezas</a:t>
          </a:r>
        </a:p>
      </dsp:txBody>
      <dsp:txXfrm>
        <a:off x="471102" y="0"/>
        <a:ext cx="2786219" cy="936094"/>
      </dsp:txXfrm>
    </dsp:sp>
    <dsp:sp modelId="{703C6035-40B5-4F91-B679-D040ECEC0199}">
      <dsp:nvSpPr>
        <dsp:cNvPr id="0" name=""/>
        <dsp:cNvSpPr/>
      </dsp:nvSpPr>
      <dsp:spPr>
        <a:xfrm>
          <a:off x="3353137" y="0"/>
          <a:ext cx="3722313" cy="936094"/>
        </a:xfrm>
        <a:prstGeom prst="chevron">
          <a:avLst/>
        </a:prstGeom>
        <a:solidFill>
          <a:srgbClr val="F4BC0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64008" rIns="64008" bIns="64008" numCol="1" spcCol="1270" anchor="ctr" anchorCtr="0">
          <a:noAutofit/>
        </a:bodyPr>
        <a:lstStyle/>
        <a:p>
          <a:pPr marL="0" lvl="0" indent="0" algn="ctr" defTabSz="2133600">
            <a:lnSpc>
              <a:spcPct val="90000"/>
            </a:lnSpc>
            <a:spcBef>
              <a:spcPct val="0"/>
            </a:spcBef>
            <a:spcAft>
              <a:spcPct val="35000"/>
            </a:spcAft>
            <a:buNone/>
          </a:pPr>
          <a:r>
            <a:rPr lang="es-PE" sz="4800" kern="1200" dirty="0"/>
            <a:t>Barreras</a:t>
          </a:r>
        </a:p>
      </dsp:txBody>
      <dsp:txXfrm>
        <a:off x="3821184" y="0"/>
        <a:ext cx="2786219" cy="936094"/>
      </dsp:txXfrm>
    </dsp:sp>
    <dsp:sp modelId="{FD2B9170-5053-4003-86C1-62C4ED48BFD9}">
      <dsp:nvSpPr>
        <dsp:cNvPr id="0" name=""/>
        <dsp:cNvSpPr/>
      </dsp:nvSpPr>
      <dsp:spPr>
        <a:xfrm>
          <a:off x="6706275" y="0"/>
          <a:ext cx="3722313" cy="936094"/>
        </a:xfrm>
        <a:prstGeom prst="chevron">
          <a:avLst/>
        </a:prstGeom>
        <a:solidFill>
          <a:srgbClr val="F76B4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64008" rIns="64008" bIns="64008" numCol="1" spcCol="1270" anchor="ctr" anchorCtr="0">
          <a:noAutofit/>
        </a:bodyPr>
        <a:lstStyle/>
        <a:p>
          <a:pPr marL="0" lvl="0" indent="0" algn="ctr" defTabSz="2133600">
            <a:lnSpc>
              <a:spcPct val="90000"/>
            </a:lnSpc>
            <a:spcBef>
              <a:spcPct val="0"/>
            </a:spcBef>
            <a:spcAft>
              <a:spcPct val="35000"/>
            </a:spcAft>
            <a:buNone/>
          </a:pPr>
          <a:r>
            <a:rPr lang="es-PE" sz="4800" kern="1200" dirty="0"/>
            <a:t>Apoyos</a:t>
          </a:r>
        </a:p>
      </dsp:txBody>
      <dsp:txXfrm>
        <a:off x="7174322" y="0"/>
        <a:ext cx="2786219" cy="93609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06T06:01:48.382"/>
    </inkml:context>
    <inkml:brush xml:id="br0">
      <inkml:brushProperty name="width" value="0.3" units="cm"/>
      <inkml:brushProperty name="height" value="0.6" units="cm"/>
      <inkml:brushProperty name="color" value="#E6E6E6"/>
      <inkml:brushProperty name="tip" value="rectangle"/>
      <inkml:brushProperty name="rasterOp" value="maskPen"/>
      <inkml:brushProperty name="ignorePressure" value="1"/>
    </inkml:brush>
  </inkml:definitions>
  <inkml:trace contextRef="#ctx0" brushRef="#br0">1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06T06:01:54.154"/>
    </inkml:context>
    <inkml:brush xml:id="br0">
      <inkml:brushProperty name="width" value="0.3" units="cm"/>
      <inkml:brushProperty name="height" value="0.6" units="cm"/>
      <inkml:brushProperty name="color" value="#E6E6E6"/>
      <inkml:brushProperty name="tip" value="rectangle"/>
      <inkml:brushProperty name="rasterOp" value="maskPen"/>
      <inkml:brushProperty name="ignorePressure" value="1"/>
    </inkml:brush>
  </inkml:definitions>
  <inkml:trace contextRef="#ctx0" brushRef="#br0">1 0,'0'0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a:p>
        </p:txBody>
      </p:sp>
      <p:sp>
        <p:nvSpPr>
          <p:cNvPr id="4" name="Marcador de fecha 3"/>
          <p:cNvSpPr>
            <a:spLocks noGrp="1"/>
          </p:cNvSpPr>
          <p:nvPr>
            <p:ph type="dt" sz="half" idx="10"/>
          </p:nvPr>
        </p:nvSpPr>
        <p:spPr/>
        <p:txBody>
          <a:bodyPr/>
          <a:lstStyle/>
          <a:p>
            <a:fld id="{D74BF74D-F388-41AE-A68B-C0EF337FF82C}" type="datetimeFigureOut">
              <a:rPr lang="en-US" smtClean="0"/>
              <a:t>5/10/2021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7DFB0333-ABF2-4DD2-9435-1B5DA9693B9B}" type="slidenum">
              <a:rPr lang="en-US" smtClean="0"/>
              <a:t>‹Nº›</a:t>
            </a:fld>
            <a:endParaRPr lang="en-US"/>
          </a:p>
        </p:txBody>
      </p:sp>
    </p:spTree>
    <p:extLst>
      <p:ext uri="{BB962C8B-B14F-4D97-AF65-F5344CB8AC3E}">
        <p14:creationId xmlns:p14="http://schemas.microsoft.com/office/powerpoint/2010/main" val="3192137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D74BF74D-F388-41AE-A68B-C0EF337FF82C}" type="datetimeFigureOut">
              <a:rPr lang="en-US" smtClean="0"/>
              <a:t>5/10/2021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7DFB0333-ABF2-4DD2-9435-1B5DA9693B9B}" type="slidenum">
              <a:rPr lang="en-US" smtClean="0"/>
              <a:t>‹Nº›</a:t>
            </a:fld>
            <a:endParaRPr lang="en-US"/>
          </a:p>
        </p:txBody>
      </p:sp>
    </p:spTree>
    <p:extLst>
      <p:ext uri="{BB962C8B-B14F-4D97-AF65-F5344CB8AC3E}">
        <p14:creationId xmlns:p14="http://schemas.microsoft.com/office/powerpoint/2010/main" val="2278893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D74BF74D-F388-41AE-A68B-C0EF337FF82C}" type="datetimeFigureOut">
              <a:rPr lang="en-US" smtClean="0"/>
              <a:t>5/10/2021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7DFB0333-ABF2-4DD2-9435-1B5DA9693B9B}" type="slidenum">
              <a:rPr lang="en-US" smtClean="0"/>
              <a:t>‹Nº›</a:t>
            </a:fld>
            <a:endParaRPr lang="en-US"/>
          </a:p>
        </p:txBody>
      </p:sp>
    </p:spTree>
    <p:extLst>
      <p:ext uri="{BB962C8B-B14F-4D97-AF65-F5344CB8AC3E}">
        <p14:creationId xmlns:p14="http://schemas.microsoft.com/office/powerpoint/2010/main" val="2031186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D74BF74D-F388-41AE-A68B-C0EF337FF82C}" type="datetimeFigureOut">
              <a:rPr lang="en-US" smtClean="0"/>
              <a:t>5/10/2021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7DFB0333-ABF2-4DD2-9435-1B5DA9693B9B}" type="slidenum">
              <a:rPr lang="en-US" smtClean="0"/>
              <a:t>‹Nº›</a:t>
            </a:fld>
            <a:endParaRPr lang="en-US"/>
          </a:p>
        </p:txBody>
      </p:sp>
    </p:spTree>
    <p:extLst>
      <p:ext uri="{BB962C8B-B14F-4D97-AF65-F5344CB8AC3E}">
        <p14:creationId xmlns:p14="http://schemas.microsoft.com/office/powerpoint/2010/main" val="2129360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D74BF74D-F388-41AE-A68B-C0EF337FF82C}" type="datetimeFigureOut">
              <a:rPr lang="en-US" smtClean="0"/>
              <a:t>5/10/2021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7DFB0333-ABF2-4DD2-9435-1B5DA9693B9B}" type="slidenum">
              <a:rPr lang="en-US" smtClean="0"/>
              <a:t>‹Nº›</a:t>
            </a:fld>
            <a:endParaRPr lang="en-US"/>
          </a:p>
        </p:txBody>
      </p:sp>
    </p:spTree>
    <p:extLst>
      <p:ext uri="{BB962C8B-B14F-4D97-AF65-F5344CB8AC3E}">
        <p14:creationId xmlns:p14="http://schemas.microsoft.com/office/powerpoint/2010/main" val="1428848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D74BF74D-F388-41AE-A68B-C0EF337FF82C}" type="datetimeFigureOut">
              <a:rPr lang="en-US" smtClean="0"/>
              <a:t>5/10/2021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7DFB0333-ABF2-4DD2-9435-1B5DA9693B9B}" type="slidenum">
              <a:rPr lang="en-US" smtClean="0"/>
              <a:t>‹Nº›</a:t>
            </a:fld>
            <a:endParaRPr lang="en-US"/>
          </a:p>
        </p:txBody>
      </p:sp>
    </p:spTree>
    <p:extLst>
      <p:ext uri="{BB962C8B-B14F-4D97-AF65-F5344CB8AC3E}">
        <p14:creationId xmlns:p14="http://schemas.microsoft.com/office/powerpoint/2010/main" val="1719261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D74BF74D-F388-41AE-A68B-C0EF337FF82C}" type="datetimeFigureOut">
              <a:rPr lang="en-US" smtClean="0"/>
              <a:t>5/10/2021</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7DFB0333-ABF2-4DD2-9435-1B5DA9693B9B}" type="slidenum">
              <a:rPr lang="en-US" smtClean="0"/>
              <a:t>‹Nº›</a:t>
            </a:fld>
            <a:endParaRPr lang="en-US"/>
          </a:p>
        </p:txBody>
      </p:sp>
    </p:spTree>
    <p:extLst>
      <p:ext uri="{BB962C8B-B14F-4D97-AF65-F5344CB8AC3E}">
        <p14:creationId xmlns:p14="http://schemas.microsoft.com/office/powerpoint/2010/main" val="184990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D74BF74D-F388-41AE-A68B-C0EF337FF82C}" type="datetimeFigureOut">
              <a:rPr lang="en-US" smtClean="0"/>
              <a:t>5/10/2021</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7DFB0333-ABF2-4DD2-9435-1B5DA9693B9B}" type="slidenum">
              <a:rPr lang="en-US" smtClean="0"/>
              <a:t>‹Nº›</a:t>
            </a:fld>
            <a:endParaRPr lang="en-US"/>
          </a:p>
        </p:txBody>
      </p:sp>
    </p:spTree>
    <p:extLst>
      <p:ext uri="{BB962C8B-B14F-4D97-AF65-F5344CB8AC3E}">
        <p14:creationId xmlns:p14="http://schemas.microsoft.com/office/powerpoint/2010/main" val="1595642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74BF74D-F388-41AE-A68B-C0EF337FF82C}" type="datetimeFigureOut">
              <a:rPr lang="en-US" smtClean="0"/>
              <a:t>5/10/2021</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7DFB0333-ABF2-4DD2-9435-1B5DA9693B9B}" type="slidenum">
              <a:rPr lang="en-US" smtClean="0"/>
              <a:t>‹Nº›</a:t>
            </a:fld>
            <a:endParaRPr lang="en-US"/>
          </a:p>
        </p:txBody>
      </p:sp>
    </p:spTree>
    <p:extLst>
      <p:ext uri="{BB962C8B-B14F-4D97-AF65-F5344CB8AC3E}">
        <p14:creationId xmlns:p14="http://schemas.microsoft.com/office/powerpoint/2010/main" val="4063849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D74BF74D-F388-41AE-A68B-C0EF337FF82C}" type="datetimeFigureOut">
              <a:rPr lang="en-US" smtClean="0"/>
              <a:t>5/10/2021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7DFB0333-ABF2-4DD2-9435-1B5DA9693B9B}" type="slidenum">
              <a:rPr lang="en-US" smtClean="0"/>
              <a:t>‹Nº›</a:t>
            </a:fld>
            <a:endParaRPr lang="en-US"/>
          </a:p>
        </p:txBody>
      </p:sp>
    </p:spTree>
    <p:extLst>
      <p:ext uri="{BB962C8B-B14F-4D97-AF65-F5344CB8AC3E}">
        <p14:creationId xmlns:p14="http://schemas.microsoft.com/office/powerpoint/2010/main" val="1645078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D74BF74D-F388-41AE-A68B-C0EF337FF82C}" type="datetimeFigureOut">
              <a:rPr lang="en-US" smtClean="0"/>
              <a:t>5/10/2021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7DFB0333-ABF2-4DD2-9435-1B5DA9693B9B}" type="slidenum">
              <a:rPr lang="en-US" smtClean="0"/>
              <a:t>‹Nº›</a:t>
            </a:fld>
            <a:endParaRPr lang="en-US"/>
          </a:p>
        </p:txBody>
      </p:sp>
    </p:spTree>
    <p:extLst>
      <p:ext uri="{BB962C8B-B14F-4D97-AF65-F5344CB8AC3E}">
        <p14:creationId xmlns:p14="http://schemas.microsoft.com/office/powerpoint/2010/main" val="3154542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4BF74D-F388-41AE-A68B-C0EF337FF82C}" type="datetimeFigureOut">
              <a:rPr lang="en-US" smtClean="0"/>
              <a:t>5/10/2021</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FB0333-ABF2-4DD2-9435-1B5DA9693B9B}" type="slidenum">
              <a:rPr lang="en-US" smtClean="0"/>
              <a:t>‹Nº›</a:t>
            </a:fld>
            <a:endParaRPr lang="en-US"/>
          </a:p>
        </p:txBody>
      </p:sp>
    </p:spTree>
    <p:extLst>
      <p:ext uri="{BB962C8B-B14F-4D97-AF65-F5344CB8AC3E}">
        <p14:creationId xmlns:p14="http://schemas.microsoft.com/office/powerpoint/2010/main" val="4091541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aprendoencasa.pe/#/experiencias/modalidad/ebr/nivel/primaria.sub-level.primaria-regular/grado/3-4/categoria/planificamos/guia-docentes.experience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customXml" Target="../ink/ink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p:cNvSpPr txBox="1"/>
          <p:nvPr/>
        </p:nvSpPr>
        <p:spPr>
          <a:xfrm>
            <a:off x="1098059" y="1612048"/>
            <a:ext cx="8136611" cy="2554545"/>
          </a:xfrm>
          <a:prstGeom prst="rect">
            <a:avLst/>
          </a:prstGeom>
          <a:noFill/>
        </p:spPr>
        <p:txBody>
          <a:bodyPr wrap="square" rtlCol="0">
            <a:spAutoFit/>
          </a:bodyPr>
          <a:lstStyle/>
          <a:p>
            <a:r>
              <a:rPr lang="es-ES" sz="4000" b="1" dirty="0">
                <a:solidFill>
                  <a:srgbClr val="C00000"/>
                </a:solidFill>
              </a:rPr>
              <a:t>ORIENTACIONES PARA DESARROLLAR EXPERIENCIAS DE APRENDIZAJE INCLUSIVAS</a:t>
            </a:r>
          </a:p>
          <a:p>
            <a:endParaRPr lang="en-US" sz="4000" b="1" dirty="0">
              <a:solidFill>
                <a:srgbClr val="C00000"/>
              </a:solidFill>
            </a:endParaRPr>
          </a:p>
        </p:txBody>
      </p:sp>
      <p:pic>
        <p:nvPicPr>
          <p:cNvPr id="8" name="Imagen 7"/>
          <p:cNvPicPr>
            <a:picLocks noChangeAspect="1"/>
          </p:cNvPicPr>
          <p:nvPr/>
        </p:nvPicPr>
        <p:blipFill>
          <a:blip r:embed="rId3"/>
          <a:stretch>
            <a:fillRect/>
          </a:stretch>
        </p:blipFill>
        <p:spPr>
          <a:xfrm>
            <a:off x="5057540" y="3905793"/>
            <a:ext cx="2614605" cy="521601"/>
          </a:xfrm>
          <a:prstGeom prst="rect">
            <a:avLst/>
          </a:prstGeom>
        </p:spPr>
      </p:pic>
    </p:spTree>
    <p:extLst>
      <p:ext uri="{BB962C8B-B14F-4D97-AF65-F5344CB8AC3E}">
        <p14:creationId xmlns:p14="http://schemas.microsoft.com/office/powerpoint/2010/main" val="1189226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CE091C38-6387-410B-83F0-82FE278BC082}"/>
              </a:ext>
            </a:extLst>
          </p:cNvPr>
          <p:cNvSpPr/>
          <p:nvPr/>
        </p:nvSpPr>
        <p:spPr>
          <a:xfrm>
            <a:off x="315508" y="686906"/>
            <a:ext cx="5628092" cy="5864020"/>
          </a:xfrm>
          <a:prstGeom prst="rect">
            <a:avLst/>
          </a:prstGeom>
          <a:solidFill>
            <a:srgbClr val="E2E8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Google Shape;75;p32">
            <a:extLst>
              <a:ext uri="{FF2B5EF4-FFF2-40B4-BE49-F238E27FC236}">
                <a16:creationId xmlns:a16="http://schemas.microsoft.com/office/drawing/2014/main" id="{E32B4B83-7A0B-4B9C-AA6E-A0BFDA6436AA}"/>
              </a:ext>
            </a:extLst>
          </p:cNvPr>
          <p:cNvSpPr txBox="1">
            <a:spLocks/>
          </p:cNvSpPr>
          <p:nvPr/>
        </p:nvSpPr>
        <p:spPr>
          <a:xfrm>
            <a:off x="429896" y="1777775"/>
            <a:ext cx="4813963" cy="63344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a:lnSpc>
                <a:spcPct val="90000"/>
              </a:lnSpc>
              <a:buClr>
                <a:schemeClr val="accent1"/>
              </a:buClr>
              <a:buSzPts val="3959"/>
              <a:buFont typeface="Calibri"/>
              <a:buNone/>
              <a:defRPr sz="3600" b="1">
                <a:solidFill>
                  <a:schemeClr val="tx1"/>
                </a:solidFill>
                <a:latin typeface="Calibri"/>
                <a:ea typeface="Calibri"/>
                <a:cs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pPr marL="0" marR="0" lvl="0" indent="0" algn="l" defTabSz="914400" rtl="0" eaLnBrk="1" fontAlgn="auto" latinLnBrk="0" hangingPunct="1">
              <a:lnSpc>
                <a:spcPct val="90000"/>
              </a:lnSpc>
              <a:spcBef>
                <a:spcPts val="0"/>
              </a:spcBef>
              <a:spcAft>
                <a:spcPts val="0"/>
              </a:spcAft>
              <a:buClr>
                <a:srgbClr val="5B9BD5"/>
              </a:buClr>
              <a:buSzPts val="3959"/>
              <a:buFont typeface="Calibri"/>
              <a:buNone/>
              <a:tabLst/>
              <a:defRPr/>
            </a:pPr>
            <a:r>
              <a:rPr kumimoji="0" lang="es-ES"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Calibri"/>
                <a:sym typeface="Calibri"/>
              </a:rPr>
              <a:t>3. Enfoques transversales</a:t>
            </a:r>
            <a:endParaRPr kumimoji="0" lang="es-ES" sz="2400" b="1" i="0" u="none"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cs typeface="Calibri"/>
              <a:sym typeface="Calibri"/>
            </a:endParaRPr>
          </a:p>
          <a:p>
            <a:pPr marL="0" marR="0" lvl="0" indent="0" algn="l" defTabSz="914400" rtl="0" eaLnBrk="1" fontAlgn="auto" latinLnBrk="0" hangingPunct="1">
              <a:lnSpc>
                <a:spcPct val="90000"/>
              </a:lnSpc>
              <a:spcBef>
                <a:spcPts val="0"/>
              </a:spcBef>
              <a:spcAft>
                <a:spcPts val="0"/>
              </a:spcAft>
              <a:buClr>
                <a:srgbClr val="5B9BD5"/>
              </a:buClr>
              <a:buSzPts val="3959"/>
              <a:buFont typeface="Calibri"/>
              <a:buNone/>
              <a:tabLst/>
              <a:defRPr/>
            </a:pPr>
            <a:endParaRPr kumimoji="0" lang="es-ES" sz="1200" b="1" i="0" u="none" strike="noStrike" kern="1200" cap="none" spc="0" normalizeH="0" baseline="0" noProof="0" dirty="0">
              <a:ln>
                <a:noFill/>
              </a:ln>
              <a:solidFill>
                <a:prstClr val="black"/>
              </a:solidFill>
              <a:effectLst/>
              <a:uLnTx/>
              <a:uFillTx/>
              <a:latin typeface="Calibri"/>
              <a:cs typeface="Calibri"/>
            </a:endParaRPr>
          </a:p>
        </p:txBody>
      </p:sp>
      <p:sp>
        <p:nvSpPr>
          <p:cNvPr id="6" name="Google Shape;75;p32">
            <a:extLst>
              <a:ext uri="{FF2B5EF4-FFF2-40B4-BE49-F238E27FC236}">
                <a16:creationId xmlns:a16="http://schemas.microsoft.com/office/drawing/2014/main" id="{5E73D4E3-F4C4-40B4-925F-88BCAAEB9D37}"/>
              </a:ext>
            </a:extLst>
          </p:cNvPr>
          <p:cNvSpPr txBox="1">
            <a:spLocks/>
          </p:cNvSpPr>
          <p:nvPr/>
        </p:nvSpPr>
        <p:spPr>
          <a:xfrm>
            <a:off x="593158" y="2175240"/>
            <a:ext cx="4650701" cy="281804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a:lnSpc>
                <a:spcPct val="90000"/>
              </a:lnSpc>
              <a:buClr>
                <a:schemeClr val="accent1"/>
              </a:buClr>
              <a:buSzPts val="3959"/>
              <a:buFont typeface="Calibri"/>
              <a:buNone/>
              <a:defRPr sz="3600" b="1">
                <a:solidFill>
                  <a:schemeClr val="tx1"/>
                </a:solidFill>
                <a:latin typeface="Calibri"/>
                <a:ea typeface="Calibri"/>
                <a:cs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pPr marL="0" marR="0" lvl="0" indent="0" algn="l" defTabSz="914400" rtl="0" eaLnBrk="1" fontAlgn="auto" latinLnBrk="0" hangingPunct="1">
              <a:lnSpc>
                <a:spcPct val="90000"/>
              </a:lnSpc>
              <a:spcBef>
                <a:spcPts val="0"/>
              </a:spcBef>
              <a:spcAft>
                <a:spcPts val="0"/>
              </a:spcAft>
              <a:buClr>
                <a:srgbClr val="5B9BD5"/>
              </a:buClr>
              <a:buSzPts val="3959"/>
              <a:buFont typeface="Calibri"/>
              <a:buNone/>
              <a:tabLst/>
              <a:defRPr/>
            </a:pPr>
            <a:endParaRPr kumimoji="0" lang="es-ES" sz="1800" b="1" i="0" u="none" strike="noStrike" kern="1200" cap="none" spc="0" normalizeH="0" baseline="0" noProof="0" dirty="0">
              <a:ln>
                <a:noFill/>
              </a:ln>
              <a:solidFill>
                <a:schemeClr val="tx1">
                  <a:lumMod val="95000"/>
                  <a:lumOff val="5000"/>
                </a:schemeClr>
              </a:solidFill>
              <a:effectLst/>
              <a:uLnTx/>
              <a:uFillTx/>
              <a:latin typeface="Calibri"/>
              <a:cs typeface="Calibri"/>
            </a:endParaRPr>
          </a:p>
          <a:p>
            <a:pPr marL="0" marR="0" lvl="0" indent="0" algn="just" defTabSz="914400" rtl="0" eaLnBrk="1" fontAlgn="auto" latinLnBrk="0" hangingPunct="1">
              <a:lnSpc>
                <a:spcPct val="100000"/>
              </a:lnSpc>
              <a:spcBef>
                <a:spcPts val="0"/>
              </a:spcBef>
              <a:spcAft>
                <a:spcPts val="0"/>
              </a:spcAft>
              <a:buClr>
                <a:srgbClr val="5B9BD5"/>
              </a:buClr>
              <a:buSzPts val="3959"/>
              <a:buFont typeface="Calibri"/>
              <a:buNone/>
              <a:tabLst/>
              <a:defRPr/>
            </a:pPr>
            <a:r>
              <a:rPr lang="es-ES" sz="2400" b="0" dirty="0">
                <a:solidFill>
                  <a:schemeClr val="tx1">
                    <a:lumMod val="95000"/>
                    <a:lumOff val="5000"/>
                  </a:schemeClr>
                </a:solidFill>
                <a:latin typeface="Calibri" panose="020F0502020204030204" pitchFamily="34" charset="0"/>
                <a:cs typeface="Calibri" panose="020F0502020204030204" pitchFamily="34" charset="0"/>
              </a:rPr>
              <a:t>Se impregnan en las competencias que se busca que los estudiantes desarrollen; orientan en todo momento el trabajo pedagógico en el aula e imprimen características a los diversos procesos educativos.</a:t>
            </a:r>
            <a:r>
              <a:rPr lang="es-PE" sz="2400" b="0" dirty="0">
                <a:solidFill>
                  <a:schemeClr val="tx1">
                    <a:lumMod val="95000"/>
                    <a:lumOff val="5000"/>
                  </a:schemeClr>
                </a:solidFill>
                <a:latin typeface="Calibri" panose="020F0502020204030204" pitchFamily="34" charset="0"/>
                <a:cs typeface="Calibri" panose="020F0502020204030204" pitchFamily="34" charset="0"/>
              </a:rPr>
              <a:t> </a:t>
            </a:r>
          </a:p>
        </p:txBody>
      </p:sp>
      <p:sp>
        <p:nvSpPr>
          <p:cNvPr id="7" name="CuadroTexto 6">
            <a:extLst>
              <a:ext uri="{FF2B5EF4-FFF2-40B4-BE49-F238E27FC236}">
                <a16:creationId xmlns:a16="http://schemas.microsoft.com/office/drawing/2014/main" id="{764148FB-2450-4F36-A997-B64DF4E262AF}"/>
              </a:ext>
            </a:extLst>
          </p:cNvPr>
          <p:cNvSpPr txBox="1"/>
          <p:nvPr/>
        </p:nvSpPr>
        <p:spPr>
          <a:xfrm>
            <a:off x="6730542" y="2739812"/>
            <a:ext cx="4478905" cy="1015663"/>
          </a:xfrm>
          <a:prstGeom prst="rect">
            <a:avLst/>
          </a:prstGeom>
        </p:spPr>
        <p:txBody>
          <a:bodyPr wrap="square">
            <a:spAutoFit/>
          </a:bodyPr>
          <a:lstStyle>
            <a:defPPr marR="0" lvl="0" algn="l" rtl="0">
              <a:lnSpc>
                <a:spcPct val="100000"/>
              </a:lnSpc>
              <a:spcBef>
                <a:spcPts val="0"/>
              </a:spcBef>
              <a:spcAft>
                <a:spcPts val="0"/>
              </a:spcAft>
              <a:defRPr/>
            </a:defPPr>
            <a:lvl1pPr marL="285750" indent="-285750" algn="just">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800" dirty="0">
                <a:effectLst/>
              </a:rPr>
              <a:t>Identificar aquellos </a:t>
            </a:r>
            <a:r>
              <a:rPr lang="es-ES" b="1" dirty="0">
                <a:solidFill>
                  <a:srgbClr val="F4BC01"/>
                </a:solidFill>
                <a:latin typeface="Calibri"/>
                <a:cs typeface="Calibri"/>
              </a:rPr>
              <a:t>valores y actitudes</a:t>
            </a:r>
            <a:r>
              <a:rPr lang="es-ES" sz="1800" dirty="0">
                <a:effectLst/>
              </a:rPr>
              <a:t> que se van a desarrollar a través de la </a:t>
            </a:r>
            <a:r>
              <a:rPr lang="es-ES" sz="1800" dirty="0" err="1">
                <a:effectLst/>
              </a:rPr>
              <a:t>EdA</a:t>
            </a:r>
            <a:r>
              <a:rPr lang="es-ES" sz="1800" dirty="0">
                <a:effectLst/>
              </a:rPr>
              <a:t> y ejemplificarlo.</a:t>
            </a:r>
            <a:endParaRPr kumimoji="0" lang="es-PE" sz="18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p:txBody>
      </p:sp>
      <p:sp>
        <p:nvSpPr>
          <p:cNvPr id="8" name="CuadroTexto 7">
            <a:extLst>
              <a:ext uri="{FF2B5EF4-FFF2-40B4-BE49-F238E27FC236}">
                <a16:creationId xmlns:a16="http://schemas.microsoft.com/office/drawing/2014/main" id="{9BD374AC-5AC4-4CD0-A447-EA50E6FE16AD}"/>
              </a:ext>
            </a:extLst>
          </p:cNvPr>
          <p:cNvSpPr txBox="1"/>
          <p:nvPr/>
        </p:nvSpPr>
        <p:spPr>
          <a:xfrm>
            <a:off x="6755324" y="4107683"/>
            <a:ext cx="4504650" cy="1938992"/>
          </a:xfrm>
          <a:prstGeom prst="rect">
            <a:avLst/>
          </a:prstGeom>
        </p:spPr>
        <p:txBody>
          <a:bodyPr wrap="square">
            <a:spAutoFit/>
          </a:bodyPr>
          <a:lstStyle>
            <a:defPPr marR="0" lvl="0" algn="l" rtl="0">
              <a:lnSpc>
                <a:spcPct val="100000"/>
              </a:lnSpc>
              <a:spcBef>
                <a:spcPts val="0"/>
              </a:spcBef>
              <a:spcAft>
                <a:spcPts val="0"/>
              </a:spcAft>
              <a:defRPr/>
            </a:defPPr>
            <a:lvl1pPr marL="285750" indent="-285750" algn="just">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stStyle>
          <a:p>
            <a:pPr marL="0" indent="0">
              <a:buNone/>
              <a:defRPr/>
            </a:pPr>
            <a:r>
              <a:rPr lang="es-ES" sz="1800" dirty="0">
                <a:effectLst/>
              </a:rPr>
              <a:t>Promover el </a:t>
            </a:r>
            <a:r>
              <a:rPr lang="es-ES" b="1" dirty="0">
                <a:solidFill>
                  <a:srgbClr val="F76B45"/>
                </a:solidFill>
                <a:latin typeface="Calibri"/>
                <a:cs typeface="Calibri"/>
              </a:rPr>
              <a:t>enfoque inclusivo y de atención a la diversidad </a:t>
            </a:r>
            <a:r>
              <a:rPr lang="es-ES" sz="1800" dirty="0">
                <a:effectLst/>
              </a:rPr>
              <a:t>a través de la selección de valores (respeto por las diferencias, equidad en la enseñanza y confianza en la persona) y actitudes que fomenten culturas inclusivas.</a:t>
            </a:r>
          </a:p>
        </p:txBody>
      </p:sp>
      <p:sp>
        <p:nvSpPr>
          <p:cNvPr id="9" name="CuadroTexto 8">
            <a:extLst>
              <a:ext uri="{FF2B5EF4-FFF2-40B4-BE49-F238E27FC236}">
                <a16:creationId xmlns:a16="http://schemas.microsoft.com/office/drawing/2014/main" id="{386A8C11-9680-49C4-A557-A0F4BB88A6BB}"/>
              </a:ext>
            </a:extLst>
          </p:cNvPr>
          <p:cNvSpPr txBox="1"/>
          <p:nvPr/>
        </p:nvSpPr>
        <p:spPr>
          <a:xfrm>
            <a:off x="6755324" y="1267550"/>
            <a:ext cx="4454123" cy="1107996"/>
          </a:xfrm>
          <a:prstGeom prst="rect">
            <a:avLst/>
          </a:prstGeom>
        </p:spPr>
        <p:txBody>
          <a:bodyPr wrap="square">
            <a:spAutoFit/>
          </a:bodyPr>
          <a:lstStyle>
            <a:defPPr marR="0" lvl="0" algn="l" rtl="0">
              <a:lnSpc>
                <a:spcPct val="100000"/>
              </a:lnSpc>
              <a:spcBef>
                <a:spcPts val="0"/>
              </a:spcBef>
              <a:spcAft>
                <a:spcPts val="0"/>
              </a:spcAft>
              <a:defRPr/>
            </a:defPPr>
            <a:lvl1pPr marL="285750" indent="-285750" algn="just">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PE" sz="1800" dirty="0">
                <a:solidFill>
                  <a:prstClr val="black">
                    <a:lumMod val="65000"/>
                    <a:lumOff val="35000"/>
                  </a:prstClr>
                </a:solidFill>
              </a:rPr>
              <a:t>Priorizar los enfoques </a:t>
            </a:r>
            <a:r>
              <a:rPr lang="es-PE" sz="1800" dirty="0"/>
              <a:t>transversales que </a:t>
            </a:r>
            <a:r>
              <a:rPr lang="es-PE" b="1" dirty="0">
                <a:solidFill>
                  <a:srgbClr val="93C5CD"/>
                </a:solidFill>
                <a:latin typeface="Calibri"/>
                <a:cs typeface="Calibri"/>
              </a:rPr>
              <a:t>más se adecuen</a:t>
            </a:r>
            <a:r>
              <a:rPr lang="es-PE" sz="1800" dirty="0"/>
              <a:t> a la experiencia de aprendizaje.</a:t>
            </a:r>
          </a:p>
        </p:txBody>
      </p:sp>
      <p:sp>
        <p:nvSpPr>
          <p:cNvPr id="10" name="Elipse 9">
            <a:extLst>
              <a:ext uri="{FF2B5EF4-FFF2-40B4-BE49-F238E27FC236}">
                <a16:creationId xmlns:a16="http://schemas.microsoft.com/office/drawing/2014/main" id="{920E05B3-8850-4790-A7E1-09D3D7AFB509}"/>
              </a:ext>
            </a:extLst>
          </p:cNvPr>
          <p:cNvSpPr/>
          <p:nvPr/>
        </p:nvSpPr>
        <p:spPr>
          <a:xfrm>
            <a:off x="5581521" y="1554740"/>
            <a:ext cx="633443" cy="633443"/>
          </a:xfrm>
          <a:prstGeom prst="ellipse">
            <a:avLst/>
          </a:prstGeom>
          <a:solidFill>
            <a:srgbClr val="AFB7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Shape 2920">
            <a:extLst>
              <a:ext uri="{FF2B5EF4-FFF2-40B4-BE49-F238E27FC236}">
                <a16:creationId xmlns:a16="http://schemas.microsoft.com/office/drawing/2014/main" id="{5401183E-B53A-40BF-A5DF-988885E2271F}"/>
              </a:ext>
            </a:extLst>
          </p:cNvPr>
          <p:cNvSpPr/>
          <p:nvPr/>
        </p:nvSpPr>
        <p:spPr>
          <a:xfrm>
            <a:off x="5709767" y="1738531"/>
            <a:ext cx="313388" cy="213674"/>
          </a:xfrm>
          <a:custGeom>
            <a:avLst/>
            <a:gdLst/>
            <a:ahLst/>
            <a:cxnLst>
              <a:cxn ang="0">
                <a:pos x="wd2" y="hd2"/>
              </a:cxn>
              <a:cxn ang="5400000">
                <a:pos x="wd2" y="hd2"/>
              </a:cxn>
              <a:cxn ang="10800000">
                <a:pos x="wd2" y="hd2"/>
              </a:cxn>
              <a:cxn ang="16200000">
                <a:pos x="wd2" y="hd2"/>
              </a:cxn>
            </a:cxnLst>
            <a:rect l="0" t="0" r="r" b="b"/>
            <a:pathLst>
              <a:path w="21600" h="21600" extrusionOk="0">
                <a:moveTo>
                  <a:pt x="14727" y="19142"/>
                </a:moveTo>
                <a:lnTo>
                  <a:pt x="14727" y="12960"/>
                </a:lnTo>
                <a:lnTo>
                  <a:pt x="1964" y="12960"/>
                </a:lnTo>
                <a:cubicBezTo>
                  <a:pt x="1421" y="12960"/>
                  <a:pt x="982" y="12316"/>
                  <a:pt x="982" y="11520"/>
                </a:cubicBezTo>
                <a:lnTo>
                  <a:pt x="982" y="10080"/>
                </a:lnTo>
                <a:cubicBezTo>
                  <a:pt x="982" y="9285"/>
                  <a:pt x="1421" y="8640"/>
                  <a:pt x="1964" y="8640"/>
                </a:cubicBezTo>
                <a:lnTo>
                  <a:pt x="14727" y="8640"/>
                </a:lnTo>
                <a:lnTo>
                  <a:pt x="14727" y="2458"/>
                </a:lnTo>
                <a:lnTo>
                  <a:pt x="20415" y="10800"/>
                </a:lnTo>
                <a:cubicBezTo>
                  <a:pt x="20415" y="10800"/>
                  <a:pt x="14727" y="19142"/>
                  <a:pt x="14727" y="19142"/>
                </a:cubicBezTo>
                <a:close/>
                <a:moveTo>
                  <a:pt x="21456" y="10291"/>
                </a:moveTo>
                <a:lnTo>
                  <a:pt x="14584" y="212"/>
                </a:lnTo>
                <a:cubicBezTo>
                  <a:pt x="14495" y="81"/>
                  <a:pt x="14372" y="0"/>
                  <a:pt x="14236" y="0"/>
                </a:cubicBezTo>
                <a:cubicBezTo>
                  <a:pt x="13965" y="0"/>
                  <a:pt x="13745" y="322"/>
                  <a:pt x="13745" y="720"/>
                </a:cubicBezTo>
                <a:lnTo>
                  <a:pt x="13745" y="7200"/>
                </a:lnTo>
                <a:lnTo>
                  <a:pt x="1964" y="7200"/>
                </a:lnTo>
                <a:cubicBezTo>
                  <a:pt x="879" y="7200"/>
                  <a:pt x="0" y="8490"/>
                  <a:pt x="0" y="10080"/>
                </a:cubicBezTo>
                <a:lnTo>
                  <a:pt x="0" y="11520"/>
                </a:lnTo>
                <a:cubicBezTo>
                  <a:pt x="0" y="13110"/>
                  <a:pt x="879" y="14400"/>
                  <a:pt x="1964" y="14400"/>
                </a:cubicBezTo>
                <a:lnTo>
                  <a:pt x="13745" y="14400"/>
                </a:lnTo>
                <a:lnTo>
                  <a:pt x="13745" y="20880"/>
                </a:lnTo>
                <a:cubicBezTo>
                  <a:pt x="13745" y="21278"/>
                  <a:pt x="13965" y="21600"/>
                  <a:pt x="14236" y="21600"/>
                </a:cubicBezTo>
                <a:cubicBezTo>
                  <a:pt x="14372" y="21600"/>
                  <a:pt x="14495" y="21520"/>
                  <a:pt x="14583" y="21389"/>
                </a:cubicBezTo>
                <a:lnTo>
                  <a:pt x="21456" y="11310"/>
                </a:lnTo>
                <a:cubicBezTo>
                  <a:pt x="21545" y="11180"/>
                  <a:pt x="21600" y="11000"/>
                  <a:pt x="21600" y="10800"/>
                </a:cubicBezTo>
                <a:cubicBezTo>
                  <a:pt x="21600" y="10601"/>
                  <a:pt x="21545" y="10421"/>
                  <a:pt x="21456" y="10291"/>
                </a:cubicBezTo>
              </a:path>
            </a:pathLst>
          </a:custGeom>
          <a:solidFill>
            <a:srgbClr val="AFB71C"/>
          </a:solidFill>
          <a:ln w="12700">
            <a:solidFill>
              <a:schemeClr val="bg1"/>
            </a:solidFill>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2" name="Elipse 11">
            <a:extLst>
              <a:ext uri="{FF2B5EF4-FFF2-40B4-BE49-F238E27FC236}">
                <a16:creationId xmlns:a16="http://schemas.microsoft.com/office/drawing/2014/main" id="{C896793C-1DB2-4FC9-B960-823FCD5BE274}"/>
              </a:ext>
            </a:extLst>
          </p:cNvPr>
          <p:cNvSpPr/>
          <p:nvPr/>
        </p:nvSpPr>
        <p:spPr>
          <a:xfrm>
            <a:off x="5612815" y="2999955"/>
            <a:ext cx="633443" cy="633443"/>
          </a:xfrm>
          <a:prstGeom prst="ellipse">
            <a:avLst/>
          </a:prstGeom>
          <a:solidFill>
            <a:srgbClr val="AFB7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Shape 2920">
            <a:extLst>
              <a:ext uri="{FF2B5EF4-FFF2-40B4-BE49-F238E27FC236}">
                <a16:creationId xmlns:a16="http://schemas.microsoft.com/office/drawing/2014/main" id="{31BE72BB-5A04-4F67-BE38-BDD32F6C2798}"/>
              </a:ext>
            </a:extLst>
          </p:cNvPr>
          <p:cNvSpPr/>
          <p:nvPr/>
        </p:nvSpPr>
        <p:spPr>
          <a:xfrm>
            <a:off x="5779767" y="3224208"/>
            <a:ext cx="313388" cy="213674"/>
          </a:xfrm>
          <a:custGeom>
            <a:avLst/>
            <a:gdLst/>
            <a:ahLst/>
            <a:cxnLst>
              <a:cxn ang="0">
                <a:pos x="wd2" y="hd2"/>
              </a:cxn>
              <a:cxn ang="5400000">
                <a:pos x="wd2" y="hd2"/>
              </a:cxn>
              <a:cxn ang="10800000">
                <a:pos x="wd2" y="hd2"/>
              </a:cxn>
              <a:cxn ang="16200000">
                <a:pos x="wd2" y="hd2"/>
              </a:cxn>
            </a:cxnLst>
            <a:rect l="0" t="0" r="r" b="b"/>
            <a:pathLst>
              <a:path w="21600" h="21600" extrusionOk="0">
                <a:moveTo>
                  <a:pt x="14727" y="19142"/>
                </a:moveTo>
                <a:lnTo>
                  <a:pt x="14727" y="12960"/>
                </a:lnTo>
                <a:lnTo>
                  <a:pt x="1964" y="12960"/>
                </a:lnTo>
                <a:cubicBezTo>
                  <a:pt x="1421" y="12960"/>
                  <a:pt x="982" y="12316"/>
                  <a:pt x="982" y="11520"/>
                </a:cubicBezTo>
                <a:lnTo>
                  <a:pt x="982" y="10080"/>
                </a:lnTo>
                <a:cubicBezTo>
                  <a:pt x="982" y="9285"/>
                  <a:pt x="1421" y="8640"/>
                  <a:pt x="1964" y="8640"/>
                </a:cubicBezTo>
                <a:lnTo>
                  <a:pt x="14727" y="8640"/>
                </a:lnTo>
                <a:lnTo>
                  <a:pt x="14727" y="2458"/>
                </a:lnTo>
                <a:lnTo>
                  <a:pt x="20415" y="10800"/>
                </a:lnTo>
                <a:cubicBezTo>
                  <a:pt x="20415" y="10800"/>
                  <a:pt x="14727" y="19142"/>
                  <a:pt x="14727" y="19142"/>
                </a:cubicBezTo>
                <a:close/>
                <a:moveTo>
                  <a:pt x="21456" y="10291"/>
                </a:moveTo>
                <a:lnTo>
                  <a:pt x="14584" y="212"/>
                </a:lnTo>
                <a:cubicBezTo>
                  <a:pt x="14495" y="81"/>
                  <a:pt x="14372" y="0"/>
                  <a:pt x="14236" y="0"/>
                </a:cubicBezTo>
                <a:cubicBezTo>
                  <a:pt x="13965" y="0"/>
                  <a:pt x="13745" y="322"/>
                  <a:pt x="13745" y="720"/>
                </a:cubicBezTo>
                <a:lnTo>
                  <a:pt x="13745" y="7200"/>
                </a:lnTo>
                <a:lnTo>
                  <a:pt x="1964" y="7200"/>
                </a:lnTo>
                <a:cubicBezTo>
                  <a:pt x="879" y="7200"/>
                  <a:pt x="0" y="8490"/>
                  <a:pt x="0" y="10080"/>
                </a:cubicBezTo>
                <a:lnTo>
                  <a:pt x="0" y="11520"/>
                </a:lnTo>
                <a:cubicBezTo>
                  <a:pt x="0" y="13110"/>
                  <a:pt x="879" y="14400"/>
                  <a:pt x="1964" y="14400"/>
                </a:cubicBezTo>
                <a:lnTo>
                  <a:pt x="13745" y="14400"/>
                </a:lnTo>
                <a:lnTo>
                  <a:pt x="13745" y="20880"/>
                </a:lnTo>
                <a:cubicBezTo>
                  <a:pt x="13745" y="21278"/>
                  <a:pt x="13965" y="21600"/>
                  <a:pt x="14236" y="21600"/>
                </a:cubicBezTo>
                <a:cubicBezTo>
                  <a:pt x="14372" y="21600"/>
                  <a:pt x="14495" y="21520"/>
                  <a:pt x="14583" y="21389"/>
                </a:cubicBezTo>
                <a:lnTo>
                  <a:pt x="21456" y="11310"/>
                </a:lnTo>
                <a:cubicBezTo>
                  <a:pt x="21545" y="11180"/>
                  <a:pt x="21600" y="11000"/>
                  <a:pt x="21600" y="10800"/>
                </a:cubicBezTo>
                <a:cubicBezTo>
                  <a:pt x="21600" y="10601"/>
                  <a:pt x="21545" y="10421"/>
                  <a:pt x="21456" y="10291"/>
                </a:cubicBezTo>
              </a:path>
            </a:pathLst>
          </a:custGeom>
          <a:solidFill>
            <a:srgbClr val="AFB71C"/>
          </a:solidFill>
          <a:ln w="12700">
            <a:solidFill>
              <a:schemeClr val="bg1"/>
            </a:solidFill>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4" name="Elipse 13">
            <a:extLst>
              <a:ext uri="{FF2B5EF4-FFF2-40B4-BE49-F238E27FC236}">
                <a16:creationId xmlns:a16="http://schemas.microsoft.com/office/drawing/2014/main" id="{4DD113C6-162F-4FE7-BB03-966979F3ED7E}"/>
              </a:ext>
            </a:extLst>
          </p:cNvPr>
          <p:cNvSpPr/>
          <p:nvPr/>
        </p:nvSpPr>
        <p:spPr>
          <a:xfrm>
            <a:off x="5609904" y="4698853"/>
            <a:ext cx="633443" cy="633443"/>
          </a:xfrm>
          <a:prstGeom prst="ellipse">
            <a:avLst/>
          </a:prstGeom>
          <a:solidFill>
            <a:srgbClr val="AFB7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Shape 2920">
            <a:extLst>
              <a:ext uri="{FF2B5EF4-FFF2-40B4-BE49-F238E27FC236}">
                <a16:creationId xmlns:a16="http://schemas.microsoft.com/office/drawing/2014/main" id="{CB0330C1-88FE-48B3-8433-FB93DEA56858}"/>
              </a:ext>
            </a:extLst>
          </p:cNvPr>
          <p:cNvSpPr/>
          <p:nvPr/>
        </p:nvSpPr>
        <p:spPr>
          <a:xfrm>
            <a:off x="5770175" y="4895485"/>
            <a:ext cx="313388" cy="213674"/>
          </a:xfrm>
          <a:custGeom>
            <a:avLst/>
            <a:gdLst/>
            <a:ahLst/>
            <a:cxnLst>
              <a:cxn ang="0">
                <a:pos x="wd2" y="hd2"/>
              </a:cxn>
              <a:cxn ang="5400000">
                <a:pos x="wd2" y="hd2"/>
              </a:cxn>
              <a:cxn ang="10800000">
                <a:pos x="wd2" y="hd2"/>
              </a:cxn>
              <a:cxn ang="16200000">
                <a:pos x="wd2" y="hd2"/>
              </a:cxn>
            </a:cxnLst>
            <a:rect l="0" t="0" r="r" b="b"/>
            <a:pathLst>
              <a:path w="21600" h="21600" extrusionOk="0">
                <a:moveTo>
                  <a:pt x="14727" y="19142"/>
                </a:moveTo>
                <a:lnTo>
                  <a:pt x="14727" y="12960"/>
                </a:lnTo>
                <a:lnTo>
                  <a:pt x="1964" y="12960"/>
                </a:lnTo>
                <a:cubicBezTo>
                  <a:pt x="1421" y="12960"/>
                  <a:pt x="982" y="12316"/>
                  <a:pt x="982" y="11520"/>
                </a:cubicBezTo>
                <a:lnTo>
                  <a:pt x="982" y="10080"/>
                </a:lnTo>
                <a:cubicBezTo>
                  <a:pt x="982" y="9285"/>
                  <a:pt x="1421" y="8640"/>
                  <a:pt x="1964" y="8640"/>
                </a:cubicBezTo>
                <a:lnTo>
                  <a:pt x="14727" y="8640"/>
                </a:lnTo>
                <a:lnTo>
                  <a:pt x="14727" y="2458"/>
                </a:lnTo>
                <a:lnTo>
                  <a:pt x="20415" y="10800"/>
                </a:lnTo>
                <a:cubicBezTo>
                  <a:pt x="20415" y="10800"/>
                  <a:pt x="14727" y="19142"/>
                  <a:pt x="14727" y="19142"/>
                </a:cubicBezTo>
                <a:close/>
                <a:moveTo>
                  <a:pt x="21456" y="10291"/>
                </a:moveTo>
                <a:lnTo>
                  <a:pt x="14584" y="212"/>
                </a:lnTo>
                <a:cubicBezTo>
                  <a:pt x="14495" y="81"/>
                  <a:pt x="14372" y="0"/>
                  <a:pt x="14236" y="0"/>
                </a:cubicBezTo>
                <a:cubicBezTo>
                  <a:pt x="13965" y="0"/>
                  <a:pt x="13745" y="322"/>
                  <a:pt x="13745" y="720"/>
                </a:cubicBezTo>
                <a:lnTo>
                  <a:pt x="13745" y="7200"/>
                </a:lnTo>
                <a:lnTo>
                  <a:pt x="1964" y="7200"/>
                </a:lnTo>
                <a:cubicBezTo>
                  <a:pt x="879" y="7200"/>
                  <a:pt x="0" y="8490"/>
                  <a:pt x="0" y="10080"/>
                </a:cubicBezTo>
                <a:lnTo>
                  <a:pt x="0" y="11520"/>
                </a:lnTo>
                <a:cubicBezTo>
                  <a:pt x="0" y="13110"/>
                  <a:pt x="879" y="14400"/>
                  <a:pt x="1964" y="14400"/>
                </a:cubicBezTo>
                <a:lnTo>
                  <a:pt x="13745" y="14400"/>
                </a:lnTo>
                <a:lnTo>
                  <a:pt x="13745" y="20880"/>
                </a:lnTo>
                <a:cubicBezTo>
                  <a:pt x="13745" y="21278"/>
                  <a:pt x="13965" y="21600"/>
                  <a:pt x="14236" y="21600"/>
                </a:cubicBezTo>
                <a:cubicBezTo>
                  <a:pt x="14372" y="21600"/>
                  <a:pt x="14495" y="21520"/>
                  <a:pt x="14583" y="21389"/>
                </a:cubicBezTo>
                <a:lnTo>
                  <a:pt x="21456" y="11310"/>
                </a:lnTo>
                <a:cubicBezTo>
                  <a:pt x="21545" y="11180"/>
                  <a:pt x="21600" y="11000"/>
                  <a:pt x="21600" y="10800"/>
                </a:cubicBezTo>
                <a:cubicBezTo>
                  <a:pt x="21600" y="10601"/>
                  <a:pt x="21545" y="10421"/>
                  <a:pt x="21456" y="10291"/>
                </a:cubicBezTo>
              </a:path>
            </a:pathLst>
          </a:custGeom>
          <a:solidFill>
            <a:srgbClr val="AFB71C"/>
          </a:solidFill>
          <a:ln w="12700">
            <a:solidFill>
              <a:schemeClr val="bg1"/>
            </a:solidFill>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Tree>
    <p:extLst>
      <p:ext uri="{BB962C8B-B14F-4D97-AF65-F5344CB8AC3E}">
        <p14:creationId xmlns:p14="http://schemas.microsoft.com/office/powerpoint/2010/main" val="2628975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CE091C38-6387-410B-83F0-82FE278BC082}"/>
              </a:ext>
            </a:extLst>
          </p:cNvPr>
          <p:cNvSpPr/>
          <p:nvPr/>
        </p:nvSpPr>
        <p:spPr>
          <a:xfrm>
            <a:off x="315508" y="686906"/>
            <a:ext cx="5628092" cy="5864020"/>
          </a:xfrm>
          <a:prstGeom prst="rect">
            <a:avLst/>
          </a:prstGeom>
          <a:solidFill>
            <a:srgbClr val="FEDA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Google Shape;75;p32">
            <a:extLst>
              <a:ext uri="{FF2B5EF4-FFF2-40B4-BE49-F238E27FC236}">
                <a16:creationId xmlns:a16="http://schemas.microsoft.com/office/drawing/2014/main" id="{E32B4B83-7A0B-4B9C-AA6E-A0BFDA6436AA}"/>
              </a:ext>
            </a:extLst>
          </p:cNvPr>
          <p:cNvSpPr txBox="1">
            <a:spLocks/>
          </p:cNvSpPr>
          <p:nvPr/>
        </p:nvSpPr>
        <p:spPr>
          <a:xfrm>
            <a:off x="429896" y="1777775"/>
            <a:ext cx="4813963" cy="63344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a:lnSpc>
                <a:spcPct val="90000"/>
              </a:lnSpc>
              <a:buClr>
                <a:schemeClr val="accent1"/>
              </a:buClr>
              <a:buSzPts val="3959"/>
              <a:buFont typeface="Calibri"/>
              <a:buNone/>
              <a:defRPr sz="3600" b="1">
                <a:solidFill>
                  <a:schemeClr val="tx1"/>
                </a:solidFill>
                <a:latin typeface="Calibri"/>
                <a:ea typeface="Calibri"/>
                <a:cs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pPr marL="0" marR="0" lvl="0" indent="0" algn="l" defTabSz="914400" rtl="0" eaLnBrk="1" fontAlgn="auto" latinLnBrk="0" hangingPunct="1">
              <a:lnSpc>
                <a:spcPct val="90000"/>
              </a:lnSpc>
              <a:spcBef>
                <a:spcPts val="0"/>
              </a:spcBef>
              <a:spcAft>
                <a:spcPts val="0"/>
              </a:spcAft>
              <a:buClr>
                <a:srgbClr val="5B9BD5"/>
              </a:buClr>
              <a:buSzPts val="3959"/>
              <a:buFont typeface="Calibri"/>
              <a:buNone/>
              <a:tabLst/>
              <a:defRPr/>
            </a:pPr>
            <a:r>
              <a:rPr lang="es-ES" sz="2400" dirty="0">
                <a:solidFill>
                  <a:prstClr val="black"/>
                </a:solidFill>
                <a:latin typeface="Verdana" panose="020B0604030504040204" pitchFamily="34" charset="0"/>
                <a:ea typeface="Verdana" panose="020B0604030504040204" pitchFamily="34" charset="0"/>
                <a:sym typeface="Calibri"/>
              </a:rPr>
              <a:t>4. Criterios de evaluación</a:t>
            </a:r>
            <a:endParaRPr kumimoji="0" lang="es-ES" sz="2400" b="1" i="0" u="none"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cs typeface="Calibri"/>
              <a:sym typeface="Calibri"/>
            </a:endParaRPr>
          </a:p>
          <a:p>
            <a:pPr marL="0" marR="0" lvl="0" indent="0" algn="l" defTabSz="914400" rtl="0" eaLnBrk="1" fontAlgn="auto" latinLnBrk="0" hangingPunct="1">
              <a:lnSpc>
                <a:spcPct val="90000"/>
              </a:lnSpc>
              <a:spcBef>
                <a:spcPts val="0"/>
              </a:spcBef>
              <a:spcAft>
                <a:spcPts val="0"/>
              </a:spcAft>
              <a:buClr>
                <a:srgbClr val="5B9BD5"/>
              </a:buClr>
              <a:buSzPts val="3959"/>
              <a:buFont typeface="Calibri"/>
              <a:buNone/>
              <a:tabLst/>
              <a:defRPr/>
            </a:pPr>
            <a:endParaRPr kumimoji="0" lang="es-ES" sz="1200" b="1" i="0" u="none" strike="noStrike" kern="1200" cap="none" spc="0" normalizeH="0" baseline="0" noProof="0" dirty="0">
              <a:ln>
                <a:noFill/>
              </a:ln>
              <a:solidFill>
                <a:prstClr val="black"/>
              </a:solidFill>
              <a:effectLst/>
              <a:uLnTx/>
              <a:uFillTx/>
              <a:latin typeface="Calibri"/>
              <a:cs typeface="Calibri"/>
            </a:endParaRPr>
          </a:p>
        </p:txBody>
      </p:sp>
      <p:sp>
        <p:nvSpPr>
          <p:cNvPr id="6" name="Google Shape;75;p32">
            <a:extLst>
              <a:ext uri="{FF2B5EF4-FFF2-40B4-BE49-F238E27FC236}">
                <a16:creationId xmlns:a16="http://schemas.microsoft.com/office/drawing/2014/main" id="{5E73D4E3-F4C4-40B4-925F-88BCAAEB9D37}"/>
              </a:ext>
            </a:extLst>
          </p:cNvPr>
          <p:cNvSpPr txBox="1">
            <a:spLocks/>
          </p:cNvSpPr>
          <p:nvPr/>
        </p:nvSpPr>
        <p:spPr>
          <a:xfrm>
            <a:off x="593158" y="2175239"/>
            <a:ext cx="4650701" cy="339899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a:lnSpc>
                <a:spcPct val="90000"/>
              </a:lnSpc>
              <a:buClr>
                <a:schemeClr val="accent1"/>
              </a:buClr>
              <a:buSzPts val="3959"/>
              <a:buFont typeface="Calibri"/>
              <a:buNone/>
              <a:defRPr sz="3600" b="1">
                <a:solidFill>
                  <a:schemeClr val="tx1"/>
                </a:solidFill>
                <a:latin typeface="Calibri"/>
                <a:ea typeface="Calibri"/>
                <a:cs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pPr marL="0" marR="0" lvl="0" indent="0" algn="l" defTabSz="914400" rtl="0" eaLnBrk="1" fontAlgn="auto" latinLnBrk="0" hangingPunct="1">
              <a:lnSpc>
                <a:spcPct val="90000"/>
              </a:lnSpc>
              <a:spcBef>
                <a:spcPts val="0"/>
              </a:spcBef>
              <a:spcAft>
                <a:spcPts val="0"/>
              </a:spcAft>
              <a:buClr>
                <a:srgbClr val="5B9BD5"/>
              </a:buClr>
              <a:buSzPts val="3959"/>
              <a:buFont typeface="Calibri"/>
              <a:buNone/>
              <a:tabLst/>
              <a:defRPr/>
            </a:pPr>
            <a:endParaRPr kumimoji="0" lang="es-ES" sz="1800" b="1" i="0" u="none" strike="noStrike" kern="1200" cap="none" spc="0" normalizeH="0" baseline="0" noProof="0" dirty="0">
              <a:ln>
                <a:noFill/>
              </a:ln>
              <a:solidFill>
                <a:schemeClr val="tx1">
                  <a:lumMod val="95000"/>
                  <a:lumOff val="5000"/>
                </a:schemeClr>
              </a:solidFill>
              <a:effectLst/>
              <a:uLnTx/>
              <a:uFillTx/>
              <a:latin typeface="Calibri"/>
              <a:cs typeface="Calibri"/>
            </a:endParaRPr>
          </a:p>
          <a:p>
            <a:pPr marL="0" marR="0" lvl="0" indent="0" algn="just" defTabSz="914400" rtl="0" eaLnBrk="1" fontAlgn="auto" latinLnBrk="0" hangingPunct="1">
              <a:lnSpc>
                <a:spcPct val="100000"/>
              </a:lnSpc>
              <a:spcBef>
                <a:spcPts val="0"/>
              </a:spcBef>
              <a:spcAft>
                <a:spcPts val="0"/>
              </a:spcAft>
              <a:buClr>
                <a:srgbClr val="5B9BD5"/>
              </a:buClr>
              <a:buSzPts val="3959"/>
              <a:buFont typeface="Calibri"/>
              <a:buNone/>
              <a:tabLst/>
              <a:defRPr/>
            </a:pPr>
            <a:r>
              <a:rPr lang="es-ES" sz="2400" b="0" dirty="0">
                <a:solidFill>
                  <a:schemeClr val="tx1">
                    <a:lumMod val="95000"/>
                    <a:lumOff val="5000"/>
                  </a:schemeClr>
                </a:solidFill>
                <a:latin typeface="Calibri" panose="020F0502020204030204" pitchFamily="34" charset="0"/>
                <a:cs typeface="Calibri" panose="020F0502020204030204" pitchFamily="34" charset="0"/>
              </a:rPr>
              <a:t>Describen las características o cualidades de aquello que se quiere valorar y que los estudiantes deben demostrar en sus actuaciones ante una situación en un contexto determinado. Se elaboran a partir de los estándares y sus desempeños.  </a:t>
            </a:r>
            <a:r>
              <a:rPr lang="es-PE" sz="2400" b="0" dirty="0">
                <a:solidFill>
                  <a:schemeClr val="tx1">
                    <a:lumMod val="95000"/>
                    <a:lumOff val="5000"/>
                  </a:schemeClr>
                </a:solidFill>
                <a:latin typeface="Calibri" panose="020F0502020204030204" pitchFamily="34" charset="0"/>
                <a:cs typeface="Calibri" panose="020F0502020204030204" pitchFamily="34" charset="0"/>
              </a:rPr>
              <a:t> </a:t>
            </a:r>
          </a:p>
        </p:txBody>
      </p:sp>
      <p:sp>
        <p:nvSpPr>
          <p:cNvPr id="7" name="CuadroTexto 6">
            <a:extLst>
              <a:ext uri="{FF2B5EF4-FFF2-40B4-BE49-F238E27FC236}">
                <a16:creationId xmlns:a16="http://schemas.microsoft.com/office/drawing/2014/main" id="{764148FB-2450-4F36-A997-B64DF4E262AF}"/>
              </a:ext>
            </a:extLst>
          </p:cNvPr>
          <p:cNvSpPr txBox="1"/>
          <p:nvPr/>
        </p:nvSpPr>
        <p:spPr>
          <a:xfrm>
            <a:off x="6771149" y="2681639"/>
            <a:ext cx="4478905" cy="1292662"/>
          </a:xfrm>
          <a:prstGeom prst="rect">
            <a:avLst/>
          </a:prstGeom>
        </p:spPr>
        <p:txBody>
          <a:bodyPr wrap="square">
            <a:spAutoFit/>
          </a:bodyPr>
          <a:lstStyle>
            <a:defPPr marR="0" lvl="0" algn="l" rtl="0">
              <a:lnSpc>
                <a:spcPct val="100000"/>
              </a:lnSpc>
              <a:spcBef>
                <a:spcPts val="0"/>
              </a:spcBef>
              <a:spcAft>
                <a:spcPts val="0"/>
              </a:spcAft>
              <a:defRPr/>
            </a:defPPr>
            <a:lvl1pPr marL="285750" indent="-285750" algn="just">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800" dirty="0">
                <a:solidFill>
                  <a:prstClr val="black">
                    <a:lumMod val="65000"/>
                    <a:lumOff val="35000"/>
                  </a:prstClr>
                </a:solidFill>
              </a:rPr>
              <a:t>A partir de los criterios propuestos, </a:t>
            </a:r>
            <a:r>
              <a:rPr lang="es-ES" b="1" dirty="0">
                <a:solidFill>
                  <a:srgbClr val="F4BC01"/>
                </a:solidFill>
                <a:latin typeface="Calibri"/>
                <a:cs typeface="Calibri"/>
              </a:rPr>
              <a:t>considerar los apoyos </a:t>
            </a:r>
            <a:r>
              <a:rPr lang="es-ES" sz="1800" dirty="0">
                <a:solidFill>
                  <a:prstClr val="black">
                    <a:lumMod val="65000"/>
                    <a:lumOff val="35000"/>
                  </a:prstClr>
                </a:solidFill>
              </a:rPr>
              <a:t>que pueda requerir el estudiante para el desarrollo de las actividades.</a:t>
            </a:r>
          </a:p>
        </p:txBody>
      </p:sp>
      <p:sp>
        <p:nvSpPr>
          <p:cNvPr id="8" name="CuadroTexto 7">
            <a:extLst>
              <a:ext uri="{FF2B5EF4-FFF2-40B4-BE49-F238E27FC236}">
                <a16:creationId xmlns:a16="http://schemas.microsoft.com/office/drawing/2014/main" id="{9BD374AC-5AC4-4CD0-A447-EA50E6FE16AD}"/>
              </a:ext>
            </a:extLst>
          </p:cNvPr>
          <p:cNvSpPr txBox="1"/>
          <p:nvPr/>
        </p:nvSpPr>
        <p:spPr>
          <a:xfrm>
            <a:off x="6745404" y="4558570"/>
            <a:ext cx="4504650" cy="1015663"/>
          </a:xfrm>
          <a:prstGeom prst="rect">
            <a:avLst/>
          </a:prstGeom>
        </p:spPr>
        <p:txBody>
          <a:bodyPr wrap="square">
            <a:spAutoFit/>
          </a:bodyPr>
          <a:lstStyle>
            <a:defPPr marR="0" lvl="0" algn="l" rtl="0">
              <a:lnSpc>
                <a:spcPct val="100000"/>
              </a:lnSpc>
              <a:spcBef>
                <a:spcPts val="0"/>
              </a:spcBef>
              <a:spcAft>
                <a:spcPts val="0"/>
              </a:spcAft>
              <a:defRPr/>
            </a:defPPr>
            <a:lvl1pPr marL="285750" indent="-285750" algn="just">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b="1" dirty="0">
                <a:solidFill>
                  <a:srgbClr val="F76B45"/>
                </a:solidFill>
                <a:latin typeface="Calibri"/>
                <a:cs typeface="Calibri"/>
              </a:rPr>
              <a:t>Ajustar los criterios de evaluación </a:t>
            </a:r>
            <a:r>
              <a:rPr kumimoji="0" lang="es-ES" sz="18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rPr>
              <a:t>a fin de evitar que precisen el medio por el cual se deben evidenciar. </a:t>
            </a:r>
            <a:endParaRPr kumimoji="0" lang="es-PE" sz="18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p:txBody>
      </p:sp>
      <p:sp>
        <p:nvSpPr>
          <p:cNvPr id="9" name="CuadroTexto 8">
            <a:extLst>
              <a:ext uri="{FF2B5EF4-FFF2-40B4-BE49-F238E27FC236}">
                <a16:creationId xmlns:a16="http://schemas.microsoft.com/office/drawing/2014/main" id="{386A8C11-9680-49C4-A557-A0F4BB88A6BB}"/>
              </a:ext>
            </a:extLst>
          </p:cNvPr>
          <p:cNvSpPr txBox="1"/>
          <p:nvPr/>
        </p:nvSpPr>
        <p:spPr>
          <a:xfrm>
            <a:off x="6795931" y="1172201"/>
            <a:ext cx="4454123" cy="1107996"/>
          </a:xfrm>
          <a:prstGeom prst="rect">
            <a:avLst/>
          </a:prstGeom>
        </p:spPr>
        <p:txBody>
          <a:bodyPr wrap="square">
            <a:spAutoFit/>
          </a:bodyPr>
          <a:lstStyle>
            <a:defPPr marR="0" lvl="0" algn="l" rtl="0">
              <a:lnSpc>
                <a:spcPct val="100000"/>
              </a:lnSpc>
              <a:spcBef>
                <a:spcPts val="0"/>
              </a:spcBef>
              <a:spcAft>
                <a:spcPts val="0"/>
              </a:spcAft>
              <a:defRPr/>
            </a:defPPr>
            <a:lvl1pPr marL="285750" indent="-285750" algn="just">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ES" sz="18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rPr>
              <a:t>Considerar el </a:t>
            </a:r>
            <a:r>
              <a:rPr lang="es-ES" b="1" dirty="0">
                <a:solidFill>
                  <a:srgbClr val="93C5CD"/>
                </a:solidFill>
                <a:latin typeface="Calibri"/>
                <a:cs typeface="Calibri"/>
              </a:rPr>
              <a:t>nivel de desarrollo de las competencias</a:t>
            </a:r>
            <a:r>
              <a:rPr kumimoji="0" lang="es-ES" sz="18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rPr>
              <a:t> identificado a partir de la evaluación diagnóstica. </a:t>
            </a:r>
            <a:endParaRPr kumimoji="0" lang="es-PE" sz="20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p:txBody>
      </p:sp>
      <p:sp>
        <p:nvSpPr>
          <p:cNvPr id="10" name="Elipse 9">
            <a:extLst>
              <a:ext uri="{FF2B5EF4-FFF2-40B4-BE49-F238E27FC236}">
                <a16:creationId xmlns:a16="http://schemas.microsoft.com/office/drawing/2014/main" id="{920E05B3-8850-4790-A7E1-09D3D7AFB509}"/>
              </a:ext>
            </a:extLst>
          </p:cNvPr>
          <p:cNvSpPr/>
          <p:nvPr/>
        </p:nvSpPr>
        <p:spPr>
          <a:xfrm>
            <a:off x="5543949" y="1499479"/>
            <a:ext cx="633443" cy="633443"/>
          </a:xfrm>
          <a:prstGeom prst="ellipse">
            <a:avLst/>
          </a:prstGeom>
          <a:solidFill>
            <a:srgbClr val="F4B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Shape 2920">
            <a:extLst>
              <a:ext uri="{FF2B5EF4-FFF2-40B4-BE49-F238E27FC236}">
                <a16:creationId xmlns:a16="http://schemas.microsoft.com/office/drawing/2014/main" id="{5401183E-B53A-40BF-A5DF-988885E2271F}"/>
              </a:ext>
            </a:extLst>
          </p:cNvPr>
          <p:cNvSpPr/>
          <p:nvPr/>
        </p:nvSpPr>
        <p:spPr>
          <a:xfrm>
            <a:off x="5672195" y="1683270"/>
            <a:ext cx="313388" cy="213674"/>
          </a:xfrm>
          <a:custGeom>
            <a:avLst/>
            <a:gdLst/>
            <a:ahLst/>
            <a:cxnLst>
              <a:cxn ang="0">
                <a:pos x="wd2" y="hd2"/>
              </a:cxn>
              <a:cxn ang="5400000">
                <a:pos x="wd2" y="hd2"/>
              </a:cxn>
              <a:cxn ang="10800000">
                <a:pos x="wd2" y="hd2"/>
              </a:cxn>
              <a:cxn ang="16200000">
                <a:pos x="wd2" y="hd2"/>
              </a:cxn>
            </a:cxnLst>
            <a:rect l="0" t="0" r="r" b="b"/>
            <a:pathLst>
              <a:path w="21600" h="21600" extrusionOk="0">
                <a:moveTo>
                  <a:pt x="14727" y="19142"/>
                </a:moveTo>
                <a:lnTo>
                  <a:pt x="14727" y="12960"/>
                </a:lnTo>
                <a:lnTo>
                  <a:pt x="1964" y="12960"/>
                </a:lnTo>
                <a:cubicBezTo>
                  <a:pt x="1421" y="12960"/>
                  <a:pt x="982" y="12316"/>
                  <a:pt x="982" y="11520"/>
                </a:cubicBezTo>
                <a:lnTo>
                  <a:pt x="982" y="10080"/>
                </a:lnTo>
                <a:cubicBezTo>
                  <a:pt x="982" y="9285"/>
                  <a:pt x="1421" y="8640"/>
                  <a:pt x="1964" y="8640"/>
                </a:cubicBezTo>
                <a:lnTo>
                  <a:pt x="14727" y="8640"/>
                </a:lnTo>
                <a:lnTo>
                  <a:pt x="14727" y="2458"/>
                </a:lnTo>
                <a:lnTo>
                  <a:pt x="20415" y="10800"/>
                </a:lnTo>
                <a:cubicBezTo>
                  <a:pt x="20415" y="10800"/>
                  <a:pt x="14727" y="19142"/>
                  <a:pt x="14727" y="19142"/>
                </a:cubicBezTo>
                <a:close/>
                <a:moveTo>
                  <a:pt x="21456" y="10291"/>
                </a:moveTo>
                <a:lnTo>
                  <a:pt x="14584" y="212"/>
                </a:lnTo>
                <a:cubicBezTo>
                  <a:pt x="14495" y="81"/>
                  <a:pt x="14372" y="0"/>
                  <a:pt x="14236" y="0"/>
                </a:cubicBezTo>
                <a:cubicBezTo>
                  <a:pt x="13965" y="0"/>
                  <a:pt x="13745" y="322"/>
                  <a:pt x="13745" y="720"/>
                </a:cubicBezTo>
                <a:lnTo>
                  <a:pt x="13745" y="7200"/>
                </a:lnTo>
                <a:lnTo>
                  <a:pt x="1964" y="7200"/>
                </a:lnTo>
                <a:cubicBezTo>
                  <a:pt x="879" y="7200"/>
                  <a:pt x="0" y="8490"/>
                  <a:pt x="0" y="10080"/>
                </a:cubicBezTo>
                <a:lnTo>
                  <a:pt x="0" y="11520"/>
                </a:lnTo>
                <a:cubicBezTo>
                  <a:pt x="0" y="13110"/>
                  <a:pt x="879" y="14400"/>
                  <a:pt x="1964" y="14400"/>
                </a:cubicBezTo>
                <a:lnTo>
                  <a:pt x="13745" y="14400"/>
                </a:lnTo>
                <a:lnTo>
                  <a:pt x="13745" y="20880"/>
                </a:lnTo>
                <a:cubicBezTo>
                  <a:pt x="13745" y="21278"/>
                  <a:pt x="13965" y="21600"/>
                  <a:pt x="14236" y="21600"/>
                </a:cubicBezTo>
                <a:cubicBezTo>
                  <a:pt x="14372" y="21600"/>
                  <a:pt x="14495" y="21520"/>
                  <a:pt x="14583" y="21389"/>
                </a:cubicBezTo>
                <a:lnTo>
                  <a:pt x="21456" y="11310"/>
                </a:lnTo>
                <a:cubicBezTo>
                  <a:pt x="21545" y="11180"/>
                  <a:pt x="21600" y="11000"/>
                  <a:pt x="21600" y="10800"/>
                </a:cubicBezTo>
                <a:cubicBezTo>
                  <a:pt x="21600" y="10601"/>
                  <a:pt x="21545" y="10421"/>
                  <a:pt x="21456" y="10291"/>
                </a:cubicBezTo>
              </a:path>
            </a:pathLst>
          </a:custGeom>
          <a:solidFill>
            <a:schemeClr val="bg1"/>
          </a:solidFill>
          <a:ln w="12700">
            <a:solidFill>
              <a:schemeClr val="bg1"/>
            </a:solidFill>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2" name="Elipse 11">
            <a:extLst>
              <a:ext uri="{FF2B5EF4-FFF2-40B4-BE49-F238E27FC236}">
                <a16:creationId xmlns:a16="http://schemas.microsoft.com/office/drawing/2014/main" id="{C896793C-1DB2-4FC9-B960-823FCD5BE274}"/>
              </a:ext>
            </a:extLst>
          </p:cNvPr>
          <p:cNvSpPr/>
          <p:nvPr/>
        </p:nvSpPr>
        <p:spPr>
          <a:xfrm>
            <a:off x="5575243" y="3037457"/>
            <a:ext cx="633443" cy="633443"/>
          </a:xfrm>
          <a:prstGeom prst="ellipse">
            <a:avLst/>
          </a:prstGeom>
          <a:solidFill>
            <a:srgbClr val="F4B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Shape 2920">
            <a:extLst>
              <a:ext uri="{FF2B5EF4-FFF2-40B4-BE49-F238E27FC236}">
                <a16:creationId xmlns:a16="http://schemas.microsoft.com/office/drawing/2014/main" id="{31BE72BB-5A04-4F67-BE38-BDD32F6C2798}"/>
              </a:ext>
            </a:extLst>
          </p:cNvPr>
          <p:cNvSpPr/>
          <p:nvPr/>
        </p:nvSpPr>
        <p:spPr>
          <a:xfrm>
            <a:off x="5742195" y="3261710"/>
            <a:ext cx="313388" cy="213674"/>
          </a:xfrm>
          <a:custGeom>
            <a:avLst/>
            <a:gdLst/>
            <a:ahLst/>
            <a:cxnLst>
              <a:cxn ang="0">
                <a:pos x="wd2" y="hd2"/>
              </a:cxn>
              <a:cxn ang="5400000">
                <a:pos x="wd2" y="hd2"/>
              </a:cxn>
              <a:cxn ang="10800000">
                <a:pos x="wd2" y="hd2"/>
              </a:cxn>
              <a:cxn ang="16200000">
                <a:pos x="wd2" y="hd2"/>
              </a:cxn>
            </a:cxnLst>
            <a:rect l="0" t="0" r="r" b="b"/>
            <a:pathLst>
              <a:path w="21600" h="21600" extrusionOk="0">
                <a:moveTo>
                  <a:pt x="14727" y="19142"/>
                </a:moveTo>
                <a:lnTo>
                  <a:pt x="14727" y="12960"/>
                </a:lnTo>
                <a:lnTo>
                  <a:pt x="1964" y="12960"/>
                </a:lnTo>
                <a:cubicBezTo>
                  <a:pt x="1421" y="12960"/>
                  <a:pt x="982" y="12316"/>
                  <a:pt x="982" y="11520"/>
                </a:cubicBezTo>
                <a:lnTo>
                  <a:pt x="982" y="10080"/>
                </a:lnTo>
                <a:cubicBezTo>
                  <a:pt x="982" y="9285"/>
                  <a:pt x="1421" y="8640"/>
                  <a:pt x="1964" y="8640"/>
                </a:cubicBezTo>
                <a:lnTo>
                  <a:pt x="14727" y="8640"/>
                </a:lnTo>
                <a:lnTo>
                  <a:pt x="14727" y="2458"/>
                </a:lnTo>
                <a:lnTo>
                  <a:pt x="20415" y="10800"/>
                </a:lnTo>
                <a:cubicBezTo>
                  <a:pt x="20415" y="10800"/>
                  <a:pt x="14727" y="19142"/>
                  <a:pt x="14727" y="19142"/>
                </a:cubicBezTo>
                <a:close/>
                <a:moveTo>
                  <a:pt x="21456" y="10291"/>
                </a:moveTo>
                <a:lnTo>
                  <a:pt x="14584" y="212"/>
                </a:lnTo>
                <a:cubicBezTo>
                  <a:pt x="14495" y="81"/>
                  <a:pt x="14372" y="0"/>
                  <a:pt x="14236" y="0"/>
                </a:cubicBezTo>
                <a:cubicBezTo>
                  <a:pt x="13965" y="0"/>
                  <a:pt x="13745" y="322"/>
                  <a:pt x="13745" y="720"/>
                </a:cubicBezTo>
                <a:lnTo>
                  <a:pt x="13745" y="7200"/>
                </a:lnTo>
                <a:lnTo>
                  <a:pt x="1964" y="7200"/>
                </a:lnTo>
                <a:cubicBezTo>
                  <a:pt x="879" y="7200"/>
                  <a:pt x="0" y="8490"/>
                  <a:pt x="0" y="10080"/>
                </a:cubicBezTo>
                <a:lnTo>
                  <a:pt x="0" y="11520"/>
                </a:lnTo>
                <a:cubicBezTo>
                  <a:pt x="0" y="13110"/>
                  <a:pt x="879" y="14400"/>
                  <a:pt x="1964" y="14400"/>
                </a:cubicBezTo>
                <a:lnTo>
                  <a:pt x="13745" y="14400"/>
                </a:lnTo>
                <a:lnTo>
                  <a:pt x="13745" y="20880"/>
                </a:lnTo>
                <a:cubicBezTo>
                  <a:pt x="13745" y="21278"/>
                  <a:pt x="13965" y="21600"/>
                  <a:pt x="14236" y="21600"/>
                </a:cubicBezTo>
                <a:cubicBezTo>
                  <a:pt x="14372" y="21600"/>
                  <a:pt x="14495" y="21520"/>
                  <a:pt x="14583" y="21389"/>
                </a:cubicBezTo>
                <a:lnTo>
                  <a:pt x="21456" y="11310"/>
                </a:lnTo>
                <a:cubicBezTo>
                  <a:pt x="21545" y="11180"/>
                  <a:pt x="21600" y="11000"/>
                  <a:pt x="21600" y="10800"/>
                </a:cubicBezTo>
                <a:cubicBezTo>
                  <a:pt x="21600" y="10601"/>
                  <a:pt x="21545" y="10421"/>
                  <a:pt x="21456" y="10291"/>
                </a:cubicBezTo>
              </a:path>
            </a:pathLst>
          </a:custGeom>
          <a:solidFill>
            <a:schemeClr val="bg1"/>
          </a:solidFill>
          <a:ln w="12700">
            <a:solidFill>
              <a:schemeClr val="bg1"/>
            </a:solidFill>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4" name="Elipse 13">
            <a:extLst>
              <a:ext uri="{FF2B5EF4-FFF2-40B4-BE49-F238E27FC236}">
                <a16:creationId xmlns:a16="http://schemas.microsoft.com/office/drawing/2014/main" id="{4DD113C6-162F-4FE7-BB03-966979F3ED7E}"/>
              </a:ext>
            </a:extLst>
          </p:cNvPr>
          <p:cNvSpPr/>
          <p:nvPr/>
        </p:nvSpPr>
        <p:spPr>
          <a:xfrm>
            <a:off x="5610247" y="4834774"/>
            <a:ext cx="633443" cy="633443"/>
          </a:xfrm>
          <a:prstGeom prst="ellipse">
            <a:avLst/>
          </a:prstGeom>
          <a:solidFill>
            <a:srgbClr val="F4B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Shape 2920">
            <a:extLst>
              <a:ext uri="{FF2B5EF4-FFF2-40B4-BE49-F238E27FC236}">
                <a16:creationId xmlns:a16="http://schemas.microsoft.com/office/drawing/2014/main" id="{CB0330C1-88FE-48B3-8433-FB93DEA56858}"/>
              </a:ext>
            </a:extLst>
          </p:cNvPr>
          <p:cNvSpPr/>
          <p:nvPr/>
        </p:nvSpPr>
        <p:spPr>
          <a:xfrm>
            <a:off x="5770518" y="5031406"/>
            <a:ext cx="313388" cy="213674"/>
          </a:xfrm>
          <a:custGeom>
            <a:avLst/>
            <a:gdLst/>
            <a:ahLst/>
            <a:cxnLst>
              <a:cxn ang="0">
                <a:pos x="wd2" y="hd2"/>
              </a:cxn>
              <a:cxn ang="5400000">
                <a:pos x="wd2" y="hd2"/>
              </a:cxn>
              <a:cxn ang="10800000">
                <a:pos x="wd2" y="hd2"/>
              </a:cxn>
              <a:cxn ang="16200000">
                <a:pos x="wd2" y="hd2"/>
              </a:cxn>
            </a:cxnLst>
            <a:rect l="0" t="0" r="r" b="b"/>
            <a:pathLst>
              <a:path w="21600" h="21600" extrusionOk="0">
                <a:moveTo>
                  <a:pt x="14727" y="19142"/>
                </a:moveTo>
                <a:lnTo>
                  <a:pt x="14727" y="12960"/>
                </a:lnTo>
                <a:lnTo>
                  <a:pt x="1964" y="12960"/>
                </a:lnTo>
                <a:cubicBezTo>
                  <a:pt x="1421" y="12960"/>
                  <a:pt x="982" y="12316"/>
                  <a:pt x="982" y="11520"/>
                </a:cubicBezTo>
                <a:lnTo>
                  <a:pt x="982" y="10080"/>
                </a:lnTo>
                <a:cubicBezTo>
                  <a:pt x="982" y="9285"/>
                  <a:pt x="1421" y="8640"/>
                  <a:pt x="1964" y="8640"/>
                </a:cubicBezTo>
                <a:lnTo>
                  <a:pt x="14727" y="8640"/>
                </a:lnTo>
                <a:lnTo>
                  <a:pt x="14727" y="2458"/>
                </a:lnTo>
                <a:lnTo>
                  <a:pt x="20415" y="10800"/>
                </a:lnTo>
                <a:cubicBezTo>
                  <a:pt x="20415" y="10800"/>
                  <a:pt x="14727" y="19142"/>
                  <a:pt x="14727" y="19142"/>
                </a:cubicBezTo>
                <a:close/>
                <a:moveTo>
                  <a:pt x="21456" y="10291"/>
                </a:moveTo>
                <a:lnTo>
                  <a:pt x="14584" y="212"/>
                </a:lnTo>
                <a:cubicBezTo>
                  <a:pt x="14495" y="81"/>
                  <a:pt x="14372" y="0"/>
                  <a:pt x="14236" y="0"/>
                </a:cubicBezTo>
                <a:cubicBezTo>
                  <a:pt x="13965" y="0"/>
                  <a:pt x="13745" y="322"/>
                  <a:pt x="13745" y="720"/>
                </a:cubicBezTo>
                <a:lnTo>
                  <a:pt x="13745" y="7200"/>
                </a:lnTo>
                <a:lnTo>
                  <a:pt x="1964" y="7200"/>
                </a:lnTo>
                <a:cubicBezTo>
                  <a:pt x="879" y="7200"/>
                  <a:pt x="0" y="8490"/>
                  <a:pt x="0" y="10080"/>
                </a:cubicBezTo>
                <a:lnTo>
                  <a:pt x="0" y="11520"/>
                </a:lnTo>
                <a:cubicBezTo>
                  <a:pt x="0" y="13110"/>
                  <a:pt x="879" y="14400"/>
                  <a:pt x="1964" y="14400"/>
                </a:cubicBezTo>
                <a:lnTo>
                  <a:pt x="13745" y="14400"/>
                </a:lnTo>
                <a:lnTo>
                  <a:pt x="13745" y="20880"/>
                </a:lnTo>
                <a:cubicBezTo>
                  <a:pt x="13745" y="21278"/>
                  <a:pt x="13965" y="21600"/>
                  <a:pt x="14236" y="21600"/>
                </a:cubicBezTo>
                <a:cubicBezTo>
                  <a:pt x="14372" y="21600"/>
                  <a:pt x="14495" y="21520"/>
                  <a:pt x="14583" y="21389"/>
                </a:cubicBezTo>
                <a:lnTo>
                  <a:pt x="21456" y="11310"/>
                </a:lnTo>
                <a:cubicBezTo>
                  <a:pt x="21545" y="11180"/>
                  <a:pt x="21600" y="11000"/>
                  <a:pt x="21600" y="10800"/>
                </a:cubicBezTo>
                <a:cubicBezTo>
                  <a:pt x="21600" y="10601"/>
                  <a:pt x="21545" y="10421"/>
                  <a:pt x="21456" y="10291"/>
                </a:cubicBezTo>
              </a:path>
            </a:pathLst>
          </a:custGeom>
          <a:solidFill>
            <a:schemeClr val="bg1"/>
          </a:solidFill>
          <a:ln w="12700">
            <a:solidFill>
              <a:schemeClr val="bg1"/>
            </a:solidFill>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2" name="AutoShape 2">
            <a:extLst>
              <a:ext uri="{FF2B5EF4-FFF2-40B4-BE49-F238E27FC236}">
                <a16:creationId xmlns:a16="http://schemas.microsoft.com/office/drawing/2014/main" id="{060C96DF-D671-4934-8386-52F6CCFB94FC}"/>
              </a:ext>
            </a:extLst>
          </p:cNvPr>
          <p:cNvSpPr>
            <a:spLocks noChangeAspect="1" noChangeArrowheads="1"/>
          </p:cNvSpPr>
          <p:nvPr/>
        </p:nvSpPr>
        <p:spPr bwMode="auto">
          <a:xfrm>
            <a:off x="5943600" y="437652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8793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CE091C38-6387-410B-83F0-82FE278BC082}"/>
              </a:ext>
            </a:extLst>
          </p:cNvPr>
          <p:cNvSpPr/>
          <p:nvPr/>
        </p:nvSpPr>
        <p:spPr>
          <a:xfrm>
            <a:off x="315508" y="686906"/>
            <a:ext cx="5628092" cy="5864020"/>
          </a:xfrm>
          <a:prstGeom prst="rect">
            <a:avLst/>
          </a:prstGeom>
          <a:solidFill>
            <a:srgbClr val="D2E7E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Google Shape;75;p32">
            <a:extLst>
              <a:ext uri="{FF2B5EF4-FFF2-40B4-BE49-F238E27FC236}">
                <a16:creationId xmlns:a16="http://schemas.microsoft.com/office/drawing/2014/main" id="{E32B4B83-7A0B-4B9C-AA6E-A0BFDA6436AA}"/>
              </a:ext>
            </a:extLst>
          </p:cNvPr>
          <p:cNvSpPr txBox="1">
            <a:spLocks/>
          </p:cNvSpPr>
          <p:nvPr/>
        </p:nvSpPr>
        <p:spPr>
          <a:xfrm>
            <a:off x="429896" y="1777775"/>
            <a:ext cx="4650701" cy="39746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a:lnSpc>
                <a:spcPct val="90000"/>
              </a:lnSpc>
              <a:buClr>
                <a:schemeClr val="accent1"/>
              </a:buClr>
              <a:buSzPts val="3959"/>
              <a:buFont typeface="Calibri"/>
              <a:buNone/>
              <a:defRPr sz="3600" b="1">
                <a:solidFill>
                  <a:schemeClr val="tx1"/>
                </a:solidFill>
                <a:latin typeface="Calibri"/>
                <a:ea typeface="Calibri"/>
                <a:cs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pPr marL="0" marR="0" lvl="0" indent="0" algn="l" defTabSz="914400" rtl="0" eaLnBrk="1" fontAlgn="auto" latinLnBrk="0" hangingPunct="1">
              <a:lnSpc>
                <a:spcPct val="90000"/>
              </a:lnSpc>
              <a:spcBef>
                <a:spcPts val="0"/>
              </a:spcBef>
              <a:spcAft>
                <a:spcPts val="0"/>
              </a:spcAft>
              <a:buClr>
                <a:srgbClr val="5B9BD5"/>
              </a:buClr>
              <a:buSzPts val="3959"/>
              <a:buFont typeface="Calibri"/>
              <a:buNone/>
              <a:tabLst/>
              <a:defRPr/>
            </a:pPr>
            <a:r>
              <a:rPr kumimoji="0" lang="es-ES"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Calibri"/>
                <a:sym typeface="Calibri"/>
              </a:rPr>
              <a:t>5. Producción/actuación</a:t>
            </a:r>
            <a:endParaRPr kumimoji="0" lang="es-ES" sz="2400" b="1" i="0" u="none"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cs typeface="Calibri"/>
              <a:sym typeface="Calibri"/>
            </a:endParaRPr>
          </a:p>
          <a:p>
            <a:pPr marL="0" marR="0" lvl="0" indent="0" algn="l" defTabSz="914400" rtl="0" eaLnBrk="1" fontAlgn="auto" latinLnBrk="0" hangingPunct="1">
              <a:lnSpc>
                <a:spcPct val="90000"/>
              </a:lnSpc>
              <a:spcBef>
                <a:spcPts val="0"/>
              </a:spcBef>
              <a:spcAft>
                <a:spcPts val="0"/>
              </a:spcAft>
              <a:buClr>
                <a:srgbClr val="5B9BD5"/>
              </a:buClr>
              <a:buSzPts val="3959"/>
              <a:buFont typeface="Calibri"/>
              <a:buNone/>
              <a:tabLst/>
              <a:defRPr/>
            </a:pPr>
            <a:endParaRPr kumimoji="0" lang="es-ES" sz="1200" b="1" i="0" u="none" strike="noStrike" kern="1200" cap="none" spc="0" normalizeH="0" baseline="0" noProof="0" dirty="0">
              <a:ln>
                <a:noFill/>
              </a:ln>
              <a:solidFill>
                <a:prstClr val="black"/>
              </a:solidFill>
              <a:effectLst/>
              <a:uLnTx/>
              <a:uFillTx/>
              <a:latin typeface="Calibri"/>
              <a:cs typeface="Calibri"/>
            </a:endParaRPr>
          </a:p>
        </p:txBody>
      </p:sp>
      <p:sp>
        <p:nvSpPr>
          <p:cNvPr id="6" name="Google Shape;75;p32">
            <a:extLst>
              <a:ext uri="{FF2B5EF4-FFF2-40B4-BE49-F238E27FC236}">
                <a16:creationId xmlns:a16="http://schemas.microsoft.com/office/drawing/2014/main" id="{5E73D4E3-F4C4-40B4-925F-88BCAAEB9D37}"/>
              </a:ext>
            </a:extLst>
          </p:cNvPr>
          <p:cNvSpPr txBox="1">
            <a:spLocks/>
          </p:cNvSpPr>
          <p:nvPr/>
        </p:nvSpPr>
        <p:spPr>
          <a:xfrm>
            <a:off x="593158" y="2175240"/>
            <a:ext cx="4650701" cy="281804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a:lnSpc>
                <a:spcPct val="90000"/>
              </a:lnSpc>
              <a:buClr>
                <a:schemeClr val="accent1"/>
              </a:buClr>
              <a:buSzPts val="3959"/>
              <a:buFont typeface="Calibri"/>
              <a:buNone/>
              <a:defRPr sz="3600" b="1">
                <a:solidFill>
                  <a:schemeClr val="tx1"/>
                </a:solidFill>
                <a:latin typeface="Calibri"/>
                <a:ea typeface="Calibri"/>
                <a:cs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pPr marL="0" marR="0" lvl="0" indent="0" algn="l" defTabSz="914400" rtl="0" eaLnBrk="1" fontAlgn="auto" latinLnBrk="0" hangingPunct="1">
              <a:lnSpc>
                <a:spcPct val="90000"/>
              </a:lnSpc>
              <a:spcBef>
                <a:spcPts val="0"/>
              </a:spcBef>
              <a:spcAft>
                <a:spcPts val="0"/>
              </a:spcAft>
              <a:buClr>
                <a:srgbClr val="5B9BD5"/>
              </a:buClr>
              <a:buSzPts val="3959"/>
              <a:buFont typeface="Calibri"/>
              <a:buNone/>
              <a:tabLst/>
              <a:defRPr/>
            </a:pPr>
            <a:endParaRPr kumimoji="0" lang="es-ES" sz="1800" b="1" i="0" u="none" strike="noStrike" kern="1200" cap="none" spc="0" normalizeH="0" baseline="0" noProof="0" dirty="0">
              <a:ln>
                <a:noFill/>
              </a:ln>
              <a:solidFill>
                <a:schemeClr val="tx1">
                  <a:lumMod val="95000"/>
                  <a:lumOff val="5000"/>
                </a:schemeClr>
              </a:solidFill>
              <a:effectLst/>
              <a:uLnTx/>
              <a:uFillTx/>
              <a:latin typeface="Calibri"/>
              <a:cs typeface="Calibri"/>
            </a:endParaRPr>
          </a:p>
          <a:p>
            <a:pPr marL="0" marR="0" lvl="0" indent="0" algn="just" defTabSz="914400" rtl="0" eaLnBrk="1" fontAlgn="auto" latinLnBrk="0" hangingPunct="1">
              <a:lnSpc>
                <a:spcPct val="100000"/>
              </a:lnSpc>
              <a:spcBef>
                <a:spcPts val="0"/>
              </a:spcBef>
              <a:spcAft>
                <a:spcPts val="0"/>
              </a:spcAft>
              <a:buClr>
                <a:srgbClr val="5B9BD5"/>
              </a:buClr>
              <a:buSzPts val="3959"/>
              <a:buFont typeface="Calibri"/>
              <a:buNone/>
              <a:tabLst/>
              <a:defRPr/>
            </a:pPr>
            <a:r>
              <a:rPr lang="es-PE" sz="2400" b="0" dirty="0">
                <a:solidFill>
                  <a:schemeClr val="tx1">
                    <a:lumMod val="95000"/>
                    <a:lumOff val="5000"/>
                  </a:schemeClr>
                </a:solidFill>
                <a:latin typeface="Calibri" panose="020F0502020204030204" pitchFamily="34" charset="0"/>
                <a:cs typeface="Calibri" panose="020F0502020204030204" pitchFamily="34" charset="0"/>
              </a:rPr>
              <a:t>La/</a:t>
            </a:r>
            <a:r>
              <a:rPr lang="es-ES" sz="2400" b="0" dirty="0">
                <a:solidFill>
                  <a:schemeClr val="tx1">
                    <a:lumMod val="95000"/>
                    <a:lumOff val="5000"/>
                  </a:schemeClr>
                </a:solidFill>
                <a:latin typeface="Calibri" panose="020F0502020204030204" pitchFamily="34" charset="0"/>
                <a:cs typeface="Calibri" panose="020F0502020204030204" pitchFamily="34" charset="0"/>
              </a:rPr>
              <a:t>el estudiante demuestra el nivel de desarrollo de sus competencias, tanto las que pone en juego durante el proceso como las que se evidencian en un producto/actuación.</a:t>
            </a:r>
            <a:endParaRPr lang="es-PE" sz="2400" b="0" dirty="0">
              <a:solidFill>
                <a:schemeClr val="tx1">
                  <a:lumMod val="95000"/>
                  <a:lumOff val="5000"/>
                </a:schemeClr>
              </a:solidFill>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764148FB-2450-4F36-A997-B64DF4E262AF}"/>
              </a:ext>
            </a:extLst>
          </p:cNvPr>
          <p:cNvSpPr txBox="1"/>
          <p:nvPr/>
        </p:nvSpPr>
        <p:spPr>
          <a:xfrm>
            <a:off x="6771149" y="2575990"/>
            <a:ext cx="4478905" cy="1107996"/>
          </a:xfrm>
          <a:prstGeom prst="rect">
            <a:avLst/>
          </a:prstGeom>
        </p:spPr>
        <p:txBody>
          <a:bodyPr wrap="square">
            <a:spAutoFit/>
          </a:bodyPr>
          <a:lstStyle>
            <a:defPPr marR="0" lvl="0" algn="l" rtl="0">
              <a:lnSpc>
                <a:spcPct val="100000"/>
              </a:lnSpc>
              <a:spcBef>
                <a:spcPts val="0"/>
              </a:spcBef>
              <a:spcAft>
                <a:spcPts val="0"/>
              </a:spcAft>
              <a:defRPr/>
            </a:defPPr>
            <a:lvl1pPr marL="285750" indent="-285750" algn="just">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ES" sz="18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rPr>
              <a:t>Tener en cuenta los </a:t>
            </a:r>
            <a:r>
              <a:rPr lang="es-ES" b="1" dirty="0">
                <a:solidFill>
                  <a:srgbClr val="F4BC01"/>
                </a:solidFill>
                <a:latin typeface="Calibri"/>
                <a:cs typeface="Calibri"/>
              </a:rPr>
              <a:t>apoyos que va a requerir sus estudiantes </a:t>
            </a:r>
            <a:r>
              <a:rPr kumimoji="0" lang="es-ES" sz="18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rPr>
              <a:t>para realizar la producción/actuación.</a:t>
            </a:r>
            <a:endParaRPr kumimoji="0" lang="es-PE" sz="18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p:txBody>
      </p:sp>
      <p:sp>
        <p:nvSpPr>
          <p:cNvPr id="8" name="CuadroTexto 7">
            <a:extLst>
              <a:ext uri="{FF2B5EF4-FFF2-40B4-BE49-F238E27FC236}">
                <a16:creationId xmlns:a16="http://schemas.microsoft.com/office/drawing/2014/main" id="{9BD374AC-5AC4-4CD0-A447-EA50E6FE16AD}"/>
              </a:ext>
            </a:extLst>
          </p:cNvPr>
          <p:cNvSpPr txBox="1"/>
          <p:nvPr/>
        </p:nvSpPr>
        <p:spPr>
          <a:xfrm>
            <a:off x="6758276" y="4113167"/>
            <a:ext cx="4504650" cy="1661993"/>
          </a:xfrm>
          <a:prstGeom prst="rect">
            <a:avLst/>
          </a:prstGeom>
        </p:spPr>
        <p:txBody>
          <a:bodyPr wrap="square">
            <a:spAutoFit/>
          </a:bodyPr>
          <a:lstStyle>
            <a:defPPr marR="0" lvl="0" algn="l" rtl="0">
              <a:lnSpc>
                <a:spcPct val="100000"/>
              </a:lnSpc>
              <a:spcBef>
                <a:spcPts val="0"/>
              </a:spcBef>
              <a:spcAft>
                <a:spcPts val="0"/>
              </a:spcAft>
              <a:defRPr/>
            </a:defPPr>
            <a:lvl1pPr marL="285750" indent="-285750" algn="just">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stStyle>
          <a:p>
            <a:pPr marL="0" lvl="0" indent="0">
              <a:buNone/>
              <a:defRPr/>
            </a:pPr>
            <a:r>
              <a:rPr lang="es-ES" b="1" dirty="0">
                <a:solidFill>
                  <a:srgbClr val="F76B45"/>
                </a:solidFill>
                <a:latin typeface="Calibri"/>
                <a:cs typeface="Calibri"/>
              </a:rPr>
              <a:t>Verificar que su estudiante haya comprendido </a:t>
            </a:r>
            <a:r>
              <a:rPr kumimoji="0" lang="es-PE" sz="2400" b="1" i="0" u="none" strike="noStrike" kern="1200" cap="none" spc="0" normalizeH="0" baseline="0" noProof="0" dirty="0">
                <a:ln>
                  <a:noFill/>
                </a:ln>
                <a:solidFill>
                  <a:srgbClr val="F76B45"/>
                </a:solidFill>
                <a:effectLst/>
                <a:uLnTx/>
                <a:uFillTx/>
                <a:latin typeface="Calibri"/>
                <a:ea typeface="+mn-ea"/>
                <a:cs typeface="Calibri"/>
              </a:rPr>
              <a:t> </a:t>
            </a:r>
            <a:r>
              <a:rPr lang="es-ES" sz="1800" dirty="0">
                <a:effectLst/>
              </a:rPr>
              <a:t>en qué consiste el producto/actuación, para ello, es importante considerar explicárselo de una manera amigable.</a:t>
            </a:r>
            <a:endParaRPr kumimoji="0" lang="es-PE" sz="18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p:txBody>
      </p:sp>
      <p:sp>
        <p:nvSpPr>
          <p:cNvPr id="9" name="CuadroTexto 8">
            <a:extLst>
              <a:ext uri="{FF2B5EF4-FFF2-40B4-BE49-F238E27FC236}">
                <a16:creationId xmlns:a16="http://schemas.microsoft.com/office/drawing/2014/main" id="{386A8C11-9680-49C4-A557-A0F4BB88A6BB}"/>
              </a:ext>
            </a:extLst>
          </p:cNvPr>
          <p:cNvSpPr txBox="1"/>
          <p:nvPr/>
        </p:nvSpPr>
        <p:spPr>
          <a:xfrm>
            <a:off x="6795931" y="995191"/>
            <a:ext cx="4454123" cy="1384995"/>
          </a:xfrm>
          <a:prstGeom prst="rect">
            <a:avLst/>
          </a:prstGeom>
        </p:spPr>
        <p:txBody>
          <a:bodyPr wrap="square">
            <a:spAutoFit/>
          </a:bodyPr>
          <a:lstStyle>
            <a:defPPr marR="0" lvl="0" algn="l" rtl="0">
              <a:lnSpc>
                <a:spcPct val="100000"/>
              </a:lnSpc>
              <a:spcBef>
                <a:spcPts val="0"/>
              </a:spcBef>
              <a:spcAft>
                <a:spcPts val="0"/>
              </a:spcAft>
              <a:defRPr/>
            </a:defPPr>
            <a:lvl1pPr marL="285750" indent="-285750" algn="just">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PE" sz="18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rPr>
              <a:t>En caso sea necesario, ajustar el producto para que los estudiantes tengan la </a:t>
            </a:r>
            <a:r>
              <a:rPr lang="es-PE" b="1" dirty="0">
                <a:solidFill>
                  <a:srgbClr val="93C5CD"/>
                </a:solidFill>
                <a:latin typeface="Calibri"/>
                <a:cs typeface="Calibri"/>
              </a:rPr>
              <a:t>flexibilidad de presentarlo en diversos formatos</a:t>
            </a:r>
            <a:r>
              <a:rPr kumimoji="0" lang="es-PE" sz="18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rPr>
              <a:t>.</a:t>
            </a:r>
            <a:endParaRPr kumimoji="0" lang="es-PE" sz="20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p:txBody>
      </p:sp>
      <p:sp>
        <p:nvSpPr>
          <p:cNvPr id="10" name="Elipse 9">
            <a:extLst>
              <a:ext uri="{FF2B5EF4-FFF2-40B4-BE49-F238E27FC236}">
                <a16:creationId xmlns:a16="http://schemas.microsoft.com/office/drawing/2014/main" id="{920E05B3-8850-4790-A7E1-09D3D7AFB509}"/>
              </a:ext>
            </a:extLst>
          </p:cNvPr>
          <p:cNvSpPr/>
          <p:nvPr/>
        </p:nvSpPr>
        <p:spPr>
          <a:xfrm>
            <a:off x="5544795" y="1419965"/>
            <a:ext cx="633443" cy="633443"/>
          </a:xfrm>
          <a:prstGeom prst="ellipse">
            <a:avLst/>
          </a:prstGeom>
          <a:solidFill>
            <a:srgbClr val="93C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Shape 2920">
            <a:extLst>
              <a:ext uri="{FF2B5EF4-FFF2-40B4-BE49-F238E27FC236}">
                <a16:creationId xmlns:a16="http://schemas.microsoft.com/office/drawing/2014/main" id="{5401183E-B53A-40BF-A5DF-988885E2271F}"/>
              </a:ext>
            </a:extLst>
          </p:cNvPr>
          <p:cNvSpPr/>
          <p:nvPr/>
        </p:nvSpPr>
        <p:spPr>
          <a:xfrm>
            <a:off x="5673041" y="1603756"/>
            <a:ext cx="313388" cy="213674"/>
          </a:xfrm>
          <a:custGeom>
            <a:avLst/>
            <a:gdLst/>
            <a:ahLst/>
            <a:cxnLst>
              <a:cxn ang="0">
                <a:pos x="wd2" y="hd2"/>
              </a:cxn>
              <a:cxn ang="5400000">
                <a:pos x="wd2" y="hd2"/>
              </a:cxn>
              <a:cxn ang="10800000">
                <a:pos x="wd2" y="hd2"/>
              </a:cxn>
              <a:cxn ang="16200000">
                <a:pos x="wd2" y="hd2"/>
              </a:cxn>
            </a:cxnLst>
            <a:rect l="0" t="0" r="r" b="b"/>
            <a:pathLst>
              <a:path w="21600" h="21600" extrusionOk="0">
                <a:moveTo>
                  <a:pt x="14727" y="19142"/>
                </a:moveTo>
                <a:lnTo>
                  <a:pt x="14727" y="12960"/>
                </a:lnTo>
                <a:lnTo>
                  <a:pt x="1964" y="12960"/>
                </a:lnTo>
                <a:cubicBezTo>
                  <a:pt x="1421" y="12960"/>
                  <a:pt x="982" y="12316"/>
                  <a:pt x="982" y="11520"/>
                </a:cubicBezTo>
                <a:lnTo>
                  <a:pt x="982" y="10080"/>
                </a:lnTo>
                <a:cubicBezTo>
                  <a:pt x="982" y="9285"/>
                  <a:pt x="1421" y="8640"/>
                  <a:pt x="1964" y="8640"/>
                </a:cubicBezTo>
                <a:lnTo>
                  <a:pt x="14727" y="8640"/>
                </a:lnTo>
                <a:lnTo>
                  <a:pt x="14727" y="2458"/>
                </a:lnTo>
                <a:lnTo>
                  <a:pt x="20415" y="10800"/>
                </a:lnTo>
                <a:cubicBezTo>
                  <a:pt x="20415" y="10800"/>
                  <a:pt x="14727" y="19142"/>
                  <a:pt x="14727" y="19142"/>
                </a:cubicBezTo>
                <a:close/>
                <a:moveTo>
                  <a:pt x="21456" y="10291"/>
                </a:moveTo>
                <a:lnTo>
                  <a:pt x="14584" y="212"/>
                </a:lnTo>
                <a:cubicBezTo>
                  <a:pt x="14495" y="81"/>
                  <a:pt x="14372" y="0"/>
                  <a:pt x="14236" y="0"/>
                </a:cubicBezTo>
                <a:cubicBezTo>
                  <a:pt x="13965" y="0"/>
                  <a:pt x="13745" y="322"/>
                  <a:pt x="13745" y="720"/>
                </a:cubicBezTo>
                <a:lnTo>
                  <a:pt x="13745" y="7200"/>
                </a:lnTo>
                <a:lnTo>
                  <a:pt x="1964" y="7200"/>
                </a:lnTo>
                <a:cubicBezTo>
                  <a:pt x="879" y="7200"/>
                  <a:pt x="0" y="8490"/>
                  <a:pt x="0" y="10080"/>
                </a:cubicBezTo>
                <a:lnTo>
                  <a:pt x="0" y="11520"/>
                </a:lnTo>
                <a:cubicBezTo>
                  <a:pt x="0" y="13110"/>
                  <a:pt x="879" y="14400"/>
                  <a:pt x="1964" y="14400"/>
                </a:cubicBezTo>
                <a:lnTo>
                  <a:pt x="13745" y="14400"/>
                </a:lnTo>
                <a:lnTo>
                  <a:pt x="13745" y="20880"/>
                </a:lnTo>
                <a:cubicBezTo>
                  <a:pt x="13745" y="21278"/>
                  <a:pt x="13965" y="21600"/>
                  <a:pt x="14236" y="21600"/>
                </a:cubicBezTo>
                <a:cubicBezTo>
                  <a:pt x="14372" y="21600"/>
                  <a:pt x="14495" y="21520"/>
                  <a:pt x="14583" y="21389"/>
                </a:cubicBezTo>
                <a:lnTo>
                  <a:pt x="21456" y="11310"/>
                </a:lnTo>
                <a:cubicBezTo>
                  <a:pt x="21545" y="11180"/>
                  <a:pt x="21600" y="11000"/>
                  <a:pt x="21600" y="10800"/>
                </a:cubicBezTo>
                <a:cubicBezTo>
                  <a:pt x="21600" y="10601"/>
                  <a:pt x="21545" y="10421"/>
                  <a:pt x="21456" y="10291"/>
                </a:cubicBezTo>
              </a:path>
            </a:pathLst>
          </a:custGeom>
          <a:solidFill>
            <a:srgbClr val="93C5CD"/>
          </a:solidFill>
          <a:ln w="12700">
            <a:solidFill>
              <a:schemeClr val="bg1"/>
            </a:solidFill>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2" name="Elipse 11">
            <a:extLst>
              <a:ext uri="{FF2B5EF4-FFF2-40B4-BE49-F238E27FC236}">
                <a16:creationId xmlns:a16="http://schemas.microsoft.com/office/drawing/2014/main" id="{C896793C-1DB2-4FC9-B960-823FCD5BE274}"/>
              </a:ext>
            </a:extLst>
          </p:cNvPr>
          <p:cNvSpPr/>
          <p:nvPr/>
        </p:nvSpPr>
        <p:spPr>
          <a:xfrm>
            <a:off x="5574005" y="2905735"/>
            <a:ext cx="633443" cy="633443"/>
          </a:xfrm>
          <a:prstGeom prst="ellipse">
            <a:avLst/>
          </a:prstGeom>
          <a:solidFill>
            <a:srgbClr val="93C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Shape 2920">
            <a:extLst>
              <a:ext uri="{FF2B5EF4-FFF2-40B4-BE49-F238E27FC236}">
                <a16:creationId xmlns:a16="http://schemas.microsoft.com/office/drawing/2014/main" id="{31BE72BB-5A04-4F67-BE38-BDD32F6C2798}"/>
              </a:ext>
            </a:extLst>
          </p:cNvPr>
          <p:cNvSpPr/>
          <p:nvPr/>
        </p:nvSpPr>
        <p:spPr>
          <a:xfrm>
            <a:off x="5740957" y="3129988"/>
            <a:ext cx="313388" cy="213674"/>
          </a:xfrm>
          <a:custGeom>
            <a:avLst/>
            <a:gdLst/>
            <a:ahLst/>
            <a:cxnLst>
              <a:cxn ang="0">
                <a:pos x="wd2" y="hd2"/>
              </a:cxn>
              <a:cxn ang="5400000">
                <a:pos x="wd2" y="hd2"/>
              </a:cxn>
              <a:cxn ang="10800000">
                <a:pos x="wd2" y="hd2"/>
              </a:cxn>
              <a:cxn ang="16200000">
                <a:pos x="wd2" y="hd2"/>
              </a:cxn>
            </a:cxnLst>
            <a:rect l="0" t="0" r="r" b="b"/>
            <a:pathLst>
              <a:path w="21600" h="21600" extrusionOk="0">
                <a:moveTo>
                  <a:pt x="14727" y="19142"/>
                </a:moveTo>
                <a:lnTo>
                  <a:pt x="14727" y="12960"/>
                </a:lnTo>
                <a:lnTo>
                  <a:pt x="1964" y="12960"/>
                </a:lnTo>
                <a:cubicBezTo>
                  <a:pt x="1421" y="12960"/>
                  <a:pt x="982" y="12316"/>
                  <a:pt x="982" y="11520"/>
                </a:cubicBezTo>
                <a:lnTo>
                  <a:pt x="982" y="10080"/>
                </a:lnTo>
                <a:cubicBezTo>
                  <a:pt x="982" y="9285"/>
                  <a:pt x="1421" y="8640"/>
                  <a:pt x="1964" y="8640"/>
                </a:cubicBezTo>
                <a:lnTo>
                  <a:pt x="14727" y="8640"/>
                </a:lnTo>
                <a:lnTo>
                  <a:pt x="14727" y="2458"/>
                </a:lnTo>
                <a:lnTo>
                  <a:pt x="20415" y="10800"/>
                </a:lnTo>
                <a:cubicBezTo>
                  <a:pt x="20415" y="10800"/>
                  <a:pt x="14727" y="19142"/>
                  <a:pt x="14727" y="19142"/>
                </a:cubicBezTo>
                <a:close/>
                <a:moveTo>
                  <a:pt x="21456" y="10291"/>
                </a:moveTo>
                <a:lnTo>
                  <a:pt x="14584" y="212"/>
                </a:lnTo>
                <a:cubicBezTo>
                  <a:pt x="14495" y="81"/>
                  <a:pt x="14372" y="0"/>
                  <a:pt x="14236" y="0"/>
                </a:cubicBezTo>
                <a:cubicBezTo>
                  <a:pt x="13965" y="0"/>
                  <a:pt x="13745" y="322"/>
                  <a:pt x="13745" y="720"/>
                </a:cubicBezTo>
                <a:lnTo>
                  <a:pt x="13745" y="7200"/>
                </a:lnTo>
                <a:lnTo>
                  <a:pt x="1964" y="7200"/>
                </a:lnTo>
                <a:cubicBezTo>
                  <a:pt x="879" y="7200"/>
                  <a:pt x="0" y="8490"/>
                  <a:pt x="0" y="10080"/>
                </a:cubicBezTo>
                <a:lnTo>
                  <a:pt x="0" y="11520"/>
                </a:lnTo>
                <a:cubicBezTo>
                  <a:pt x="0" y="13110"/>
                  <a:pt x="879" y="14400"/>
                  <a:pt x="1964" y="14400"/>
                </a:cubicBezTo>
                <a:lnTo>
                  <a:pt x="13745" y="14400"/>
                </a:lnTo>
                <a:lnTo>
                  <a:pt x="13745" y="20880"/>
                </a:lnTo>
                <a:cubicBezTo>
                  <a:pt x="13745" y="21278"/>
                  <a:pt x="13965" y="21600"/>
                  <a:pt x="14236" y="21600"/>
                </a:cubicBezTo>
                <a:cubicBezTo>
                  <a:pt x="14372" y="21600"/>
                  <a:pt x="14495" y="21520"/>
                  <a:pt x="14583" y="21389"/>
                </a:cubicBezTo>
                <a:lnTo>
                  <a:pt x="21456" y="11310"/>
                </a:lnTo>
                <a:cubicBezTo>
                  <a:pt x="21545" y="11180"/>
                  <a:pt x="21600" y="11000"/>
                  <a:pt x="21600" y="10800"/>
                </a:cubicBezTo>
                <a:cubicBezTo>
                  <a:pt x="21600" y="10601"/>
                  <a:pt x="21545" y="10421"/>
                  <a:pt x="21456" y="10291"/>
                </a:cubicBezTo>
              </a:path>
            </a:pathLst>
          </a:custGeom>
          <a:solidFill>
            <a:srgbClr val="93C5CD"/>
          </a:solidFill>
          <a:ln w="12700">
            <a:solidFill>
              <a:schemeClr val="bg1"/>
            </a:solidFill>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4" name="Elipse 13">
            <a:extLst>
              <a:ext uri="{FF2B5EF4-FFF2-40B4-BE49-F238E27FC236}">
                <a16:creationId xmlns:a16="http://schemas.microsoft.com/office/drawing/2014/main" id="{4DD113C6-162F-4FE7-BB03-966979F3ED7E}"/>
              </a:ext>
            </a:extLst>
          </p:cNvPr>
          <p:cNvSpPr/>
          <p:nvPr/>
        </p:nvSpPr>
        <p:spPr>
          <a:xfrm>
            <a:off x="5612567" y="4629039"/>
            <a:ext cx="633443" cy="633443"/>
          </a:xfrm>
          <a:prstGeom prst="ellipse">
            <a:avLst/>
          </a:prstGeom>
          <a:solidFill>
            <a:srgbClr val="93C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Shape 2920">
            <a:extLst>
              <a:ext uri="{FF2B5EF4-FFF2-40B4-BE49-F238E27FC236}">
                <a16:creationId xmlns:a16="http://schemas.microsoft.com/office/drawing/2014/main" id="{CB0330C1-88FE-48B3-8433-FB93DEA56858}"/>
              </a:ext>
            </a:extLst>
          </p:cNvPr>
          <p:cNvSpPr/>
          <p:nvPr/>
        </p:nvSpPr>
        <p:spPr>
          <a:xfrm>
            <a:off x="5772838" y="4825671"/>
            <a:ext cx="313388" cy="213674"/>
          </a:xfrm>
          <a:custGeom>
            <a:avLst/>
            <a:gdLst/>
            <a:ahLst/>
            <a:cxnLst>
              <a:cxn ang="0">
                <a:pos x="wd2" y="hd2"/>
              </a:cxn>
              <a:cxn ang="5400000">
                <a:pos x="wd2" y="hd2"/>
              </a:cxn>
              <a:cxn ang="10800000">
                <a:pos x="wd2" y="hd2"/>
              </a:cxn>
              <a:cxn ang="16200000">
                <a:pos x="wd2" y="hd2"/>
              </a:cxn>
            </a:cxnLst>
            <a:rect l="0" t="0" r="r" b="b"/>
            <a:pathLst>
              <a:path w="21600" h="21600" extrusionOk="0">
                <a:moveTo>
                  <a:pt x="14727" y="19142"/>
                </a:moveTo>
                <a:lnTo>
                  <a:pt x="14727" y="12960"/>
                </a:lnTo>
                <a:lnTo>
                  <a:pt x="1964" y="12960"/>
                </a:lnTo>
                <a:cubicBezTo>
                  <a:pt x="1421" y="12960"/>
                  <a:pt x="982" y="12316"/>
                  <a:pt x="982" y="11520"/>
                </a:cubicBezTo>
                <a:lnTo>
                  <a:pt x="982" y="10080"/>
                </a:lnTo>
                <a:cubicBezTo>
                  <a:pt x="982" y="9285"/>
                  <a:pt x="1421" y="8640"/>
                  <a:pt x="1964" y="8640"/>
                </a:cubicBezTo>
                <a:lnTo>
                  <a:pt x="14727" y="8640"/>
                </a:lnTo>
                <a:lnTo>
                  <a:pt x="14727" y="2458"/>
                </a:lnTo>
                <a:lnTo>
                  <a:pt x="20415" y="10800"/>
                </a:lnTo>
                <a:cubicBezTo>
                  <a:pt x="20415" y="10800"/>
                  <a:pt x="14727" y="19142"/>
                  <a:pt x="14727" y="19142"/>
                </a:cubicBezTo>
                <a:close/>
                <a:moveTo>
                  <a:pt x="21456" y="10291"/>
                </a:moveTo>
                <a:lnTo>
                  <a:pt x="14584" y="212"/>
                </a:lnTo>
                <a:cubicBezTo>
                  <a:pt x="14495" y="81"/>
                  <a:pt x="14372" y="0"/>
                  <a:pt x="14236" y="0"/>
                </a:cubicBezTo>
                <a:cubicBezTo>
                  <a:pt x="13965" y="0"/>
                  <a:pt x="13745" y="322"/>
                  <a:pt x="13745" y="720"/>
                </a:cubicBezTo>
                <a:lnTo>
                  <a:pt x="13745" y="7200"/>
                </a:lnTo>
                <a:lnTo>
                  <a:pt x="1964" y="7200"/>
                </a:lnTo>
                <a:cubicBezTo>
                  <a:pt x="879" y="7200"/>
                  <a:pt x="0" y="8490"/>
                  <a:pt x="0" y="10080"/>
                </a:cubicBezTo>
                <a:lnTo>
                  <a:pt x="0" y="11520"/>
                </a:lnTo>
                <a:cubicBezTo>
                  <a:pt x="0" y="13110"/>
                  <a:pt x="879" y="14400"/>
                  <a:pt x="1964" y="14400"/>
                </a:cubicBezTo>
                <a:lnTo>
                  <a:pt x="13745" y="14400"/>
                </a:lnTo>
                <a:lnTo>
                  <a:pt x="13745" y="20880"/>
                </a:lnTo>
                <a:cubicBezTo>
                  <a:pt x="13745" y="21278"/>
                  <a:pt x="13965" y="21600"/>
                  <a:pt x="14236" y="21600"/>
                </a:cubicBezTo>
                <a:cubicBezTo>
                  <a:pt x="14372" y="21600"/>
                  <a:pt x="14495" y="21520"/>
                  <a:pt x="14583" y="21389"/>
                </a:cubicBezTo>
                <a:lnTo>
                  <a:pt x="21456" y="11310"/>
                </a:lnTo>
                <a:cubicBezTo>
                  <a:pt x="21545" y="11180"/>
                  <a:pt x="21600" y="11000"/>
                  <a:pt x="21600" y="10800"/>
                </a:cubicBezTo>
                <a:cubicBezTo>
                  <a:pt x="21600" y="10601"/>
                  <a:pt x="21545" y="10421"/>
                  <a:pt x="21456" y="10291"/>
                </a:cubicBezTo>
              </a:path>
            </a:pathLst>
          </a:custGeom>
          <a:solidFill>
            <a:srgbClr val="93C5CD"/>
          </a:solidFill>
          <a:ln w="12700">
            <a:solidFill>
              <a:schemeClr val="bg1"/>
            </a:solidFill>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2" name="AutoShape 2">
            <a:extLst>
              <a:ext uri="{FF2B5EF4-FFF2-40B4-BE49-F238E27FC236}">
                <a16:creationId xmlns:a16="http://schemas.microsoft.com/office/drawing/2014/main" id="{060C96DF-D671-4934-8386-52F6CCFB94FC}"/>
              </a:ext>
            </a:extLst>
          </p:cNvPr>
          <p:cNvSpPr>
            <a:spLocks noChangeAspect="1" noChangeArrowheads="1"/>
          </p:cNvSpPr>
          <p:nvPr/>
        </p:nvSpPr>
        <p:spPr bwMode="auto">
          <a:xfrm>
            <a:off x="5943600" y="405847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4819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CE091C38-6387-410B-83F0-82FE278BC082}"/>
              </a:ext>
            </a:extLst>
          </p:cNvPr>
          <p:cNvSpPr/>
          <p:nvPr/>
        </p:nvSpPr>
        <p:spPr>
          <a:xfrm>
            <a:off x="315508" y="686906"/>
            <a:ext cx="5628092" cy="5864020"/>
          </a:xfrm>
          <a:prstGeom prst="rect">
            <a:avLst/>
          </a:prstGeom>
          <a:solidFill>
            <a:srgbClr val="FDD3C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Google Shape;75;p32">
            <a:extLst>
              <a:ext uri="{FF2B5EF4-FFF2-40B4-BE49-F238E27FC236}">
                <a16:creationId xmlns:a16="http://schemas.microsoft.com/office/drawing/2014/main" id="{E32B4B83-7A0B-4B9C-AA6E-A0BFDA6436AA}"/>
              </a:ext>
            </a:extLst>
          </p:cNvPr>
          <p:cNvSpPr txBox="1">
            <a:spLocks/>
          </p:cNvSpPr>
          <p:nvPr/>
        </p:nvSpPr>
        <p:spPr>
          <a:xfrm>
            <a:off x="429896" y="1609259"/>
            <a:ext cx="5180351" cy="70461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a:lnSpc>
                <a:spcPct val="90000"/>
              </a:lnSpc>
              <a:buClr>
                <a:schemeClr val="accent1"/>
              </a:buClr>
              <a:buSzPts val="3959"/>
              <a:buFont typeface="Calibri"/>
              <a:buNone/>
              <a:defRPr sz="3600" b="1">
                <a:solidFill>
                  <a:schemeClr val="tx1"/>
                </a:solidFill>
                <a:latin typeface="Calibri"/>
                <a:ea typeface="Calibri"/>
                <a:cs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pPr marL="0" marR="0" lvl="0" indent="0" algn="l" defTabSz="914400" rtl="0" eaLnBrk="1" fontAlgn="auto" latinLnBrk="0" hangingPunct="1">
              <a:lnSpc>
                <a:spcPct val="90000"/>
              </a:lnSpc>
              <a:spcBef>
                <a:spcPts val="0"/>
              </a:spcBef>
              <a:spcAft>
                <a:spcPts val="0"/>
              </a:spcAft>
              <a:buClr>
                <a:srgbClr val="5B9BD5"/>
              </a:buClr>
              <a:buSzPts val="3959"/>
              <a:buFont typeface="Calibri"/>
              <a:buNone/>
              <a:tabLst/>
              <a:defRPr/>
            </a:pPr>
            <a:r>
              <a:rPr lang="es-ES" sz="2400" dirty="0">
                <a:solidFill>
                  <a:prstClr val="black"/>
                </a:solidFill>
                <a:latin typeface="Verdana" panose="020B0604030504040204" pitchFamily="34" charset="0"/>
                <a:ea typeface="Verdana" panose="020B0604030504040204" pitchFamily="34" charset="0"/>
                <a:sym typeface="Calibri"/>
              </a:rPr>
              <a:t>6. Secuencia de actividades sugeridas</a:t>
            </a:r>
            <a:endParaRPr kumimoji="0" lang="es-ES" sz="2400" b="1" i="0" u="none"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cs typeface="Calibri"/>
              <a:sym typeface="Calibri"/>
            </a:endParaRPr>
          </a:p>
          <a:p>
            <a:pPr marL="0" marR="0" lvl="0" indent="0" algn="l" defTabSz="914400" rtl="0" eaLnBrk="1" fontAlgn="auto" latinLnBrk="0" hangingPunct="1">
              <a:lnSpc>
                <a:spcPct val="90000"/>
              </a:lnSpc>
              <a:spcBef>
                <a:spcPts val="0"/>
              </a:spcBef>
              <a:spcAft>
                <a:spcPts val="0"/>
              </a:spcAft>
              <a:buClr>
                <a:srgbClr val="5B9BD5"/>
              </a:buClr>
              <a:buSzPts val="3959"/>
              <a:buFont typeface="Calibri"/>
              <a:buNone/>
              <a:tabLst/>
              <a:defRPr/>
            </a:pPr>
            <a:endParaRPr kumimoji="0" lang="es-ES" sz="1200" b="1" i="0" u="none" strike="noStrike" kern="1200" cap="none" spc="0" normalizeH="0" baseline="0" noProof="0" dirty="0">
              <a:ln>
                <a:noFill/>
              </a:ln>
              <a:solidFill>
                <a:prstClr val="black"/>
              </a:solidFill>
              <a:effectLst/>
              <a:uLnTx/>
              <a:uFillTx/>
              <a:latin typeface="Calibri"/>
              <a:cs typeface="Calibri"/>
            </a:endParaRPr>
          </a:p>
        </p:txBody>
      </p:sp>
      <p:sp>
        <p:nvSpPr>
          <p:cNvPr id="6" name="Google Shape;75;p32">
            <a:extLst>
              <a:ext uri="{FF2B5EF4-FFF2-40B4-BE49-F238E27FC236}">
                <a16:creationId xmlns:a16="http://schemas.microsoft.com/office/drawing/2014/main" id="{5E73D4E3-F4C4-40B4-925F-88BCAAEB9D37}"/>
              </a:ext>
            </a:extLst>
          </p:cNvPr>
          <p:cNvSpPr txBox="1">
            <a:spLocks/>
          </p:cNvSpPr>
          <p:nvPr/>
        </p:nvSpPr>
        <p:spPr>
          <a:xfrm>
            <a:off x="593158" y="2175240"/>
            <a:ext cx="4650701" cy="339824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a:lnSpc>
                <a:spcPct val="90000"/>
              </a:lnSpc>
              <a:buClr>
                <a:schemeClr val="accent1"/>
              </a:buClr>
              <a:buSzPts val="3959"/>
              <a:buFont typeface="Calibri"/>
              <a:buNone/>
              <a:defRPr sz="3600" b="1">
                <a:solidFill>
                  <a:schemeClr val="tx1"/>
                </a:solidFill>
                <a:latin typeface="Calibri"/>
                <a:ea typeface="Calibri"/>
                <a:cs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pPr marL="0" marR="0" lvl="0" indent="0" algn="just" defTabSz="914400" rtl="0" eaLnBrk="1" fontAlgn="auto" latinLnBrk="0" hangingPunct="1">
              <a:lnSpc>
                <a:spcPct val="100000"/>
              </a:lnSpc>
              <a:spcBef>
                <a:spcPts val="0"/>
              </a:spcBef>
              <a:spcAft>
                <a:spcPts val="0"/>
              </a:spcAft>
              <a:buClr>
                <a:srgbClr val="5B9BD5"/>
              </a:buClr>
              <a:buSzPts val="3959"/>
              <a:buFont typeface="Calibri"/>
              <a:buNone/>
              <a:tabLst/>
              <a:defRPr/>
            </a:pPr>
            <a:endParaRPr lang="es-ES" sz="1800" dirty="0">
              <a:solidFill>
                <a:schemeClr val="tx1">
                  <a:lumMod val="95000"/>
                  <a:lumOff val="5000"/>
                </a:schemeClr>
              </a:solidFill>
            </a:endParaRPr>
          </a:p>
          <a:p>
            <a:pPr marL="0" marR="0" lvl="0" indent="0" algn="just" defTabSz="914400" rtl="0" eaLnBrk="1" fontAlgn="auto" latinLnBrk="0" hangingPunct="1">
              <a:lnSpc>
                <a:spcPct val="100000"/>
              </a:lnSpc>
              <a:spcBef>
                <a:spcPts val="0"/>
              </a:spcBef>
              <a:spcAft>
                <a:spcPts val="0"/>
              </a:spcAft>
              <a:buClr>
                <a:srgbClr val="5B9BD5"/>
              </a:buClr>
              <a:buSzPts val="3959"/>
              <a:buFont typeface="Calibri"/>
              <a:buNone/>
              <a:tabLst/>
              <a:defRPr/>
            </a:pPr>
            <a:r>
              <a:rPr lang="es-ES" sz="2400" b="0" dirty="0">
                <a:solidFill>
                  <a:schemeClr val="tx1">
                    <a:lumMod val="95000"/>
                    <a:lumOff val="5000"/>
                  </a:schemeClr>
                </a:solidFill>
                <a:latin typeface="Calibri" panose="020F0502020204030204" pitchFamily="34" charset="0"/>
                <a:cs typeface="Calibri" panose="020F0502020204030204" pitchFamily="34" charset="0"/>
              </a:rPr>
              <a:t>Presenta un orden lógico y coherente para lograr el propósito planteado e ir desarrollando el(los) producto(s) o actuación(es). En el planteamiento de las actividades, se consideran los enfoques curriculares y de las áreas </a:t>
            </a:r>
            <a:endParaRPr lang="es-PE" sz="2400" b="0" dirty="0">
              <a:solidFill>
                <a:schemeClr val="tx1">
                  <a:lumMod val="95000"/>
                  <a:lumOff val="5000"/>
                </a:schemeClr>
              </a:solidFill>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764148FB-2450-4F36-A997-B64DF4E262AF}"/>
              </a:ext>
            </a:extLst>
          </p:cNvPr>
          <p:cNvSpPr txBox="1"/>
          <p:nvPr/>
        </p:nvSpPr>
        <p:spPr>
          <a:xfrm>
            <a:off x="6503814" y="2263360"/>
            <a:ext cx="4871551" cy="1384995"/>
          </a:xfrm>
          <a:prstGeom prst="rect">
            <a:avLst/>
          </a:prstGeom>
        </p:spPr>
        <p:txBody>
          <a:bodyPr wrap="square">
            <a:spAutoFit/>
          </a:bodyPr>
          <a:lstStyle>
            <a:defPPr marR="0" lvl="0" algn="l" rtl="0">
              <a:lnSpc>
                <a:spcPct val="100000"/>
              </a:lnSpc>
              <a:spcBef>
                <a:spcPts val="0"/>
              </a:spcBef>
              <a:spcAft>
                <a:spcPts val="0"/>
              </a:spcAft>
              <a:defRPr/>
            </a:defPPr>
            <a:lvl1pPr marL="285750" indent="-285750" algn="just">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800" dirty="0"/>
              <a:t>L</a:t>
            </a:r>
            <a:r>
              <a:rPr lang="es-ES" sz="1800" dirty="0">
                <a:effectLst/>
              </a:rPr>
              <a:t>as actividades propuestas deben permitir que los estudiantes </a:t>
            </a:r>
            <a:r>
              <a:rPr lang="es-ES" b="1" dirty="0">
                <a:solidFill>
                  <a:srgbClr val="F4BC01"/>
                </a:solidFill>
                <a:latin typeface="Calibri"/>
                <a:cs typeface="Calibri"/>
              </a:rPr>
              <a:t>demuestren su nivel de desarrollo de las competencias </a:t>
            </a:r>
            <a:r>
              <a:rPr lang="es-ES" sz="1800" dirty="0">
                <a:effectLst/>
              </a:rPr>
              <a:t>y responder al propósito planteado para la </a:t>
            </a:r>
            <a:r>
              <a:rPr lang="es-ES" sz="1800" dirty="0" err="1">
                <a:effectLst/>
              </a:rPr>
              <a:t>EdA</a:t>
            </a:r>
            <a:r>
              <a:rPr lang="es-ES" sz="1800" dirty="0">
                <a:effectLst/>
              </a:rPr>
              <a:t>.</a:t>
            </a:r>
            <a:endParaRPr kumimoji="0" lang="es-PE" sz="18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p:txBody>
      </p:sp>
      <p:sp>
        <p:nvSpPr>
          <p:cNvPr id="8" name="CuadroTexto 7">
            <a:extLst>
              <a:ext uri="{FF2B5EF4-FFF2-40B4-BE49-F238E27FC236}">
                <a16:creationId xmlns:a16="http://schemas.microsoft.com/office/drawing/2014/main" id="{9BD374AC-5AC4-4CD0-A447-EA50E6FE16AD}"/>
              </a:ext>
            </a:extLst>
          </p:cNvPr>
          <p:cNvSpPr txBox="1"/>
          <p:nvPr/>
        </p:nvSpPr>
        <p:spPr>
          <a:xfrm>
            <a:off x="6528595" y="3699793"/>
            <a:ext cx="4899553" cy="738664"/>
          </a:xfrm>
          <a:prstGeom prst="rect">
            <a:avLst/>
          </a:prstGeom>
        </p:spPr>
        <p:txBody>
          <a:bodyPr wrap="square">
            <a:spAutoFit/>
          </a:bodyPr>
          <a:lstStyle>
            <a:defPPr marR="0" lvl="0" algn="l" rtl="0">
              <a:lnSpc>
                <a:spcPct val="100000"/>
              </a:lnSpc>
              <a:spcBef>
                <a:spcPts val="0"/>
              </a:spcBef>
              <a:spcAft>
                <a:spcPts val="0"/>
              </a:spcAft>
              <a:defRPr/>
            </a:defPPr>
            <a:lvl1pPr marL="285750" indent="-285750" algn="just">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PE" sz="1800" dirty="0">
                <a:solidFill>
                  <a:prstClr val="black">
                    <a:lumMod val="65000"/>
                    <a:lumOff val="35000"/>
                  </a:prstClr>
                </a:solidFill>
              </a:rPr>
              <a:t>Considerar los </a:t>
            </a:r>
            <a:r>
              <a:rPr lang="es-PE" b="1" dirty="0">
                <a:solidFill>
                  <a:srgbClr val="F76B45"/>
                </a:solidFill>
                <a:latin typeface="Calibri"/>
                <a:cs typeface="Calibri"/>
              </a:rPr>
              <a:t>recursos adaptados </a:t>
            </a:r>
            <a:r>
              <a:rPr lang="es-PE" sz="1800" dirty="0">
                <a:solidFill>
                  <a:prstClr val="black">
                    <a:lumMod val="65000"/>
                    <a:lumOff val="35000"/>
                  </a:prstClr>
                </a:solidFill>
              </a:rPr>
              <a:t>que se encuentran en la plataforma </a:t>
            </a:r>
            <a:r>
              <a:rPr lang="es-PE" sz="1800" dirty="0" err="1">
                <a:solidFill>
                  <a:prstClr val="black">
                    <a:lumMod val="65000"/>
                    <a:lumOff val="35000"/>
                  </a:prstClr>
                </a:solidFill>
              </a:rPr>
              <a:t>AeC</a:t>
            </a:r>
            <a:r>
              <a:rPr lang="es-PE" sz="1800" dirty="0">
                <a:solidFill>
                  <a:prstClr val="black">
                    <a:lumMod val="65000"/>
                    <a:lumOff val="35000"/>
                  </a:prstClr>
                </a:solidFill>
              </a:rPr>
              <a:t>.</a:t>
            </a:r>
            <a:endParaRPr kumimoji="0" lang="es-PE" sz="18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p:txBody>
      </p:sp>
      <p:sp>
        <p:nvSpPr>
          <p:cNvPr id="9" name="CuadroTexto 8">
            <a:extLst>
              <a:ext uri="{FF2B5EF4-FFF2-40B4-BE49-F238E27FC236}">
                <a16:creationId xmlns:a16="http://schemas.microsoft.com/office/drawing/2014/main" id="{386A8C11-9680-49C4-A557-A0F4BB88A6BB}"/>
              </a:ext>
            </a:extLst>
          </p:cNvPr>
          <p:cNvSpPr txBox="1"/>
          <p:nvPr/>
        </p:nvSpPr>
        <p:spPr>
          <a:xfrm>
            <a:off x="6528596" y="789497"/>
            <a:ext cx="4844596" cy="1384995"/>
          </a:xfrm>
          <a:prstGeom prst="rect">
            <a:avLst/>
          </a:prstGeom>
        </p:spPr>
        <p:txBody>
          <a:bodyPr wrap="square">
            <a:spAutoFit/>
          </a:bodyPr>
          <a:lstStyle>
            <a:defPPr marR="0" lvl="0" algn="l" rtl="0">
              <a:lnSpc>
                <a:spcPct val="100000"/>
              </a:lnSpc>
              <a:spcBef>
                <a:spcPts val="0"/>
              </a:spcBef>
              <a:spcAft>
                <a:spcPts val="0"/>
              </a:spcAft>
              <a:defRPr/>
            </a:defPPr>
            <a:lvl1pPr marL="285750" indent="-285750" algn="just">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stStyle>
          <a:p>
            <a:pPr marL="0" indent="0">
              <a:buNone/>
              <a:defRPr/>
            </a:pPr>
            <a:r>
              <a:rPr lang="es-ES" sz="1800" dirty="0">
                <a:solidFill>
                  <a:prstClr val="black">
                    <a:lumMod val="65000"/>
                    <a:lumOff val="35000"/>
                  </a:prstClr>
                </a:solidFill>
              </a:rPr>
              <a:t>Realizar </a:t>
            </a:r>
            <a:r>
              <a:rPr lang="es-ES" b="1" dirty="0">
                <a:solidFill>
                  <a:srgbClr val="93C5CD"/>
                </a:solidFill>
                <a:latin typeface="Calibri"/>
                <a:cs typeface="Calibri"/>
              </a:rPr>
              <a:t>ajustes a la propuesta de actividades </a:t>
            </a:r>
            <a:r>
              <a:rPr lang="es-ES" sz="1800" dirty="0">
                <a:solidFill>
                  <a:prstClr val="black">
                    <a:lumMod val="65000"/>
                    <a:lumOff val="35000"/>
                  </a:prstClr>
                </a:solidFill>
              </a:rPr>
              <a:t>considerando las características y posibles barreras que podrían enfrentar nuestros estudiantes.</a:t>
            </a:r>
          </a:p>
        </p:txBody>
      </p:sp>
      <p:sp>
        <p:nvSpPr>
          <p:cNvPr id="10" name="Elipse 9">
            <a:extLst>
              <a:ext uri="{FF2B5EF4-FFF2-40B4-BE49-F238E27FC236}">
                <a16:creationId xmlns:a16="http://schemas.microsoft.com/office/drawing/2014/main" id="{920E05B3-8850-4790-A7E1-09D3D7AFB509}"/>
              </a:ext>
            </a:extLst>
          </p:cNvPr>
          <p:cNvSpPr/>
          <p:nvPr/>
        </p:nvSpPr>
        <p:spPr>
          <a:xfrm>
            <a:off x="5561800" y="1097021"/>
            <a:ext cx="633443" cy="633443"/>
          </a:xfrm>
          <a:prstGeom prst="ellipse">
            <a:avLst/>
          </a:prstGeom>
          <a:solidFill>
            <a:srgbClr val="FAA5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Shape 2920">
            <a:extLst>
              <a:ext uri="{FF2B5EF4-FFF2-40B4-BE49-F238E27FC236}">
                <a16:creationId xmlns:a16="http://schemas.microsoft.com/office/drawing/2014/main" id="{5401183E-B53A-40BF-A5DF-988885E2271F}"/>
              </a:ext>
            </a:extLst>
          </p:cNvPr>
          <p:cNvSpPr/>
          <p:nvPr/>
        </p:nvSpPr>
        <p:spPr>
          <a:xfrm>
            <a:off x="5690046" y="1280812"/>
            <a:ext cx="313388" cy="213674"/>
          </a:xfrm>
          <a:custGeom>
            <a:avLst/>
            <a:gdLst/>
            <a:ahLst/>
            <a:cxnLst>
              <a:cxn ang="0">
                <a:pos x="wd2" y="hd2"/>
              </a:cxn>
              <a:cxn ang="5400000">
                <a:pos x="wd2" y="hd2"/>
              </a:cxn>
              <a:cxn ang="10800000">
                <a:pos x="wd2" y="hd2"/>
              </a:cxn>
              <a:cxn ang="16200000">
                <a:pos x="wd2" y="hd2"/>
              </a:cxn>
            </a:cxnLst>
            <a:rect l="0" t="0" r="r" b="b"/>
            <a:pathLst>
              <a:path w="21600" h="21600" extrusionOk="0">
                <a:moveTo>
                  <a:pt x="14727" y="19142"/>
                </a:moveTo>
                <a:lnTo>
                  <a:pt x="14727" y="12960"/>
                </a:lnTo>
                <a:lnTo>
                  <a:pt x="1964" y="12960"/>
                </a:lnTo>
                <a:cubicBezTo>
                  <a:pt x="1421" y="12960"/>
                  <a:pt x="982" y="12316"/>
                  <a:pt x="982" y="11520"/>
                </a:cubicBezTo>
                <a:lnTo>
                  <a:pt x="982" y="10080"/>
                </a:lnTo>
                <a:cubicBezTo>
                  <a:pt x="982" y="9285"/>
                  <a:pt x="1421" y="8640"/>
                  <a:pt x="1964" y="8640"/>
                </a:cubicBezTo>
                <a:lnTo>
                  <a:pt x="14727" y="8640"/>
                </a:lnTo>
                <a:lnTo>
                  <a:pt x="14727" y="2458"/>
                </a:lnTo>
                <a:lnTo>
                  <a:pt x="20415" y="10800"/>
                </a:lnTo>
                <a:cubicBezTo>
                  <a:pt x="20415" y="10800"/>
                  <a:pt x="14727" y="19142"/>
                  <a:pt x="14727" y="19142"/>
                </a:cubicBezTo>
                <a:close/>
                <a:moveTo>
                  <a:pt x="21456" y="10291"/>
                </a:moveTo>
                <a:lnTo>
                  <a:pt x="14584" y="212"/>
                </a:lnTo>
                <a:cubicBezTo>
                  <a:pt x="14495" y="81"/>
                  <a:pt x="14372" y="0"/>
                  <a:pt x="14236" y="0"/>
                </a:cubicBezTo>
                <a:cubicBezTo>
                  <a:pt x="13965" y="0"/>
                  <a:pt x="13745" y="322"/>
                  <a:pt x="13745" y="720"/>
                </a:cubicBezTo>
                <a:lnTo>
                  <a:pt x="13745" y="7200"/>
                </a:lnTo>
                <a:lnTo>
                  <a:pt x="1964" y="7200"/>
                </a:lnTo>
                <a:cubicBezTo>
                  <a:pt x="879" y="7200"/>
                  <a:pt x="0" y="8490"/>
                  <a:pt x="0" y="10080"/>
                </a:cubicBezTo>
                <a:lnTo>
                  <a:pt x="0" y="11520"/>
                </a:lnTo>
                <a:cubicBezTo>
                  <a:pt x="0" y="13110"/>
                  <a:pt x="879" y="14400"/>
                  <a:pt x="1964" y="14400"/>
                </a:cubicBezTo>
                <a:lnTo>
                  <a:pt x="13745" y="14400"/>
                </a:lnTo>
                <a:lnTo>
                  <a:pt x="13745" y="20880"/>
                </a:lnTo>
                <a:cubicBezTo>
                  <a:pt x="13745" y="21278"/>
                  <a:pt x="13965" y="21600"/>
                  <a:pt x="14236" y="21600"/>
                </a:cubicBezTo>
                <a:cubicBezTo>
                  <a:pt x="14372" y="21600"/>
                  <a:pt x="14495" y="21520"/>
                  <a:pt x="14583" y="21389"/>
                </a:cubicBezTo>
                <a:lnTo>
                  <a:pt x="21456" y="11310"/>
                </a:lnTo>
                <a:cubicBezTo>
                  <a:pt x="21545" y="11180"/>
                  <a:pt x="21600" y="11000"/>
                  <a:pt x="21600" y="10800"/>
                </a:cubicBezTo>
                <a:cubicBezTo>
                  <a:pt x="21600" y="10601"/>
                  <a:pt x="21545" y="10421"/>
                  <a:pt x="21456" y="10291"/>
                </a:cubicBezTo>
              </a:path>
            </a:pathLst>
          </a:custGeom>
          <a:solidFill>
            <a:srgbClr val="FAA58E"/>
          </a:solidFill>
          <a:ln w="12700">
            <a:solidFill>
              <a:schemeClr val="bg1"/>
            </a:solidFill>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2" name="Elipse 11">
            <a:extLst>
              <a:ext uri="{FF2B5EF4-FFF2-40B4-BE49-F238E27FC236}">
                <a16:creationId xmlns:a16="http://schemas.microsoft.com/office/drawing/2014/main" id="{C896793C-1DB2-4FC9-B960-823FCD5BE274}"/>
              </a:ext>
            </a:extLst>
          </p:cNvPr>
          <p:cNvSpPr/>
          <p:nvPr/>
        </p:nvSpPr>
        <p:spPr>
          <a:xfrm>
            <a:off x="5602654" y="2445349"/>
            <a:ext cx="633443" cy="633443"/>
          </a:xfrm>
          <a:prstGeom prst="ellipse">
            <a:avLst/>
          </a:prstGeom>
          <a:solidFill>
            <a:srgbClr val="FAA5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Shape 2920">
            <a:extLst>
              <a:ext uri="{FF2B5EF4-FFF2-40B4-BE49-F238E27FC236}">
                <a16:creationId xmlns:a16="http://schemas.microsoft.com/office/drawing/2014/main" id="{31BE72BB-5A04-4F67-BE38-BDD32F6C2798}"/>
              </a:ext>
            </a:extLst>
          </p:cNvPr>
          <p:cNvSpPr/>
          <p:nvPr/>
        </p:nvSpPr>
        <p:spPr>
          <a:xfrm>
            <a:off x="5769606" y="2669602"/>
            <a:ext cx="313388" cy="213674"/>
          </a:xfrm>
          <a:custGeom>
            <a:avLst/>
            <a:gdLst/>
            <a:ahLst/>
            <a:cxnLst>
              <a:cxn ang="0">
                <a:pos x="wd2" y="hd2"/>
              </a:cxn>
              <a:cxn ang="5400000">
                <a:pos x="wd2" y="hd2"/>
              </a:cxn>
              <a:cxn ang="10800000">
                <a:pos x="wd2" y="hd2"/>
              </a:cxn>
              <a:cxn ang="16200000">
                <a:pos x="wd2" y="hd2"/>
              </a:cxn>
            </a:cxnLst>
            <a:rect l="0" t="0" r="r" b="b"/>
            <a:pathLst>
              <a:path w="21600" h="21600" extrusionOk="0">
                <a:moveTo>
                  <a:pt x="14727" y="19142"/>
                </a:moveTo>
                <a:lnTo>
                  <a:pt x="14727" y="12960"/>
                </a:lnTo>
                <a:lnTo>
                  <a:pt x="1964" y="12960"/>
                </a:lnTo>
                <a:cubicBezTo>
                  <a:pt x="1421" y="12960"/>
                  <a:pt x="982" y="12316"/>
                  <a:pt x="982" y="11520"/>
                </a:cubicBezTo>
                <a:lnTo>
                  <a:pt x="982" y="10080"/>
                </a:lnTo>
                <a:cubicBezTo>
                  <a:pt x="982" y="9285"/>
                  <a:pt x="1421" y="8640"/>
                  <a:pt x="1964" y="8640"/>
                </a:cubicBezTo>
                <a:lnTo>
                  <a:pt x="14727" y="8640"/>
                </a:lnTo>
                <a:lnTo>
                  <a:pt x="14727" y="2458"/>
                </a:lnTo>
                <a:lnTo>
                  <a:pt x="20415" y="10800"/>
                </a:lnTo>
                <a:cubicBezTo>
                  <a:pt x="20415" y="10800"/>
                  <a:pt x="14727" y="19142"/>
                  <a:pt x="14727" y="19142"/>
                </a:cubicBezTo>
                <a:close/>
                <a:moveTo>
                  <a:pt x="21456" y="10291"/>
                </a:moveTo>
                <a:lnTo>
                  <a:pt x="14584" y="212"/>
                </a:lnTo>
                <a:cubicBezTo>
                  <a:pt x="14495" y="81"/>
                  <a:pt x="14372" y="0"/>
                  <a:pt x="14236" y="0"/>
                </a:cubicBezTo>
                <a:cubicBezTo>
                  <a:pt x="13965" y="0"/>
                  <a:pt x="13745" y="322"/>
                  <a:pt x="13745" y="720"/>
                </a:cubicBezTo>
                <a:lnTo>
                  <a:pt x="13745" y="7200"/>
                </a:lnTo>
                <a:lnTo>
                  <a:pt x="1964" y="7200"/>
                </a:lnTo>
                <a:cubicBezTo>
                  <a:pt x="879" y="7200"/>
                  <a:pt x="0" y="8490"/>
                  <a:pt x="0" y="10080"/>
                </a:cubicBezTo>
                <a:lnTo>
                  <a:pt x="0" y="11520"/>
                </a:lnTo>
                <a:cubicBezTo>
                  <a:pt x="0" y="13110"/>
                  <a:pt x="879" y="14400"/>
                  <a:pt x="1964" y="14400"/>
                </a:cubicBezTo>
                <a:lnTo>
                  <a:pt x="13745" y="14400"/>
                </a:lnTo>
                <a:lnTo>
                  <a:pt x="13745" y="20880"/>
                </a:lnTo>
                <a:cubicBezTo>
                  <a:pt x="13745" y="21278"/>
                  <a:pt x="13965" y="21600"/>
                  <a:pt x="14236" y="21600"/>
                </a:cubicBezTo>
                <a:cubicBezTo>
                  <a:pt x="14372" y="21600"/>
                  <a:pt x="14495" y="21520"/>
                  <a:pt x="14583" y="21389"/>
                </a:cubicBezTo>
                <a:lnTo>
                  <a:pt x="21456" y="11310"/>
                </a:lnTo>
                <a:cubicBezTo>
                  <a:pt x="21545" y="11180"/>
                  <a:pt x="21600" y="11000"/>
                  <a:pt x="21600" y="10800"/>
                </a:cubicBezTo>
                <a:cubicBezTo>
                  <a:pt x="21600" y="10601"/>
                  <a:pt x="21545" y="10421"/>
                  <a:pt x="21456" y="10291"/>
                </a:cubicBezTo>
              </a:path>
            </a:pathLst>
          </a:custGeom>
          <a:solidFill>
            <a:srgbClr val="FAA58E"/>
          </a:solidFill>
          <a:ln w="12700">
            <a:solidFill>
              <a:schemeClr val="bg1"/>
            </a:solidFill>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4" name="Elipse 13">
            <a:extLst>
              <a:ext uri="{FF2B5EF4-FFF2-40B4-BE49-F238E27FC236}">
                <a16:creationId xmlns:a16="http://schemas.microsoft.com/office/drawing/2014/main" id="{4DD113C6-162F-4FE7-BB03-966979F3ED7E}"/>
              </a:ext>
            </a:extLst>
          </p:cNvPr>
          <p:cNvSpPr/>
          <p:nvPr/>
        </p:nvSpPr>
        <p:spPr>
          <a:xfrm>
            <a:off x="5610247" y="4030217"/>
            <a:ext cx="633443" cy="633443"/>
          </a:xfrm>
          <a:prstGeom prst="ellipse">
            <a:avLst/>
          </a:prstGeom>
          <a:solidFill>
            <a:srgbClr val="FAA5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Shape 2920">
            <a:extLst>
              <a:ext uri="{FF2B5EF4-FFF2-40B4-BE49-F238E27FC236}">
                <a16:creationId xmlns:a16="http://schemas.microsoft.com/office/drawing/2014/main" id="{CB0330C1-88FE-48B3-8433-FB93DEA56858}"/>
              </a:ext>
            </a:extLst>
          </p:cNvPr>
          <p:cNvSpPr/>
          <p:nvPr/>
        </p:nvSpPr>
        <p:spPr>
          <a:xfrm>
            <a:off x="5770518" y="4226849"/>
            <a:ext cx="313388" cy="213674"/>
          </a:xfrm>
          <a:custGeom>
            <a:avLst/>
            <a:gdLst/>
            <a:ahLst/>
            <a:cxnLst>
              <a:cxn ang="0">
                <a:pos x="wd2" y="hd2"/>
              </a:cxn>
              <a:cxn ang="5400000">
                <a:pos x="wd2" y="hd2"/>
              </a:cxn>
              <a:cxn ang="10800000">
                <a:pos x="wd2" y="hd2"/>
              </a:cxn>
              <a:cxn ang="16200000">
                <a:pos x="wd2" y="hd2"/>
              </a:cxn>
            </a:cxnLst>
            <a:rect l="0" t="0" r="r" b="b"/>
            <a:pathLst>
              <a:path w="21600" h="21600" extrusionOk="0">
                <a:moveTo>
                  <a:pt x="14727" y="19142"/>
                </a:moveTo>
                <a:lnTo>
                  <a:pt x="14727" y="12960"/>
                </a:lnTo>
                <a:lnTo>
                  <a:pt x="1964" y="12960"/>
                </a:lnTo>
                <a:cubicBezTo>
                  <a:pt x="1421" y="12960"/>
                  <a:pt x="982" y="12316"/>
                  <a:pt x="982" y="11520"/>
                </a:cubicBezTo>
                <a:lnTo>
                  <a:pt x="982" y="10080"/>
                </a:lnTo>
                <a:cubicBezTo>
                  <a:pt x="982" y="9285"/>
                  <a:pt x="1421" y="8640"/>
                  <a:pt x="1964" y="8640"/>
                </a:cubicBezTo>
                <a:lnTo>
                  <a:pt x="14727" y="8640"/>
                </a:lnTo>
                <a:lnTo>
                  <a:pt x="14727" y="2458"/>
                </a:lnTo>
                <a:lnTo>
                  <a:pt x="20415" y="10800"/>
                </a:lnTo>
                <a:cubicBezTo>
                  <a:pt x="20415" y="10800"/>
                  <a:pt x="14727" y="19142"/>
                  <a:pt x="14727" y="19142"/>
                </a:cubicBezTo>
                <a:close/>
                <a:moveTo>
                  <a:pt x="21456" y="10291"/>
                </a:moveTo>
                <a:lnTo>
                  <a:pt x="14584" y="212"/>
                </a:lnTo>
                <a:cubicBezTo>
                  <a:pt x="14495" y="81"/>
                  <a:pt x="14372" y="0"/>
                  <a:pt x="14236" y="0"/>
                </a:cubicBezTo>
                <a:cubicBezTo>
                  <a:pt x="13965" y="0"/>
                  <a:pt x="13745" y="322"/>
                  <a:pt x="13745" y="720"/>
                </a:cubicBezTo>
                <a:lnTo>
                  <a:pt x="13745" y="7200"/>
                </a:lnTo>
                <a:lnTo>
                  <a:pt x="1964" y="7200"/>
                </a:lnTo>
                <a:cubicBezTo>
                  <a:pt x="879" y="7200"/>
                  <a:pt x="0" y="8490"/>
                  <a:pt x="0" y="10080"/>
                </a:cubicBezTo>
                <a:lnTo>
                  <a:pt x="0" y="11520"/>
                </a:lnTo>
                <a:cubicBezTo>
                  <a:pt x="0" y="13110"/>
                  <a:pt x="879" y="14400"/>
                  <a:pt x="1964" y="14400"/>
                </a:cubicBezTo>
                <a:lnTo>
                  <a:pt x="13745" y="14400"/>
                </a:lnTo>
                <a:lnTo>
                  <a:pt x="13745" y="20880"/>
                </a:lnTo>
                <a:cubicBezTo>
                  <a:pt x="13745" y="21278"/>
                  <a:pt x="13965" y="21600"/>
                  <a:pt x="14236" y="21600"/>
                </a:cubicBezTo>
                <a:cubicBezTo>
                  <a:pt x="14372" y="21600"/>
                  <a:pt x="14495" y="21520"/>
                  <a:pt x="14583" y="21389"/>
                </a:cubicBezTo>
                <a:lnTo>
                  <a:pt x="21456" y="11310"/>
                </a:lnTo>
                <a:cubicBezTo>
                  <a:pt x="21545" y="11180"/>
                  <a:pt x="21600" y="11000"/>
                  <a:pt x="21600" y="10800"/>
                </a:cubicBezTo>
                <a:cubicBezTo>
                  <a:pt x="21600" y="10601"/>
                  <a:pt x="21545" y="10421"/>
                  <a:pt x="21456" y="10291"/>
                </a:cubicBezTo>
              </a:path>
            </a:pathLst>
          </a:custGeom>
          <a:solidFill>
            <a:srgbClr val="FAA58E"/>
          </a:solidFill>
          <a:ln w="12700">
            <a:solidFill>
              <a:schemeClr val="bg1"/>
            </a:solidFill>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7" name="CuadroTexto 16">
            <a:extLst>
              <a:ext uri="{FF2B5EF4-FFF2-40B4-BE49-F238E27FC236}">
                <a16:creationId xmlns:a16="http://schemas.microsoft.com/office/drawing/2014/main" id="{A00EA6D5-857B-4EB1-91FE-767A58D35460}"/>
              </a:ext>
            </a:extLst>
          </p:cNvPr>
          <p:cNvSpPr txBox="1"/>
          <p:nvPr/>
        </p:nvSpPr>
        <p:spPr>
          <a:xfrm>
            <a:off x="6528595" y="4413199"/>
            <a:ext cx="4899553" cy="461665"/>
          </a:xfrm>
          <a:prstGeom prst="rect">
            <a:avLst/>
          </a:prstGeom>
        </p:spPr>
        <p:txBody>
          <a:bodyPr wrap="square">
            <a:spAutoFit/>
          </a:bodyPr>
          <a:lstStyle>
            <a:defPPr marR="0" lvl="0" algn="l" rtl="0">
              <a:lnSpc>
                <a:spcPct val="100000"/>
              </a:lnSpc>
              <a:spcBef>
                <a:spcPts val="0"/>
              </a:spcBef>
              <a:spcAft>
                <a:spcPts val="0"/>
              </a:spcAft>
              <a:defRPr/>
            </a:defPPr>
            <a:lvl1pPr marL="285750" indent="-285750" algn="just">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PE" b="1" dirty="0">
                <a:solidFill>
                  <a:srgbClr val="F76B45"/>
                </a:solidFill>
                <a:latin typeface="Calibri"/>
                <a:cs typeface="Calibri"/>
              </a:rPr>
              <a:t>Anticipar los apoyos.</a:t>
            </a:r>
            <a:endParaRPr kumimoji="0" lang="es-PE" sz="18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p:txBody>
      </p:sp>
      <p:sp>
        <p:nvSpPr>
          <p:cNvPr id="18" name="CuadroTexto 17">
            <a:extLst>
              <a:ext uri="{FF2B5EF4-FFF2-40B4-BE49-F238E27FC236}">
                <a16:creationId xmlns:a16="http://schemas.microsoft.com/office/drawing/2014/main" id="{366910D1-7997-4540-A88C-5AB97022A68B}"/>
              </a:ext>
            </a:extLst>
          </p:cNvPr>
          <p:cNvSpPr txBox="1"/>
          <p:nvPr/>
        </p:nvSpPr>
        <p:spPr>
          <a:xfrm>
            <a:off x="6106862" y="5068481"/>
            <a:ext cx="5628092" cy="1384995"/>
          </a:xfrm>
          <a:prstGeom prst="rect">
            <a:avLst/>
          </a:prstGeom>
          <a:solidFill>
            <a:schemeClr val="bg1">
              <a:lumMod val="95000"/>
            </a:schemeClr>
          </a:solidFill>
        </p:spPr>
        <p:txBody>
          <a:bodyPr wrap="square">
            <a:spAutoFit/>
          </a:bodyPr>
          <a:lstStyle>
            <a:defPPr marR="0" lvl="0" algn="l" rtl="0">
              <a:lnSpc>
                <a:spcPct val="100000"/>
              </a:lnSpc>
              <a:spcBef>
                <a:spcPts val="0"/>
              </a:spcBef>
              <a:spcAft>
                <a:spcPts val="0"/>
              </a:spcAft>
              <a:defRPr/>
            </a:defPPr>
            <a:lvl1pPr marL="285750" indent="-285750" algn="just">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stStyle>
          <a:p>
            <a:pPr marL="0" indent="0">
              <a:buNone/>
              <a:defRPr/>
            </a:pPr>
            <a:r>
              <a:rPr lang="es-ES" sz="2000" b="1" dirty="0">
                <a:solidFill>
                  <a:schemeClr val="accent6"/>
                </a:solidFill>
                <a:effectLst/>
              </a:rPr>
              <a:t>Recomendación: </a:t>
            </a:r>
          </a:p>
          <a:p>
            <a:pPr marL="0" indent="0">
              <a:buNone/>
              <a:defRPr/>
            </a:pPr>
            <a:r>
              <a:rPr lang="es-ES" sz="1600" dirty="0">
                <a:effectLst/>
              </a:rPr>
              <a:t>Para que mi estudiante indague sobre los beneficios de realizar actividad física para la salud, podemos brindar diversos apoyos: un audio, un texto con imágenes, una infografía, un video u otros, contribuyendo así a que accedan a la información.  </a:t>
            </a:r>
          </a:p>
        </p:txBody>
      </p:sp>
    </p:spTree>
    <p:extLst>
      <p:ext uri="{BB962C8B-B14F-4D97-AF65-F5344CB8AC3E}">
        <p14:creationId xmlns:p14="http://schemas.microsoft.com/office/powerpoint/2010/main" val="1606734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8E028A8-F8DA-41FC-946D-01A19CE12AE5}"/>
              </a:ext>
            </a:extLst>
          </p:cNvPr>
          <p:cNvSpPr/>
          <p:nvPr/>
        </p:nvSpPr>
        <p:spPr>
          <a:xfrm>
            <a:off x="0" y="0"/>
            <a:ext cx="12192000" cy="6858000"/>
          </a:xfrm>
          <a:prstGeom prst="rect">
            <a:avLst/>
          </a:prstGeom>
          <a:solidFill>
            <a:srgbClr val="FEDA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s-PE" sz="24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EXPERIENCIA DE APRENDIZAJE</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PE" sz="24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“COMPARTIMOS ACTIVIDADES PARA MEJORAR LA CONVIVENCIA EN FAMILIA”</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PE" sz="24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s-PE" sz="2400" dirty="0">
                <a:solidFill>
                  <a:srgbClr val="0D0D0D"/>
                </a:solidFill>
                <a:effectLst/>
                <a:latin typeface="Calibri" panose="020F0502020204030204" pitchFamily="34" charset="0"/>
                <a:ea typeface="Calibri" panose="020F0502020204030204" pitchFamily="34" charset="0"/>
                <a:cs typeface="Gotham Rounded"/>
              </a:rPr>
              <a:t>Fecha: Del 26 de abril al 14 de mayo de 2021 </a:t>
            </a:r>
            <a:endParaRPr lang="es-PE" sz="2400" dirty="0">
              <a:solidFill>
                <a:srgbClr val="000000"/>
              </a:solidFill>
              <a:effectLst/>
              <a:latin typeface="Gotham Rounded"/>
              <a:ea typeface="Calibri" panose="020F0502020204030204" pitchFamily="34" charset="0"/>
              <a:cs typeface="Gotham Rounded"/>
            </a:endParaRPr>
          </a:p>
          <a:p>
            <a:pPr marL="342900" lvl="0" indent="-342900" algn="just">
              <a:buFont typeface="Symbol" panose="05050102010706020507" pitchFamily="18" charset="2"/>
              <a:buChar char=""/>
            </a:pPr>
            <a:r>
              <a:rPr lang="es-PE" sz="2400" dirty="0">
                <a:solidFill>
                  <a:srgbClr val="0D0D0D"/>
                </a:solidFill>
                <a:effectLst/>
                <a:latin typeface="Calibri" panose="020F0502020204030204" pitchFamily="34" charset="0"/>
                <a:ea typeface="Calibri" panose="020F0502020204030204" pitchFamily="34" charset="0"/>
                <a:cs typeface="Gotham Rounded"/>
              </a:rPr>
              <a:t>Periodo de ejecución: Tres semanas</a:t>
            </a:r>
            <a:endParaRPr lang="es-PE" sz="2400" dirty="0">
              <a:solidFill>
                <a:srgbClr val="000000"/>
              </a:solidFill>
              <a:effectLst/>
              <a:latin typeface="Gotham Rounded"/>
              <a:ea typeface="Calibri" panose="020F0502020204030204" pitchFamily="34" charset="0"/>
              <a:cs typeface="Gotham Rounded"/>
            </a:endParaRPr>
          </a:p>
          <a:p>
            <a:pPr marL="342900" lvl="0" indent="-342900" algn="just">
              <a:buFont typeface="Symbol" panose="05050102010706020507" pitchFamily="18" charset="2"/>
              <a:buChar char=""/>
            </a:pPr>
            <a:r>
              <a:rPr lang="es-PE" sz="2400" dirty="0">
                <a:solidFill>
                  <a:srgbClr val="0D0D0D"/>
                </a:solidFill>
                <a:effectLst/>
                <a:latin typeface="Calibri" panose="020F0502020204030204" pitchFamily="34" charset="0"/>
                <a:ea typeface="Calibri" panose="020F0502020204030204" pitchFamily="34" charset="0"/>
                <a:cs typeface="Gotham Rounded"/>
              </a:rPr>
              <a:t>Ciclo y grado: Ciclo IV (3. ° y 4. ° de primaria)</a:t>
            </a:r>
            <a:endParaRPr lang="es-PE" sz="2400" dirty="0">
              <a:solidFill>
                <a:srgbClr val="000000"/>
              </a:solidFill>
              <a:effectLst/>
              <a:latin typeface="Gotham Rounded"/>
              <a:ea typeface="Calibri" panose="020F0502020204030204" pitchFamily="34" charset="0"/>
              <a:cs typeface="Gotham Rounded"/>
            </a:endParaRPr>
          </a:p>
          <a:p>
            <a:pPr marL="342900" lvl="0" indent="-342900" algn="just">
              <a:buFont typeface="Symbol" panose="05050102010706020507" pitchFamily="18" charset="2"/>
              <a:buChar char=""/>
            </a:pPr>
            <a:r>
              <a:rPr lang="es-PE" sz="2400" dirty="0">
                <a:solidFill>
                  <a:srgbClr val="0D0D0D"/>
                </a:solidFill>
                <a:effectLst/>
                <a:latin typeface="Calibri" panose="020F0502020204030204" pitchFamily="34" charset="0"/>
                <a:ea typeface="Calibri" panose="020F0502020204030204" pitchFamily="34" charset="0"/>
                <a:cs typeface="Gotham Rounded"/>
              </a:rPr>
              <a:t>Áreas: Arte y Cultura, Comunicación, Matemática y Personal Social</a:t>
            </a:r>
            <a:endParaRPr lang="es-PE" sz="2400" dirty="0">
              <a:solidFill>
                <a:srgbClr val="000000"/>
              </a:solidFill>
              <a:effectLst/>
              <a:latin typeface="Gotham Rounded"/>
              <a:ea typeface="Calibri" panose="020F0502020204030204" pitchFamily="34" charset="0"/>
              <a:cs typeface="Gotham Rounded"/>
            </a:endParaRPr>
          </a:p>
          <a:p>
            <a:pPr marL="342900" lvl="0" indent="-342900" algn="just">
              <a:buFont typeface="Symbol" panose="05050102010706020507" pitchFamily="18" charset="2"/>
              <a:buChar char=""/>
            </a:pPr>
            <a:r>
              <a:rPr lang="es-PE" sz="2400" dirty="0">
                <a:solidFill>
                  <a:srgbClr val="0D0D0D"/>
                </a:solidFill>
                <a:effectLst/>
                <a:latin typeface="Calibri" panose="020F0502020204030204" pitchFamily="34" charset="0"/>
                <a:ea typeface="Calibri" panose="020F0502020204030204" pitchFamily="34" charset="0"/>
                <a:cs typeface="Gotham Rounded"/>
              </a:rPr>
              <a:t>Enlace: </a:t>
            </a:r>
            <a:endParaRPr lang="es-PE" sz="2400" dirty="0">
              <a:solidFill>
                <a:srgbClr val="000000"/>
              </a:solidFill>
              <a:effectLst/>
              <a:latin typeface="Gotham Rounded"/>
              <a:ea typeface="Calibri" panose="020F0502020204030204" pitchFamily="34" charset="0"/>
              <a:cs typeface="Gotham Rounded"/>
            </a:endParaRPr>
          </a:p>
          <a:p>
            <a:pPr marL="228600" algn="just"/>
            <a:r>
              <a:rPr lang="es-PE" sz="1800" u="sng" dirty="0">
                <a:solidFill>
                  <a:srgbClr val="0D0D0D"/>
                </a:solidFill>
                <a:effectLst/>
                <a:latin typeface="Calibri" panose="020F0502020204030204" pitchFamily="34" charset="0"/>
                <a:ea typeface="Calibri" panose="020F0502020204030204" pitchFamily="34" charset="0"/>
                <a:cs typeface="Gotham Rounded"/>
                <a:hlinkClick r:id="rId2"/>
              </a:rPr>
              <a:t>https://aprendoencasa.pe/#/experiencias/modalidad/ebr/nivel/primaria.sub-level.primaria-regular/grado/3-4/categoria/planificamos/guia-docentes.experiences</a:t>
            </a:r>
            <a:endParaRPr lang="es-PE" sz="1800" dirty="0">
              <a:solidFill>
                <a:srgbClr val="000000"/>
              </a:solidFill>
              <a:effectLst/>
              <a:latin typeface="Gotham Rounded"/>
              <a:ea typeface="Calibri" panose="020F0502020204030204" pitchFamily="34" charset="0"/>
              <a:cs typeface="Gotham Rounded"/>
            </a:endParaRPr>
          </a:p>
        </p:txBody>
      </p:sp>
      <p:sp>
        <p:nvSpPr>
          <p:cNvPr id="5" name="CuadroTexto 4"/>
          <p:cNvSpPr txBox="1"/>
          <p:nvPr/>
        </p:nvSpPr>
        <p:spPr>
          <a:xfrm>
            <a:off x="0" y="423783"/>
            <a:ext cx="12191999" cy="769441"/>
          </a:xfrm>
          <a:prstGeom prst="rect">
            <a:avLst/>
          </a:prstGeom>
          <a:solidFill>
            <a:schemeClr val="bg1"/>
          </a:solidFill>
        </p:spPr>
        <p:txBody>
          <a:bodyPr wrap="square" rtlCol="0">
            <a:spAutoFit/>
          </a:bodyPr>
          <a:lstStyle/>
          <a:p>
            <a:pPr algn="ctr"/>
            <a:r>
              <a:rPr lang="es-ES" sz="4400" b="1" dirty="0">
                <a:solidFill>
                  <a:schemeClr val="bg2">
                    <a:lumMod val="10000"/>
                  </a:schemeClr>
                </a:solidFill>
              </a:rPr>
              <a:t>EJEMPLO</a:t>
            </a:r>
          </a:p>
        </p:txBody>
      </p:sp>
    </p:spTree>
    <p:extLst>
      <p:ext uri="{BB962C8B-B14F-4D97-AF65-F5344CB8AC3E}">
        <p14:creationId xmlns:p14="http://schemas.microsoft.com/office/powerpoint/2010/main" val="1693989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CE091C38-6387-410B-83F0-82FE278BC082}"/>
              </a:ext>
            </a:extLst>
          </p:cNvPr>
          <p:cNvSpPr/>
          <p:nvPr/>
        </p:nvSpPr>
        <p:spPr>
          <a:xfrm>
            <a:off x="315508" y="686906"/>
            <a:ext cx="11571692" cy="5864020"/>
          </a:xfrm>
          <a:prstGeom prst="rect">
            <a:avLst/>
          </a:prstGeom>
          <a:solidFill>
            <a:srgbClr val="E2E8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Google Shape;75;p32">
            <a:extLst>
              <a:ext uri="{FF2B5EF4-FFF2-40B4-BE49-F238E27FC236}">
                <a16:creationId xmlns:a16="http://schemas.microsoft.com/office/drawing/2014/main" id="{E32B4B83-7A0B-4B9C-AA6E-A0BFDA6436AA}"/>
              </a:ext>
            </a:extLst>
          </p:cNvPr>
          <p:cNvSpPr txBox="1">
            <a:spLocks/>
          </p:cNvSpPr>
          <p:nvPr/>
        </p:nvSpPr>
        <p:spPr>
          <a:xfrm>
            <a:off x="315508" y="268159"/>
            <a:ext cx="5666104" cy="39746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a:lnSpc>
                <a:spcPct val="90000"/>
              </a:lnSpc>
              <a:buClr>
                <a:schemeClr val="accent1"/>
              </a:buClr>
              <a:buSzPts val="3959"/>
              <a:buFont typeface="Calibri"/>
              <a:buNone/>
              <a:defRPr sz="3600" b="1">
                <a:solidFill>
                  <a:schemeClr val="tx1"/>
                </a:solidFill>
                <a:latin typeface="Calibri"/>
                <a:ea typeface="Calibri"/>
                <a:cs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pPr marL="0" marR="0" lvl="0" indent="0" algn="l" defTabSz="914400" rtl="0" eaLnBrk="1" fontAlgn="auto" latinLnBrk="0" hangingPunct="1">
              <a:lnSpc>
                <a:spcPct val="90000"/>
              </a:lnSpc>
              <a:spcBef>
                <a:spcPts val="0"/>
              </a:spcBef>
              <a:spcAft>
                <a:spcPts val="0"/>
              </a:spcAft>
              <a:buClr>
                <a:srgbClr val="5B9BD5"/>
              </a:buClr>
              <a:buSzPts val="3959"/>
              <a:buFont typeface="Calibri"/>
              <a:buNone/>
              <a:tabLst/>
              <a:defRPr/>
            </a:pPr>
            <a:r>
              <a:rPr kumimoji="0" lang="es-ES"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Calibri"/>
                <a:sym typeface="Calibri"/>
              </a:rPr>
              <a:t>Contexto de mi aula</a:t>
            </a:r>
            <a:endParaRPr kumimoji="0" lang="es-ES" sz="2400" b="1" i="0" u="none"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cs typeface="Calibri"/>
              <a:sym typeface="Calibri"/>
            </a:endParaRPr>
          </a:p>
          <a:p>
            <a:pPr marL="0" marR="0" lvl="0" indent="0" algn="l" defTabSz="914400" rtl="0" eaLnBrk="1" fontAlgn="auto" latinLnBrk="0" hangingPunct="1">
              <a:lnSpc>
                <a:spcPct val="90000"/>
              </a:lnSpc>
              <a:spcBef>
                <a:spcPts val="0"/>
              </a:spcBef>
              <a:spcAft>
                <a:spcPts val="0"/>
              </a:spcAft>
              <a:buClr>
                <a:srgbClr val="5B9BD5"/>
              </a:buClr>
              <a:buSzPts val="3959"/>
              <a:buFont typeface="Calibri"/>
              <a:buNone/>
              <a:tabLst/>
              <a:defRPr/>
            </a:pPr>
            <a:endParaRPr kumimoji="0" lang="es-ES" sz="1200" b="1" i="0" u="none" strike="noStrike" kern="1200" cap="none" spc="0" normalizeH="0" baseline="0" noProof="0" dirty="0">
              <a:ln>
                <a:noFill/>
              </a:ln>
              <a:solidFill>
                <a:prstClr val="black"/>
              </a:solidFill>
              <a:effectLst/>
              <a:uLnTx/>
              <a:uFillTx/>
              <a:latin typeface="Calibri"/>
              <a:cs typeface="Calibri"/>
            </a:endParaRPr>
          </a:p>
        </p:txBody>
      </p:sp>
      <p:sp>
        <p:nvSpPr>
          <p:cNvPr id="6" name="Google Shape;75;p32">
            <a:extLst>
              <a:ext uri="{FF2B5EF4-FFF2-40B4-BE49-F238E27FC236}">
                <a16:creationId xmlns:a16="http://schemas.microsoft.com/office/drawing/2014/main" id="{5E73D4E3-F4C4-40B4-925F-88BCAAEB9D37}"/>
              </a:ext>
            </a:extLst>
          </p:cNvPr>
          <p:cNvSpPr txBox="1">
            <a:spLocks/>
          </p:cNvSpPr>
          <p:nvPr/>
        </p:nvSpPr>
        <p:spPr>
          <a:xfrm>
            <a:off x="429896" y="888396"/>
            <a:ext cx="11332208" cy="480286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a:lnSpc>
                <a:spcPct val="90000"/>
              </a:lnSpc>
              <a:buClr>
                <a:schemeClr val="accent1"/>
              </a:buClr>
              <a:buSzPts val="3959"/>
              <a:buFont typeface="Calibri"/>
              <a:buNone/>
              <a:defRPr sz="3600" b="1">
                <a:solidFill>
                  <a:schemeClr val="tx1"/>
                </a:solidFill>
                <a:latin typeface="Calibri"/>
                <a:ea typeface="Calibri"/>
                <a:cs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pPr marL="0" marR="0" lvl="0" indent="0" algn="just" defTabSz="914400" rtl="0" eaLnBrk="1" fontAlgn="auto" latinLnBrk="0" hangingPunct="1">
              <a:lnSpc>
                <a:spcPct val="100000"/>
              </a:lnSpc>
              <a:spcBef>
                <a:spcPts val="0"/>
              </a:spcBef>
              <a:spcAft>
                <a:spcPts val="0"/>
              </a:spcAft>
              <a:buClr>
                <a:srgbClr val="5B9BD5"/>
              </a:buClr>
              <a:buSzPts val="3959"/>
              <a:buFont typeface="Calibri"/>
              <a:buNone/>
              <a:tabLst/>
              <a:defRPr/>
            </a:pPr>
            <a:r>
              <a:rPr lang="es-ES" sz="1600" b="0" dirty="0">
                <a:solidFill>
                  <a:schemeClr val="tx1">
                    <a:lumMod val="95000"/>
                    <a:lumOff val="5000"/>
                  </a:schemeClr>
                </a:solidFill>
                <a:latin typeface="Calibri" panose="020F0502020204030204" pitchFamily="34" charset="0"/>
                <a:cs typeface="Calibri" panose="020F0502020204030204" pitchFamily="34" charset="0"/>
              </a:rPr>
              <a:t>La docente María enseña a 12 estudiantes de 3.° y 4.° de primaria en una escuela rural multigrado. La institución educativa donde trabaja pertenece a la comunidad de </a:t>
            </a:r>
            <a:r>
              <a:rPr lang="es-ES" sz="1600" b="0" dirty="0" err="1">
                <a:solidFill>
                  <a:schemeClr val="tx1">
                    <a:lumMod val="95000"/>
                    <a:lumOff val="5000"/>
                  </a:schemeClr>
                </a:solidFill>
                <a:latin typeface="Calibri" panose="020F0502020204030204" pitchFamily="34" charset="0"/>
                <a:cs typeface="Calibri" panose="020F0502020204030204" pitchFamily="34" charset="0"/>
              </a:rPr>
              <a:t>Utupampa</a:t>
            </a:r>
            <a:r>
              <a:rPr lang="es-ES" sz="1600" b="0" dirty="0">
                <a:solidFill>
                  <a:schemeClr val="tx1">
                    <a:lumMod val="95000"/>
                    <a:lumOff val="5000"/>
                  </a:schemeClr>
                </a:solidFill>
                <a:latin typeface="Calibri" panose="020F0502020204030204" pitchFamily="34" charset="0"/>
                <a:cs typeface="Calibri" panose="020F0502020204030204" pitchFamily="34" charset="0"/>
              </a:rPr>
              <a:t>, distrito de Yungay, en Áncash. Ella vive en Huaraz, pero conoce que las familias de la comunidad, en su mayoría, se sostienen con la actividad agraria y ganadera, y que debido a la pandemia ha tenido limitaciones para vender sus productos y generar ingresos. Unida a esta preocupación, está el hecho de que las familias temen que sus hijos no aprendan, ya que las clases continuarán siendo virtuales y ellos carecen de internet y tienen limitaciones en la señal telefónica. Luego de una encuesta, la docente identificó que el 90 % de los padres de familia consideran que no pueden ayudar a sus hijos en los procesos de aprendizaje porque son analfabetos o porque no terminaron la primaria.</a:t>
            </a:r>
          </a:p>
          <a:p>
            <a:pPr marL="0" marR="0" lvl="0" indent="0" algn="just" defTabSz="914400" rtl="0" eaLnBrk="1" fontAlgn="auto" latinLnBrk="0" hangingPunct="1">
              <a:lnSpc>
                <a:spcPct val="100000"/>
              </a:lnSpc>
              <a:spcBef>
                <a:spcPts val="0"/>
              </a:spcBef>
              <a:spcAft>
                <a:spcPts val="0"/>
              </a:spcAft>
              <a:buClr>
                <a:srgbClr val="5B9BD5"/>
              </a:buClr>
              <a:buSzPts val="3959"/>
              <a:buFont typeface="Calibri"/>
              <a:buNone/>
              <a:tabLst/>
              <a:defRPr/>
            </a:pPr>
            <a:endParaRPr lang="es-ES" sz="1600" b="0" dirty="0">
              <a:solidFill>
                <a:schemeClr val="tx1">
                  <a:lumMod val="95000"/>
                  <a:lumOff val="5000"/>
                </a:schemeClr>
              </a:solidFill>
              <a:latin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
                <a:srgbClr val="5B9BD5"/>
              </a:buClr>
              <a:buSzPts val="3959"/>
              <a:buFont typeface="Calibri"/>
              <a:buNone/>
              <a:tabLst/>
              <a:defRPr/>
            </a:pPr>
            <a:r>
              <a:rPr lang="es-ES" sz="1600" b="0" dirty="0">
                <a:solidFill>
                  <a:schemeClr val="tx1">
                    <a:lumMod val="95000"/>
                    <a:lumOff val="5000"/>
                  </a:schemeClr>
                </a:solidFill>
                <a:latin typeface="Calibri" panose="020F0502020204030204" pitchFamily="34" charset="0"/>
                <a:cs typeface="Calibri" panose="020F0502020204030204" pitchFamily="34" charset="0"/>
              </a:rPr>
              <a:t>Al analizar el nivel de desarrollo de las competencias de sus estudiantes, María notó que, por ejemplo, para la competencia Lee diversos tipos de textos escritos en su lengua materna, a la mayoría le cuesta reflexionar sobre las ideas importantes de los textos, así como expresar opiniones sobre lo que leen. Esto lo ha corroborado al aplicar una prueba de entrada de lectura y al trabajar el año pasado el Programa Áncash Lee usando los </a:t>
            </a:r>
            <a:r>
              <a:rPr lang="es-ES" sz="1600" b="0" dirty="0" err="1">
                <a:solidFill>
                  <a:schemeClr val="tx1">
                    <a:lumMod val="95000"/>
                    <a:lumOff val="5000"/>
                  </a:schemeClr>
                </a:solidFill>
                <a:latin typeface="Calibri" panose="020F0502020204030204" pitchFamily="34" charset="0"/>
                <a:cs typeface="Calibri" panose="020F0502020204030204" pitchFamily="34" charset="0"/>
              </a:rPr>
              <a:t>texticones</a:t>
            </a:r>
            <a:r>
              <a:rPr lang="es-ES" sz="1600" b="0" dirty="0">
                <a:solidFill>
                  <a:schemeClr val="tx1">
                    <a:lumMod val="95000"/>
                    <a:lumOff val="5000"/>
                  </a:schemeClr>
                </a:solidFill>
                <a:latin typeface="Calibri" panose="020F0502020204030204" pitchFamily="34" charset="0"/>
                <a:cs typeface="Calibri" panose="020F0502020204030204" pitchFamily="34" charset="0"/>
              </a:rPr>
              <a:t> y realizando el monitoreo a través de llamadas telefónicas. </a:t>
            </a:r>
            <a:r>
              <a:rPr lang="es-ES" sz="1600" dirty="0">
                <a:solidFill>
                  <a:schemeClr val="tx1">
                    <a:lumMod val="95000"/>
                    <a:lumOff val="5000"/>
                  </a:schemeClr>
                </a:solidFill>
                <a:latin typeface="Calibri" panose="020F0502020204030204" pitchFamily="34" charset="0"/>
                <a:cs typeface="Calibri" panose="020F0502020204030204" pitchFamily="34" charset="0"/>
              </a:rPr>
              <a:t>En el caso de su estudiante Julio, quien tiene discapacidad intelectual, le cuesta identificar información en el texto y relacionarla con su contexto sociocultural. Requiere del apoyo de imágenes para favorecer su comprensión. Su nivel de desarrollo en esta competencia se mueve en el ciclo III.</a:t>
            </a:r>
          </a:p>
          <a:p>
            <a:pPr marL="0" marR="0" lvl="0" indent="0" algn="just" defTabSz="914400" rtl="0" eaLnBrk="1" fontAlgn="auto" latinLnBrk="0" hangingPunct="1">
              <a:lnSpc>
                <a:spcPct val="100000"/>
              </a:lnSpc>
              <a:spcBef>
                <a:spcPts val="0"/>
              </a:spcBef>
              <a:spcAft>
                <a:spcPts val="0"/>
              </a:spcAft>
              <a:buClr>
                <a:srgbClr val="5B9BD5"/>
              </a:buClr>
              <a:buSzPts val="3959"/>
              <a:buFont typeface="Calibri"/>
              <a:buNone/>
              <a:tabLst/>
              <a:defRPr/>
            </a:pPr>
            <a:endParaRPr lang="es-ES" sz="1600" b="0" dirty="0">
              <a:solidFill>
                <a:schemeClr val="tx1">
                  <a:lumMod val="95000"/>
                  <a:lumOff val="5000"/>
                </a:schemeClr>
              </a:solidFill>
              <a:latin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
                <a:srgbClr val="5B9BD5"/>
              </a:buClr>
              <a:buSzPts val="3959"/>
              <a:buFont typeface="Calibri"/>
              <a:buNone/>
              <a:tabLst/>
              <a:defRPr/>
            </a:pPr>
            <a:r>
              <a:rPr lang="es-ES" sz="1600" b="0" dirty="0">
                <a:solidFill>
                  <a:schemeClr val="tx1">
                    <a:lumMod val="95000"/>
                    <a:lumOff val="5000"/>
                  </a:schemeClr>
                </a:solidFill>
                <a:latin typeface="Calibri" panose="020F0502020204030204" pitchFamily="34" charset="0"/>
                <a:cs typeface="Calibri" panose="020F0502020204030204" pitchFamily="34" charset="0"/>
              </a:rPr>
              <a:t>Por otro lado, en cuanto a la competencia Convive y participa democráticamente en la búsqueda del bien común, María, a través de una entrevista por llamada telefónica, ha encontrado que la mayoría de las familias no pasa tiempo de recreación con sus hijos. Esto es debido a varios factores, como, por ejemplo, el estrés ocasionado por las bajas ventas de sus productos y los escasos momentos de compartir en el hogar, lo cual termina en interacciones familiares donde no se dialoga, donde se siguen órdenes y se imparten castigos o reprimendas verbales. Esta es una alerta sobre la importancia de empezar el bimestre trabajando, con los estudiantes y sus familias, temas de convivencia familiar.</a:t>
            </a:r>
            <a:r>
              <a:rPr lang="es-PE" sz="1600" b="0" dirty="0">
                <a:solidFill>
                  <a:schemeClr val="tx1">
                    <a:lumMod val="95000"/>
                    <a:lumOff val="5000"/>
                  </a:schemeClr>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91078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CE091C38-6387-410B-83F0-82FE278BC082}"/>
              </a:ext>
            </a:extLst>
          </p:cNvPr>
          <p:cNvSpPr/>
          <p:nvPr/>
        </p:nvSpPr>
        <p:spPr>
          <a:xfrm>
            <a:off x="315507" y="686906"/>
            <a:ext cx="6760541" cy="5864020"/>
          </a:xfrm>
          <a:prstGeom prst="rect">
            <a:avLst/>
          </a:prstGeom>
          <a:solidFill>
            <a:srgbClr val="D2E7E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“COMPARTIMOS ACTIVIDADES PARA MEJORAR LA CONVIVENCIA EN FAMILIA”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000" b="0" i="0" u="none" strike="noStrike" kern="1200" cap="none" spc="0" normalizeH="0" baseline="0" noProof="0" dirty="0">
              <a:ln>
                <a:noFill/>
              </a:ln>
              <a:solidFill>
                <a:schemeClr val="tx1"/>
              </a:solidFill>
              <a:effectLst/>
              <a:uLnTx/>
              <a:uFillTx/>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chemeClr val="tx1"/>
                </a:solidFill>
                <a:effectLst/>
                <a:uLnTx/>
                <a:uFillTx/>
                <a:ea typeface="+mn-ea"/>
                <a:cs typeface="+mn-cs"/>
              </a:rPr>
              <a:t>Actualmente, durante la pandemia, la organización de nuestras familias afronta constantes cambios por diversas razones, como el trabajo, el cuidado de la salud, los estudios y otros motivos. Las familias son diversas, por lo que su organización también es diversa; por ejemplo, algunas familias se han organizado para cuidar su salud compartiendo más tiempo juntos en casa, mientras que otras han tenido que salir para continuar trabajando, se han cambiado de casa, han viajado a otros lugares o se han organizado para ayudarse de forma distinta. ¿Te has preguntado qué cambios han ocurrido en tu familia? ¿Cómo han afectado esos cambios tu convivencia familiar?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2000" dirty="0">
              <a:solidFill>
                <a:schemeClr val="tx1"/>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chemeClr val="tx1"/>
                </a:solidFill>
                <a:effectLst/>
                <a:uLnTx/>
                <a:uFillTx/>
                <a:ea typeface="+mn-ea"/>
                <a:cs typeface="+mn-cs"/>
              </a:rPr>
              <a:t>(Ciclo y grado: Ciclo IV (3. ° y 4. ° de primaria)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chemeClr val="tx1"/>
                </a:solidFill>
                <a:effectLst/>
                <a:uLnTx/>
                <a:uFillTx/>
                <a:ea typeface="+mn-ea"/>
                <a:cs typeface="+mn-cs"/>
              </a:rPr>
              <a:t>Áreas: Arte y Cultura, Comunicación, Matemática y Personal Social</a:t>
            </a:r>
            <a:endParaRPr kumimoji="0" lang="es-PE" sz="2000" b="0" i="0" u="none" strike="noStrike" kern="1200" cap="none" spc="0" normalizeH="0" baseline="0" noProof="0" dirty="0">
              <a:ln>
                <a:noFill/>
              </a:ln>
              <a:solidFill>
                <a:schemeClr val="tx1"/>
              </a:solidFill>
              <a:effectLst/>
              <a:uLnTx/>
              <a:uFillTx/>
              <a:ea typeface="+mn-ea"/>
              <a:cs typeface="+mn-cs"/>
            </a:endParaRPr>
          </a:p>
        </p:txBody>
      </p:sp>
      <p:sp>
        <p:nvSpPr>
          <p:cNvPr id="17" name="CuadroTexto 16">
            <a:extLst>
              <a:ext uri="{FF2B5EF4-FFF2-40B4-BE49-F238E27FC236}">
                <a16:creationId xmlns:a16="http://schemas.microsoft.com/office/drawing/2014/main" id="{F5092CAF-24E6-4F69-A48E-B6B634D871B7}"/>
              </a:ext>
            </a:extLst>
          </p:cNvPr>
          <p:cNvSpPr txBox="1"/>
          <p:nvPr/>
        </p:nvSpPr>
        <p:spPr>
          <a:xfrm>
            <a:off x="7308208" y="1974194"/>
            <a:ext cx="4568285" cy="3877665"/>
          </a:xfrm>
          <a:prstGeom prst="rect">
            <a:avLst/>
          </a:prstGeom>
          <a:solidFill>
            <a:schemeClr val="bg1">
              <a:lumMod val="95000"/>
            </a:schemeClr>
          </a:solidFill>
        </p:spPr>
        <p:txBody>
          <a:bodyPr wrap="square">
            <a:spAutoFit/>
          </a:bodyPr>
          <a:lstStyle>
            <a:defPPr marR="0" lvl="0" algn="l" rtl="0">
              <a:lnSpc>
                <a:spcPct val="100000"/>
              </a:lnSpc>
              <a:spcBef>
                <a:spcPts val="0"/>
              </a:spcBef>
              <a:spcAft>
                <a:spcPts val="0"/>
              </a:spcAft>
              <a:defRPr/>
            </a:defPPr>
            <a:lvl1pPr marL="285750" indent="-285750" algn="just">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2000" b="1" dirty="0">
                <a:solidFill>
                  <a:srgbClr val="AFB71C"/>
                </a:solidFill>
                <a:latin typeface="Calibri"/>
                <a:cs typeface="Calibri"/>
              </a:rPr>
              <a:t>Ejemplo:</a:t>
            </a:r>
          </a:p>
          <a:p>
            <a:pPr marL="0" lvl="0" indent="0" algn="just">
              <a:lnSpc>
                <a:spcPct val="107000"/>
              </a:lnSpc>
              <a:buFont typeface="Symbol" panose="05050102010706020507" pitchFamily="18" charset="2"/>
              <a:buNone/>
            </a:pPr>
            <a:r>
              <a:rPr lang="es-ES" sz="2000" dirty="0">
                <a:solidFill>
                  <a:prstClr val="black">
                    <a:lumMod val="65000"/>
                    <a:lumOff val="35000"/>
                  </a:prstClr>
                </a:solidFill>
              </a:rPr>
              <a:t>¿De qué manera puedes contribuir para fortalecer la convivencia en familia?</a:t>
            </a:r>
          </a:p>
          <a:p>
            <a:pPr marL="0" lvl="0" indent="0" algn="just">
              <a:lnSpc>
                <a:spcPct val="107000"/>
              </a:lnSpc>
              <a:buFont typeface="Symbol" panose="05050102010706020507" pitchFamily="18" charset="2"/>
              <a:buNone/>
            </a:pPr>
            <a:endParaRPr lang="es-ES" sz="2000" dirty="0">
              <a:solidFill>
                <a:prstClr val="black">
                  <a:lumMod val="65000"/>
                  <a:lumOff val="35000"/>
                </a:prstClr>
              </a:solidFill>
            </a:endParaRPr>
          </a:p>
          <a:p>
            <a:pPr marL="0" lvl="0" indent="0" algn="just">
              <a:lnSpc>
                <a:spcPct val="107000"/>
              </a:lnSpc>
              <a:buFont typeface="Symbol" panose="05050102010706020507" pitchFamily="18" charset="2"/>
              <a:buNone/>
            </a:pPr>
            <a:endParaRPr lang="es-ES" sz="2000" dirty="0">
              <a:solidFill>
                <a:prstClr val="black">
                  <a:lumMod val="65000"/>
                  <a:lumOff val="35000"/>
                </a:prstClr>
              </a:solidFill>
            </a:endParaRPr>
          </a:p>
          <a:p>
            <a:pPr marL="0" lvl="0" indent="0" algn="just">
              <a:lnSpc>
                <a:spcPct val="107000"/>
              </a:lnSpc>
              <a:buFont typeface="Symbol" panose="05050102010706020507" pitchFamily="18" charset="2"/>
              <a:buNone/>
            </a:pPr>
            <a:r>
              <a:rPr lang="es-PE" sz="2000" dirty="0">
                <a:solidFill>
                  <a:prstClr val="black">
                    <a:lumMod val="65000"/>
                    <a:lumOff val="35000"/>
                  </a:prstClr>
                </a:solidFill>
              </a:rPr>
              <a:t> </a:t>
            </a:r>
            <a:r>
              <a:rPr lang="es-PE" sz="2000" b="1" i="1" dirty="0">
                <a:solidFill>
                  <a:prstClr val="black">
                    <a:lumMod val="65000"/>
                    <a:lumOff val="35000"/>
                  </a:prstClr>
                </a:solidFill>
              </a:rPr>
              <a:t>¿Cómo ayudamos en casa para que nos llevemos mejor? </a:t>
            </a:r>
          </a:p>
          <a:p>
            <a:pPr marL="0" lvl="0" indent="0" algn="just">
              <a:lnSpc>
                <a:spcPct val="107000"/>
              </a:lnSpc>
              <a:buFont typeface="Symbol" panose="05050102010706020507" pitchFamily="18" charset="2"/>
              <a:buNone/>
            </a:pPr>
            <a:endParaRPr lang="es-PE" sz="2000" b="1" i="1" dirty="0">
              <a:solidFill>
                <a:prstClr val="black">
                  <a:lumMod val="65000"/>
                  <a:lumOff val="35000"/>
                </a:prstClr>
              </a:solidFill>
            </a:endParaRPr>
          </a:p>
          <a:p>
            <a:pPr marL="0" indent="0">
              <a:lnSpc>
                <a:spcPct val="107000"/>
              </a:lnSpc>
              <a:buNone/>
            </a:pPr>
            <a:r>
              <a:rPr lang="es-PE" sz="1800" dirty="0">
                <a:solidFill>
                  <a:srgbClr val="0D0D0D"/>
                </a:solidFill>
                <a:effectLst/>
                <a:latin typeface="Calibri" panose="020F0502020204030204" pitchFamily="34" charset="0"/>
                <a:ea typeface="Calibri" panose="020F0502020204030204" pitchFamily="34" charset="0"/>
                <a:cs typeface="Gotham Rounded"/>
              </a:rPr>
              <a:t>Se sugiere presentar la situación a través de un audio, a fin de favorecer la comprensión, incrementar la motivación y que se sientan desafiados mediante del reto.</a:t>
            </a:r>
            <a:endParaRPr lang="es-PE" sz="1800" dirty="0">
              <a:solidFill>
                <a:srgbClr val="000000"/>
              </a:solidFill>
              <a:effectLst/>
              <a:latin typeface="Gotham Rounded"/>
              <a:ea typeface="Calibri" panose="020F0502020204030204" pitchFamily="34" charset="0"/>
              <a:cs typeface="Gotham Rounded"/>
            </a:endParaRPr>
          </a:p>
        </p:txBody>
      </p:sp>
      <p:sp>
        <p:nvSpPr>
          <p:cNvPr id="4" name="Google Shape;75;p32">
            <a:extLst>
              <a:ext uri="{FF2B5EF4-FFF2-40B4-BE49-F238E27FC236}">
                <a16:creationId xmlns:a16="http://schemas.microsoft.com/office/drawing/2014/main" id="{FBBDB88C-88DF-4FBD-B47F-A18F474AF555}"/>
              </a:ext>
            </a:extLst>
          </p:cNvPr>
          <p:cNvSpPr txBox="1">
            <a:spLocks/>
          </p:cNvSpPr>
          <p:nvPr/>
        </p:nvSpPr>
        <p:spPr>
          <a:xfrm>
            <a:off x="315508" y="268159"/>
            <a:ext cx="5666104" cy="39746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a:lnSpc>
                <a:spcPct val="90000"/>
              </a:lnSpc>
              <a:buClr>
                <a:schemeClr val="accent1"/>
              </a:buClr>
              <a:buSzPts val="3959"/>
              <a:buFont typeface="Calibri"/>
              <a:buNone/>
              <a:defRPr sz="3600" b="1">
                <a:solidFill>
                  <a:schemeClr val="tx1"/>
                </a:solidFill>
                <a:latin typeface="Calibri"/>
                <a:ea typeface="Calibri"/>
                <a:cs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pPr marL="0" marR="0" lvl="0" indent="0" algn="l" defTabSz="914400" rtl="0" eaLnBrk="1" fontAlgn="auto" latinLnBrk="0" hangingPunct="1">
              <a:lnSpc>
                <a:spcPct val="90000"/>
              </a:lnSpc>
              <a:spcBef>
                <a:spcPts val="0"/>
              </a:spcBef>
              <a:spcAft>
                <a:spcPts val="0"/>
              </a:spcAft>
              <a:buClr>
                <a:srgbClr val="5B9BD5"/>
              </a:buClr>
              <a:buSzPts val="3959"/>
              <a:buFont typeface="Calibri"/>
              <a:buNone/>
              <a:tabLst/>
              <a:defRPr/>
            </a:pPr>
            <a:r>
              <a:rPr kumimoji="0" lang="es-ES"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Calibri"/>
                <a:sym typeface="Calibri"/>
              </a:rPr>
              <a:t>1. Situación</a:t>
            </a:r>
            <a:endParaRPr kumimoji="0" lang="es-ES" sz="2400" b="1" i="0" u="none"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cs typeface="Calibri"/>
              <a:sym typeface="Calibri"/>
            </a:endParaRPr>
          </a:p>
          <a:p>
            <a:pPr marL="0" marR="0" lvl="0" indent="0" algn="l" defTabSz="914400" rtl="0" eaLnBrk="1" fontAlgn="auto" latinLnBrk="0" hangingPunct="1">
              <a:lnSpc>
                <a:spcPct val="90000"/>
              </a:lnSpc>
              <a:spcBef>
                <a:spcPts val="0"/>
              </a:spcBef>
              <a:spcAft>
                <a:spcPts val="0"/>
              </a:spcAft>
              <a:buClr>
                <a:srgbClr val="5B9BD5"/>
              </a:buClr>
              <a:buSzPts val="3959"/>
              <a:buFont typeface="Calibri"/>
              <a:buNone/>
              <a:tabLst/>
              <a:defRPr/>
            </a:pPr>
            <a:endParaRPr kumimoji="0" lang="es-ES" sz="1200" b="1" i="0" u="none" strike="noStrike" kern="1200" cap="none" spc="0" normalizeH="0" baseline="0" noProof="0" dirty="0">
              <a:ln>
                <a:noFill/>
              </a:ln>
              <a:solidFill>
                <a:prstClr val="black"/>
              </a:solidFill>
              <a:effectLst/>
              <a:uLnTx/>
              <a:uFillTx/>
              <a:latin typeface="Calibri"/>
              <a:cs typeface="Calibri"/>
            </a:endParaRPr>
          </a:p>
        </p:txBody>
      </p:sp>
    </p:spTree>
    <p:extLst>
      <p:ext uri="{BB962C8B-B14F-4D97-AF65-F5344CB8AC3E}">
        <p14:creationId xmlns:p14="http://schemas.microsoft.com/office/powerpoint/2010/main" val="1317204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CE091C38-6387-410B-83F0-82FE278BC082}"/>
              </a:ext>
            </a:extLst>
          </p:cNvPr>
          <p:cNvSpPr/>
          <p:nvPr/>
        </p:nvSpPr>
        <p:spPr>
          <a:xfrm>
            <a:off x="315508" y="686906"/>
            <a:ext cx="5628092" cy="5864020"/>
          </a:xfrm>
          <a:prstGeom prst="rect">
            <a:avLst/>
          </a:prstGeom>
          <a:solidFill>
            <a:srgbClr val="FDD3C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Google Shape;75;p32">
            <a:extLst>
              <a:ext uri="{FF2B5EF4-FFF2-40B4-BE49-F238E27FC236}">
                <a16:creationId xmlns:a16="http://schemas.microsoft.com/office/drawing/2014/main" id="{E32B4B83-7A0B-4B9C-AA6E-A0BFDA6436AA}"/>
              </a:ext>
            </a:extLst>
          </p:cNvPr>
          <p:cNvSpPr txBox="1">
            <a:spLocks/>
          </p:cNvSpPr>
          <p:nvPr/>
        </p:nvSpPr>
        <p:spPr>
          <a:xfrm>
            <a:off x="315508" y="151520"/>
            <a:ext cx="5072070" cy="36531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a:lnSpc>
                <a:spcPct val="90000"/>
              </a:lnSpc>
              <a:buClr>
                <a:schemeClr val="accent1"/>
              </a:buClr>
              <a:buSzPts val="3959"/>
              <a:buFont typeface="Calibri"/>
              <a:buNone/>
              <a:defRPr sz="3600" b="1">
                <a:solidFill>
                  <a:schemeClr val="tx1"/>
                </a:solidFill>
                <a:latin typeface="Calibri"/>
                <a:ea typeface="Calibri"/>
                <a:cs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pPr marL="0" marR="0" lvl="0" indent="0" algn="l" defTabSz="914400" rtl="0" eaLnBrk="1" fontAlgn="auto" latinLnBrk="0" hangingPunct="1">
              <a:lnSpc>
                <a:spcPct val="90000"/>
              </a:lnSpc>
              <a:spcBef>
                <a:spcPts val="0"/>
              </a:spcBef>
              <a:spcAft>
                <a:spcPts val="0"/>
              </a:spcAft>
              <a:buClr>
                <a:srgbClr val="5B9BD5"/>
              </a:buClr>
              <a:buSzPts val="3959"/>
              <a:buFont typeface="Calibri"/>
              <a:buNone/>
              <a:tabLst/>
              <a:defRPr/>
            </a:pPr>
            <a:r>
              <a:rPr kumimoji="0" lang="es-ES"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Calibri"/>
                <a:sym typeface="Calibri"/>
              </a:rPr>
              <a:t>2. Propósito de aprendizaje</a:t>
            </a:r>
            <a:endParaRPr kumimoji="0" lang="es-ES" sz="2400" b="1" i="0" u="none"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cs typeface="Calibri"/>
              <a:sym typeface="Calibri"/>
            </a:endParaRPr>
          </a:p>
        </p:txBody>
      </p:sp>
      <p:sp>
        <p:nvSpPr>
          <p:cNvPr id="6" name="Google Shape;75;p32">
            <a:extLst>
              <a:ext uri="{FF2B5EF4-FFF2-40B4-BE49-F238E27FC236}">
                <a16:creationId xmlns:a16="http://schemas.microsoft.com/office/drawing/2014/main" id="{5E73D4E3-F4C4-40B4-925F-88BCAAEB9D37}"/>
              </a:ext>
            </a:extLst>
          </p:cNvPr>
          <p:cNvSpPr txBox="1">
            <a:spLocks/>
          </p:cNvSpPr>
          <p:nvPr/>
        </p:nvSpPr>
        <p:spPr>
          <a:xfrm>
            <a:off x="628162" y="1340454"/>
            <a:ext cx="4650701" cy="82306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a:lnSpc>
                <a:spcPct val="90000"/>
              </a:lnSpc>
              <a:buClr>
                <a:schemeClr val="accent1"/>
              </a:buClr>
              <a:buSzPts val="3959"/>
              <a:buFont typeface="Calibri"/>
              <a:buNone/>
              <a:defRPr sz="3600" b="1">
                <a:solidFill>
                  <a:schemeClr val="tx1"/>
                </a:solidFill>
                <a:latin typeface="Calibri"/>
                <a:ea typeface="Calibri"/>
                <a:cs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pPr marL="0" marR="0" lvl="0" indent="0" algn="just" defTabSz="914400" rtl="0" eaLnBrk="1" fontAlgn="auto" latinLnBrk="0" hangingPunct="1">
              <a:lnSpc>
                <a:spcPct val="100000"/>
              </a:lnSpc>
              <a:spcBef>
                <a:spcPts val="0"/>
              </a:spcBef>
              <a:spcAft>
                <a:spcPts val="0"/>
              </a:spcAft>
              <a:buClr>
                <a:srgbClr val="5B9BD5"/>
              </a:buClr>
              <a:buSzPts val="3959"/>
              <a:buFont typeface="Calibri"/>
              <a:buNone/>
              <a:tabLst/>
              <a:defRPr/>
            </a:pPr>
            <a:r>
              <a:rPr lang="es-ES" sz="2400" b="0" dirty="0">
                <a:solidFill>
                  <a:schemeClr val="tx1">
                    <a:lumMod val="95000"/>
                    <a:lumOff val="5000"/>
                  </a:schemeClr>
                </a:solidFill>
                <a:latin typeface="Calibri" panose="020F0502020204030204" pitchFamily="34" charset="0"/>
                <a:cs typeface="Calibri" panose="020F0502020204030204" pitchFamily="34" charset="0"/>
              </a:rPr>
              <a:t>“Lee diversos tipos de textos escritos en su lengua materna” </a:t>
            </a:r>
            <a:endParaRPr lang="es-PE" sz="2400" b="0" dirty="0">
              <a:solidFill>
                <a:schemeClr val="tx1">
                  <a:lumMod val="95000"/>
                  <a:lumOff val="5000"/>
                </a:schemeClr>
              </a:solidFill>
              <a:latin typeface="Calibri" panose="020F0502020204030204" pitchFamily="34" charset="0"/>
              <a:cs typeface="Calibri" panose="020F0502020204030204" pitchFamily="34" charset="0"/>
            </a:endParaRPr>
          </a:p>
        </p:txBody>
      </p:sp>
      <p:sp>
        <p:nvSpPr>
          <p:cNvPr id="10" name="Elipse 9">
            <a:extLst>
              <a:ext uri="{FF2B5EF4-FFF2-40B4-BE49-F238E27FC236}">
                <a16:creationId xmlns:a16="http://schemas.microsoft.com/office/drawing/2014/main" id="{920E05B3-8850-4790-A7E1-09D3D7AFB509}"/>
              </a:ext>
            </a:extLst>
          </p:cNvPr>
          <p:cNvSpPr/>
          <p:nvPr/>
        </p:nvSpPr>
        <p:spPr>
          <a:xfrm>
            <a:off x="5543949" y="1340454"/>
            <a:ext cx="633443" cy="633443"/>
          </a:xfrm>
          <a:prstGeom prst="ellipse">
            <a:avLst/>
          </a:prstGeom>
          <a:solidFill>
            <a:srgbClr val="FAA5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Shape 2920">
            <a:extLst>
              <a:ext uri="{FF2B5EF4-FFF2-40B4-BE49-F238E27FC236}">
                <a16:creationId xmlns:a16="http://schemas.microsoft.com/office/drawing/2014/main" id="{5401183E-B53A-40BF-A5DF-988885E2271F}"/>
              </a:ext>
            </a:extLst>
          </p:cNvPr>
          <p:cNvSpPr/>
          <p:nvPr/>
        </p:nvSpPr>
        <p:spPr>
          <a:xfrm>
            <a:off x="5672195" y="1524245"/>
            <a:ext cx="313388" cy="213674"/>
          </a:xfrm>
          <a:custGeom>
            <a:avLst/>
            <a:gdLst/>
            <a:ahLst/>
            <a:cxnLst>
              <a:cxn ang="0">
                <a:pos x="wd2" y="hd2"/>
              </a:cxn>
              <a:cxn ang="5400000">
                <a:pos x="wd2" y="hd2"/>
              </a:cxn>
              <a:cxn ang="10800000">
                <a:pos x="wd2" y="hd2"/>
              </a:cxn>
              <a:cxn ang="16200000">
                <a:pos x="wd2" y="hd2"/>
              </a:cxn>
            </a:cxnLst>
            <a:rect l="0" t="0" r="r" b="b"/>
            <a:pathLst>
              <a:path w="21600" h="21600" extrusionOk="0">
                <a:moveTo>
                  <a:pt x="14727" y="19142"/>
                </a:moveTo>
                <a:lnTo>
                  <a:pt x="14727" y="12960"/>
                </a:lnTo>
                <a:lnTo>
                  <a:pt x="1964" y="12960"/>
                </a:lnTo>
                <a:cubicBezTo>
                  <a:pt x="1421" y="12960"/>
                  <a:pt x="982" y="12316"/>
                  <a:pt x="982" y="11520"/>
                </a:cubicBezTo>
                <a:lnTo>
                  <a:pt x="982" y="10080"/>
                </a:lnTo>
                <a:cubicBezTo>
                  <a:pt x="982" y="9285"/>
                  <a:pt x="1421" y="8640"/>
                  <a:pt x="1964" y="8640"/>
                </a:cubicBezTo>
                <a:lnTo>
                  <a:pt x="14727" y="8640"/>
                </a:lnTo>
                <a:lnTo>
                  <a:pt x="14727" y="2458"/>
                </a:lnTo>
                <a:lnTo>
                  <a:pt x="20415" y="10800"/>
                </a:lnTo>
                <a:cubicBezTo>
                  <a:pt x="20415" y="10800"/>
                  <a:pt x="14727" y="19142"/>
                  <a:pt x="14727" y="19142"/>
                </a:cubicBezTo>
                <a:close/>
                <a:moveTo>
                  <a:pt x="21456" y="10291"/>
                </a:moveTo>
                <a:lnTo>
                  <a:pt x="14584" y="212"/>
                </a:lnTo>
                <a:cubicBezTo>
                  <a:pt x="14495" y="81"/>
                  <a:pt x="14372" y="0"/>
                  <a:pt x="14236" y="0"/>
                </a:cubicBezTo>
                <a:cubicBezTo>
                  <a:pt x="13965" y="0"/>
                  <a:pt x="13745" y="322"/>
                  <a:pt x="13745" y="720"/>
                </a:cubicBezTo>
                <a:lnTo>
                  <a:pt x="13745" y="7200"/>
                </a:lnTo>
                <a:lnTo>
                  <a:pt x="1964" y="7200"/>
                </a:lnTo>
                <a:cubicBezTo>
                  <a:pt x="879" y="7200"/>
                  <a:pt x="0" y="8490"/>
                  <a:pt x="0" y="10080"/>
                </a:cubicBezTo>
                <a:lnTo>
                  <a:pt x="0" y="11520"/>
                </a:lnTo>
                <a:cubicBezTo>
                  <a:pt x="0" y="13110"/>
                  <a:pt x="879" y="14400"/>
                  <a:pt x="1964" y="14400"/>
                </a:cubicBezTo>
                <a:lnTo>
                  <a:pt x="13745" y="14400"/>
                </a:lnTo>
                <a:lnTo>
                  <a:pt x="13745" y="20880"/>
                </a:lnTo>
                <a:cubicBezTo>
                  <a:pt x="13745" y="21278"/>
                  <a:pt x="13965" y="21600"/>
                  <a:pt x="14236" y="21600"/>
                </a:cubicBezTo>
                <a:cubicBezTo>
                  <a:pt x="14372" y="21600"/>
                  <a:pt x="14495" y="21520"/>
                  <a:pt x="14583" y="21389"/>
                </a:cubicBezTo>
                <a:lnTo>
                  <a:pt x="21456" y="11310"/>
                </a:lnTo>
                <a:cubicBezTo>
                  <a:pt x="21545" y="11180"/>
                  <a:pt x="21600" y="11000"/>
                  <a:pt x="21600" y="10800"/>
                </a:cubicBezTo>
                <a:cubicBezTo>
                  <a:pt x="21600" y="10601"/>
                  <a:pt x="21545" y="10421"/>
                  <a:pt x="21456" y="10291"/>
                </a:cubicBezTo>
              </a:path>
            </a:pathLst>
          </a:custGeom>
          <a:solidFill>
            <a:srgbClr val="FAA58E"/>
          </a:solidFill>
          <a:ln w="12700">
            <a:solidFill>
              <a:schemeClr val="bg1"/>
            </a:solidFill>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2" name="Elipse 11">
            <a:extLst>
              <a:ext uri="{FF2B5EF4-FFF2-40B4-BE49-F238E27FC236}">
                <a16:creationId xmlns:a16="http://schemas.microsoft.com/office/drawing/2014/main" id="{C896793C-1DB2-4FC9-B960-823FCD5BE274}"/>
              </a:ext>
            </a:extLst>
          </p:cNvPr>
          <p:cNvSpPr/>
          <p:nvPr/>
        </p:nvSpPr>
        <p:spPr>
          <a:xfrm>
            <a:off x="5529386" y="2857031"/>
            <a:ext cx="633443" cy="633443"/>
          </a:xfrm>
          <a:prstGeom prst="ellipse">
            <a:avLst/>
          </a:prstGeom>
          <a:solidFill>
            <a:srgbClr val="FAA5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Shape 2920">
            <a:extLst>
              <a:ext uri="{FF2B5EF4-FFF2-40B4-BE49-F238E27FC236}">
                <a16:creationId xmlns:a16="http://schemas.microsoft.com/office/drawing/2014/main" id="{31BE72BB-5A04-4F67-BE38-BDD32F6C2798}"/>
              </a:ext>
            </a:extLst>
          </p:cNvPr>
          <p:cNvSpPr/>
          <p:nvPr/>
        </p:nvSpPr>
        <p:spPr>
          <a:xfrm>
            <a:off x="5696338" y="3081284"/>
            <a:ext cx="313388" cy="213674"/>
          </a:xfrm>
          <a:custGeom>
            <a:avLst/>
            <a:gdLst/>
            <a:ahLst/>
            <a:cxnLst>
              <a:cxn ang="0">
                <a:pos x="wd2" y="hd2"/>
              </a:cxn>
              <a:cxn ang="5400000">
                <a:pos x="wd2" y="hd2"/>
              </a:cxn>
              <a:cxn ang="10800000">
                <a:pos x="wd2" y="hd2"/>
              </a:cxn>
              <a:cxn ang="16200000">
                <a:pos x="wd2" y="hd2"/>
              </a:cxn>
            </a:cxnLst>
            <a:rect l="0" t="0" r="r" b="b"/>
            <a:pathLst>
              <a:path w="21600" h="21600" extrusionOk="0">
                <a:moveTo>
                  <a:pt x="14727" y="19142"/>
                </a:moveTo>
                <a:lnTo>
                  <a:pt x="14727" y="12960"/>
                </a:lnTo>
                <a:lnTo>
                  <a:pt x="1964" y="12960"/>
                </a:lnTo>
                <a:cubicBezTo>
                  <a:pt x="1421" y="12960"/>
                  <a:pt x="982" y="12316"/>
                  <a:pt x="982" y="11520"/>
                </a:cubicBezTo>
                <a:lnTo>
                  <a:pt x="982" y="10080"/>
                </a:lnTo>
                <a:cubicBezTo>
                  <a:pt x="982" y="9285"/>
                  <a:pt x="1421" y="8640"/>
                  <a:pt x="1964" y="8640"/>
                </a:cubicBezTo>
                <a:lnTo>
                  <a:pt x="14727" y="8640"/>
                </a:lnTo>
                <a:lnTo>
                  <a:pt x="14727" y="2458"/>
                </a:lnTo>
                <a:lnTo>
                  <a:pt x="20415" y="10800"/>
                </a:lnTo>
                <a:cubicBezTo>
                  <a:pt x="20415" y="10800"/>
                  <a:pt x="14727" y="19142"/>
                  <a:pt x="14727" y="19142"/>
                </a:cubicBezTo>
                <a:close/>
                <a:moveTo>
                  <a:pt x="21456" y="10291"/>
                </a:moveTo>
                <a:lnTo>
                  <a:pt x="14584" y="212"/>
                </a:lnTo>
                <a:cubicBezTo>
                  <a:pt x="14495" y="81"/>
                  <a:pt x="14372" y="0"/>
                  <a:pt x="14236" y="0"/>
                </a:cubicBezTo>
                <a:cubicBezTo>
                  <a:pt x="13965" y="0"/>
                  <a:pt x="13745" y="322"/>
                  <a:pt x="13745" y="720"/>
                </a:cubicBezTo>
                <a:lnTo>
                  <a:pt x="13745" y="7200"/>
                </a:lnTo>
                <a:lnTo>
                  <a:pt x="1964" y="7200"/>
                </a:lnTo>
                <a:cubicBezTo>
                  <a:pt x="879" y="7200"/>
                  <a:pt x="0" y="8490"/>
                  <a:pt x="0" y="10080"/>
                </a:cubicBezTo>
                <a:lnTo>
                  <a:pt x="0" y="11520"/>
                </a:lnTo>
                <a:cubicBezTo>
                  <a:pt x="0" y="13110"/>
                  <a:pt x="879" y="14400"/>
                  <a:pt x="1964" y="14400"/>
                </a:cubicBezTo>
                <a:lnTo>
                  <a:pt x="13745" y="14400"/>
                </a:lnTo>
                <a:lnTo>
                  <a:pt x="13745" y="20880"/>
                </a:lnTo>
                <a:cubicBezTo>
                  <a:pt x="13745" y="21278"/>
                  <a:pt x="13965" y="21600"/>
                  <a:pt x="14236" y="21600"/>
                </a:cubicBezTo>
                <a:cubicBezTo>
                  <a:pt x="14372" y="21600"/>
                  <a:pt x="14495" y="21520"/>
                  <a:pt x="14583" y="21389"/>
                </a:cubicBezTo>
                <a:lnTo>
                  <a:pt x="21456" y="11310"/>
                </a:lnTo>
                <a:cubicBezTo>
                  <a:pt x="21545" y="11180"/>
                  <a:pt x="21600" y="11000"/>
                  <a:pt x="21600" y="10800"/>
                </a:cubicBezTo>
                <a:cubicBezTo>
                  <a:pt x="21600" y="10601"/>
                  <a:pt x="21545" y="10421"/>
                  <a:pt x="21456" y="10291"/>
                </a:cubicBezTo>
              </a:path>
            </a:pathLst>
          </a:custGeom>
          <a:solidFill>
            <a:srgbClr val="FAA58E"/>
          </a:solidFill>
          <a:ln w="12700">
            <a:solidFill>
              <a:schemeClr val="bg1"/>
            </a:solidFill>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4" name="Elipse 13">
            <a:extLst>
              <a:ext uri="{FF2B5EF4-FFF2-40B4-BE49-F238E27FC236}">
                <a16:creationId xmlns:a16="http://schemas.microsoft.com/office/drawing/2014/main" id="{4DD113C6-162F-4FE7-BB03-966979F3ED7E}"/>
              </a:ext>
            </a:extLst>
          </p:cNvPr>
          <p:cNvSpPr/>
          <p:nvPr/>
        </p:nvSpPr>
        <p:spPr>
          <a:xfrm>
            <a:off x="5432444" y="4660727"/>
            <a:ext cx="633443" cy="633443"/>
          </a:xfrm>
          <a:prstGeom prst="ellipse">
            <a:avLst/>
          </a:prstGeom>
          <a:solidFill>
            <a:srgbClr val="FAA5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Shape 2920">
            <a:extLst>
              <a:ext uri="{FF2B5EF4-FFF2-40B4-BE49-F238E27FC236}">
                <a16:creationId xmlns:a16="http://schemas.microsoft.com/office/drawing/2014/main" id="{CB0330C1-88FE-48B3-8433-FB93DEA56858}"/>
              </a:ext>
            </a:extLst>
          </p:cNvPr>
          <p:cNvSpPr/>
          <p:nvPr/>
        </p:nvSpPr>
        <p:spPr>
          <a:xfrm>
            <a:off x="5584952" y="4870611"/>
            <a:ext cx="313388" cy="213674"/>
          </a:xfrm>
          <a:custGeom>
            <a:avLst/>
            <a:gdLst/>
            <a:ahLst/>
            <a:cxnLst>
              <a:cxn ang="0">
                <a:pos x="wd2" y="hd2"/>
              </a:cxn>
              <a:cxn ang="5400000">
                <a:pos x="wd2" y="hd2"/>
              </a:cxn>
              <a:cxn ang="10800000">
                <a:pos x="wd2" y="hd2"/>
              </a:cxn>
              <a:cxn ang="16200000">
                <a:pos x="wd2" y="hd2"/>
              </a:cxn>
            </a:cxnLst>
            <a:rect l="0" t="0" r="r" b="b"/>
            <a:pathLst>
              <a:path w="21600" h="21600" extrusionOk="0">
                <a:moveTo>
                  <a:pt x="14727" y="19142"/>
                </a:moveTo>
                <a:lnTo>
                  <a:pt x="14727" y="12960"/>
                </a:lnTo>
                <a:lnTo>
                  <a:pt x="1964" y="12960"/>
                </a:lnTo>
                <a:cubicBezTo>
                  <a:pt x="1421" y="12960"/>
                  <a:pt x="982" y="12316"/>
                  <a:pt x="982" y="11520"/>
                </a:cubicBezTo>
                <a:lnTo>
                  <a:pt x="982" y="10080"/>
                </a:lnTo>
                <a:cubicBezTo>
                  <a:pt x="982" y="9285"/>
                  <a:pt x="1421" y="8640"/>
                  <a:pt x="1964" y="8640"/>
                </a:cubicBezTo>
                <a:lnTo>
                  <a:pt x="14727" y="8640"/>
                </a:lnTo>
                <a:lnTo>
                  <a:pt x="14727" y="2458"/>
                </a:lnTo>
                <a:lnTo>
                  <a:pt x="20415" y="10800"/>
                </a:lnTo>
                <a:cubicBezTo>
                  <a:pt x="20415" y="10800"/>
                  <a:pt x="14727" y="19142"/>
                  <a:pt x="14727" y="19142"/>
                </a:cubicBezTo>
                <a:close/>
                <a:moveTo>
                  <a:pt x="21456" y="10291"/>
                </a:moveTo>
                <a:lnTo>
                  <a:pt x="14584" y="212"/>
                </a:lnTo>
                <a:cubicBezTo>
                  <a:pt x="14495" y="81"/>
                  <a:pt x="14372" y="0"/>
                  <a:pt x="14236" y="0"/>
                </a:cubicBezTo>
                <a:cubicBezTo>
                  <a:pt x="13965" y="0"/>
                  <a:pt x="13745" y="322"/>
                  <a:pt x="13745" y="720"/>
                </a:cubicBezTo>
                <a:lnTo>
                  <a:pt x="13745" y="7200"/>
                </a:lnTo>
                <a:lnTo>
                  <a:pt x="1964" y="7200"/>
                </a:lnTo>
                <a:cubicBezTo>
                  <a:pt x="879" y="7200"/>
                  <a:pt x="0" y="8490"/>
                  <a:pt x="0" y="10080"/>
                </a:cubicBezTo>
                <a:lnTo>
                  <a:pt x="0" y="11520"/>
                </a:lnTo>
                <a:cubicBezTo>
                  <a:pt x="0" y="13110"/>
                  <a:pt x="879" y="14400"/>
                  <a:pt x="1964" y="14400"/>
                </a:cubicBezTo>
                <a:lnTo>
                  <a:pt x="13745" y="14400"/>
                </a:lnTo>
                <a:lnTo>
                  <a:pt x="13745" y="20880"/>
                </a:lnTo>
                <a:cubicBezTo>
                  <a:pt x="13745" y="21278"/>
                  <a:pt x="13965" y="21600"/>
                  <a:pt x="14236" y="21600"/>
                </a:cubicBezTo>
                <a:cubicBezTo>
                  <a:pt x="14372" y="21600"/>
                  <a:pt x="14495" y="21520"/>
                  <a:pt x="14583" y="21389"/>
                </a:cubicBezTo>
                <a:lnTo>
                  <a:pt x="21456" y="11310"/>
                </a:lnTo>
                <a:cubicBezTo>
                  <a:pt x="21545" y="11180"/>
                  <a:pt x="21600" y="11000"/>
                  <a:pt x="21600" y="10800"/>
                </a:cubicBezTo>
                <a:cubicBezTo>
                  <a:pt x="21600" y="10601"/>
                  <a:pt x="21545" y="10421"/>
                  <a:pt x="21456" y="10291"/>
                </a:cubicBezTo>
              </a:path>
            </a:pathLst>
          </a:custGeom>
          <a:solidFill>
            <a:srgbClr val="FAA58E"/>
          </a:solidFill>
          <a:ln w="12700">
            <a:solidFill>
              <a:schemeClr val="bg1"/>
            </a:solidFill>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2" name="AutoShape 2">
            <a:extLst>
              <a:ext uri="{FF2B5EF4-FFF2-40B4-BE49-F238E27FC236}">
                <a16:creationId xmlns:a16="http://schemas.microsoft.com/office/drawing/2014/main" id="{060C96DF-D671-4934-8386-52F6CCFB94FC}"/>
              </a:ext>
            </a:extLst>
          </p:cNvPr>
          <p:cNvSpPr>
            <a:spLocks noChangeAspect="1" noChangeArrowheads="1"/>
          </p:cNvSpPr>
          <p:nvPr/>
        </p:nvSpPr>
        <p:spPr bwMode="auto">
          <a:xfrm>
            <a:off x="5769025" y="409612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Google Shape;75;p32">
            <a:extLst>
              <a:ext uri="{FF2B5EF4-FFF2-40B4-BE49-F238E27FC236}">
                <a16:creationId xmlns:a16="http://schemas.microsoft.com/office/drawing/2014/main" id="{DF196422-CE23-45D8-8087-D7D4247A234F}"/>
              </a:ext>
            </a:extLst>
          </p:cNvPr>
          <p:cNvSpPr txBox="1">
            <a:spLocks/>
          </p:cNvSpPr>
          <p:nvPr/>
        </p:nvSpPr>
        <p:spPr>
          <a:xfrm>
            <a:off x="620025" y="2770387"/>
            <a:ext cx="4650701" cy="12430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a:lnSpc>
                <a:spcPct val="90000"/>
              </a:lnSpc>
              <a:buClr>
                <a:schemeClr val="accent1"/>
              </a:buClr>
              <a:buSzPts val="3959"/>
              <a:buFont typeface="Calibri"/>
              <a:buNone/>
              <a:defRPr sz="3600" b="1">
                <a:solidFill>
                  <a:schemeClr val="tx1"/>
                </a:solidFill>
                <a:latin typeface="Calibri"/>
                <a:ea typeface="Calibri"/>
                <a:cs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pPr marL="0" marR="0" lvl="0" indent="0" algn="just" defTabSz="914400" rtl="0" eaLnBrk="1" fontAlgn="auto" latinLnBrk="0" hangingPunct="1">
              <a:lnSpc>
                <a:spcPct val="100000"/>
              </a:lnSpc>
              <a:spcBef>
                <a:spcPts val="0"/>
              </a:spcBef>
              <a:spcAft>
                <a:spcPts val="0"/>
              </a:spcAft>
              <a:buClr>
                <a:srgbClr val="5B9BD5"/>
              </a:buClr>
              <a:buSzPts val="3959"/>
              <a:buFont typeface="Calibri"/>
              <a:buNone/>
              <a:tabLst/>
              <a:defRPr/>
            </a:pPr>
            <a:r>
              <a:rPr lang="es-ES" sz="2400" b="0" dirty="0">
                <a:solidFill>
                  <a:schemeClr val="tx1">
                    <a:lumMod val="95000"/>
                    <a:lumOff val="5000"/>
                  </a:schemeClr>
                </a:solidFill>
                <a:latin typeface="Calibri" panose="020F0502020204030204" pitchFamily="34" charset="0"/>
                <a:cs typeface="Calibri" panose="020F0502020204030204" pitchFamily="34" charset="0"/>
              </a:rPr>
              <a:t>“Convive y participa democráticamente en la búsqueda del bien común” </a:t>
            </a:r>
            <a:endParaRPr lang="es-PE" sz="2400" b="0" dirty="0">
              <a:solidFill>
                <a:schemeClr val="tx1">
                  <a:lumMod val="95000"/>
                  <a:lumOff val="5000"/>
                </a:schemeClr>
              </a:solidFill>
              <a:latin typeface="Calibri" panose="020F0502020204030204" pitchFamily="34" charset="0"/>
              <a:cs typeface="Calibri" panose="020F0502020204030204" pitchFamily="34" charset="0"/>
            </a:endParaRPr>
          </a:p>
        </p:txBody>
      </p:sp>
      <p:sp>
        <p:nvSpPr>
          <p:cNvPr id="19" name="Google Shape;75;p32">
            <a:extLst>
              <a:ext uri="{FF2B5EF4-FFF2-40B4-BE49-F238E27FC236}">
                <a16:creationId xmlns:a16="http://schemas.microsoft.com/office/drawing/2014/main" id="{332DC67C-5497-4EB1-98FD-B9E381909CF4}"/>
              </a:ext>
            </a:extLst>
          </p:cNvPr>
          <p:cNvSpPr txBox="1">
            <a:spLocks/>
          </p:cNvSpPr>
          <p:nvPr/>
        </p:nvSpPr>
        <p:spPr>
          <a:xfrm>
            <a:off x="620025" y="4660727"/>
            <a:ext cx="4650701" cy="98933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a:lnSpc>
                <a:spcPct val="90000"/>
              </a:lnSpc>
              <a:buClr>
                <a:schemeClr val="accent1"/>
              </a:buClr>
              <a:buSzPts val="3959"/>
              <a:buFont typeface="Calibri"/>
              <a:buNone/>
              <a:defRPr sz="3600" b="1">
                <a:solidFill>
                  <a:schemeClr val="tx1"/>
                </a:solidFill>
                <a:latin typeface="Calibri"/>
                <a:ea typeface="Calibri"/>
                <a:cs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pPr marL="0" marR="0" lvl="0" indent="0" algn="just" defTabSz="914400" rtl="0" eaLnBrk="1" fontAlgn="auto" latinLnBrk="0" hangingPunct="1">
              <a:lnSpc>
                <a:spcPct val="100000"/>
              </a:lnSpc>
              <a:spcBef>
                <a:spcPts val="0"/>
              </a:spcBef>
              <a:spcAft>
                <a:spcPts val="0"/>
              </a:spcAft>
              <a:buClr>
                <a:srgbClr val="5B9BD5"/>
              </a:buClr>
              <a:buSzPts val="3959"/>
              <a:buFont typeface="Calibri"/>
              <a:buNone/>
              <a:tabLst/>
              <a:defRPr/>
            </a:pPr>
            <a:r>
              <a:rPr lang="es-ES" sz="2400" b="0" dirty="0">
                <a:solidFill>
                  <a:schemeClr val="tx1">
                    <a:lumMod val="95000"/>
                    <a:lumOff val="5000"/>
                  </a:schemeClr>
                </a:solidFill>
                <a:latin typeface="Calibri" panose="020F0502020204030204" pitchFamily="34" charset="0"/>
                <a:cs typeface="Calibri" panose="020F0502020204030204" pitchFamily="34" charset="0"/>
              </a:rPr>
              <a:t>“Resuelve problemas de forma, movimiento y localización.” </a:t>
            </a:r>
            <a:endParaRPr lang="es-PE" sz="2400" b="0" dirty="0">
              <a:solidFill>
                <a:schemeClr val="tx1">
                  <a:lumMod val="95000"/>
                  <a:lumOff val="5000"/>
                </a:schemeClr>
              </a:solidFill>
              <a:latin typeface="Calibri" panose="020F0502020204030204" pitchFamily="34" charset="0"/>
              <a:cs typeface="Calibri" panose="020F0502020204030204" pitchFamily="34" charset="0"/>
            </a:endParaRPr>
          </a:p>
        </p:txBody>
      </p:sp>
      <p:sp>
        <p:nvSpPr>
          <p:cNvPr id="20" name="CuadroTexto 19">
            <a:extLst>
              <a:ext uri="{FF2B5EF4-FFF2-40B4-BE49-F238E27FC236}">
                <a16:creationId xmlns:a16="http://schemas.microsoft.com/office/drawing/2014/main" id="{819CF277-93A6-4D68-9350-11B3638D164C}"/>
              </a:ext>
            </a:extLst>
          </p:cNvPr>
          <p:cNvSpPr txBox="1"/>
          <p:nvPr/>
        </p:nvSpPr>
        <p:spPr>
          <a:xfrm>
            <a:off x="6344344" y="1281232"/>
            <a:ext cx="3518420" cy="923330"/>
          </a:xfrm>
          <a:prstGeom prst="rect">
            <a:avLst/>
          </a:prstGeom>
          <a:solidFill>
            <a:schemeClr val="bg1">
              <a:lumMod val="95000"/>
            </a:schemeClr>
          </a:solidFill>
        </p:spPr>
        <p:txBody>
          <a:bodyPr wrap="square">
            <a:spAutoFit/>
          </a:bodyPr>
          <a:lstStyle>
            <a:defPPr marR="0" lvl="0" algn="l" rtl="0">
              <a:lnSpc>
                <a:spcPct val="100000"/>
              </a:lnSpc>
              <a:spcBef>
                <a:spcPts val="0"/>
              </a:spcBef>
              <a:spcAft>
                <a:spcPts val="0"/>
              </a:spcAft>
              <a:defRPr/>
            </a:defPPr>
            <a:lvl1pPr marL="285750" indent="-285750" algn="just">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stStyle>
          <a:p>
            <a:pPr marL="0" indent="0">
              <a:buNone/>
              <a:defRPr/>
            </a:pPr>
            <a:r>
              <a:rPr lang="es-ES" sz="1800" dirty="0">
                <a:solidFill>
                  <a:prstClr val="black">
                    <a:lumMod val="65000"/>
                    <a:lumOff val="35000"/>
                  </a:prstClr>
                </a:solidFill>
              </a:rPr>
              <a:t> “</a:t>
            </a:r>
            <a:r>
              <a:rPr lang="es-ES" sz="1800" b="1" i="1" dirty="0">
                <a:solidFill>
                  <a:prstClr val="black">
                    <a:lumMod val="65000"/>
                    <a:lumOff val="35000"/>
                  </a:prstClr>
                </a:solidFill>
              </a:rPr>
              <a:t>Leerás algunos cuentos con dibujos sobre niños de otros lugares del país</a:t>
            </a:r>
            <a:r>
              <a:rPr lang="es-ES" sz="1800" dirty="0">
                <a:solidFill>
                  <a:prstClr val="black">
                    <a:lumMod val="65000"/>
                    <a:lumOff val="35000"/>
                  </a:prstClr>
                </a:solidFill>
              </a:rPr>
              <a:t>”. </a:t>
            </a:r>
          </a:p>
        </p:txBody>
      </p:sp>
      <p:sp>
        <p:nvSpPr>
          <p:cNvPr id="21" name="CuadroTexto 20">
            <a:extLst>
              <a:ext uri="{FF2B5EF4-FFF2-40B4-BE49-F238E27FC236}">
                <a16:creationId xmlns:a16="http://schemas.microsoft.com/office/drawing/2014/main" id="{4C219015-6423-41FF-9616-2C099F410A85}"/>
              </a:ext>
            </a:extLst>
          </p:cNvPr>
          <p:cNvSpPr txBox="1"/>
          <p:nvPr/>
        </p:nvSpPr>
        <p:spPr>
          <a:xfrm>
            <a:off x="6346674" y="2857031"/>
            <a:ext cx="3516090" cy="923330"/>
          </a:xfrm>
          <a:prstGeom prst="rect">
            <a:avLst/>
          </a:prstGeom>
          <a:solidFill>
            <a:schemeClr val="bg1">
              <a:lumMod val="95000"/>
            </a:schemeClr>
          </a:solidFill>
        </p:spPr>
        <p:txBody>
          <a:bodyPr wrap="square">
            <a:spAutoFit/>
          </a:bodyPr>
          <a:lstStyle>
            <a:defPPr marR="0" lvl="0" algn="l" rtl="0">
              <a:lnSpc>
                <a:spcPct val="100000"/>
              </a:lnSpc>
              <a:spcBef>
                <a:spcPts val="0"/>
              </a:spcBef>
              <a:spcAft>
                <a:spcPts val="0"/>
              </a:spcAft>
              <a:defRPr/>
            </a:defPPr>
            <a:lvl1pPr marL="285750" indent="-285750" algn="just">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stStyle>
          <a:p>
            <a:pPr marL="0" indent="0">
              <a:buNone/>
              <a:defRPr/>
            </a:pPr>
            <a:r>
              <a:rPr lang="es-ES" sz="1800" dirty="0">
                <a:solidFill>
                  <a:prstClr val="black">
                    <a:lumMod val="65000"/>
                    <a:lumOff val="35000"/>
                  </a:prstClr>
                </a:solidFill>
              </a:rPr>
              <a:t> “</a:t>
            </a:r>
            <a:r>
              <a:rPr lang="es-ES" sz="1800" b="1" i="1" dirty="0">
                <a:solidFill>
                  <a:prstClr val="black">
                    <a:lumMod val="65000"/>
                    <a:lumOff val="35000"/>
                  </a:prstClr>
                </a:solidFill>
              </a:rPr>
              <a:t>Conversarás con tus familiares para mejorar su convivencia en el hogar</a:t>
            </a:r>
            <a:r>
              <a:rPr lang="es-ES" sz="1800" dirty="0">
                <a:solidFill>
                  <a:prstClr val="black">
                    <a:lumMod val="65000"/>
                    <a:lumOff val="35000"/>
                  </a:prstClr>
                </a:solidFill>
              </a:rPr>
              <a:t>”. </a:t>
            </a:r>
          </a:p>
        </p:txBody>
      </p:sp>
      <p:sp>
        <p:nvSpPr>
          <p:cNvPr id="22" name="CuadroTexto 21">
            <a:extLst>
              <a:ext uri="{FF2B5EF4-FFF2-40B4-BE49-F238E27FC236}">
                <a16:creationId xmlns:a16="http://schemas.microsoft.com/office/drawing/2014/main" id="{9B2C8E97-8ED3-4996-B19F-EC0E746B96E5}"/>
              </a:ext>
            </a:extLst>
          </p:cNvPr>
          <p:cNvSpPr txBox="1"/>
          <p:nvPr/>
        </p:nvSpPr>
        <p:spPr>
          <a:xfrm>
            <a:off x="6248118" y="4660727"/>
            <a:ext cx="5506560" cy="646331"/>
          </a:xfrm>
          <a:prstGeom prst="rect">
            <a:avLst/>
          </a:prstGeom>
          <a:solidFill>
            <a:schemeClr val="bg1">
              <a:lumMod val="95000"/>
            </a:schemeClr>
          </a:solidFill>
        </p:spPr>
        <p:txBody>
          <a:bodyPr wrap="square">
            <a:spAutoFit/>
          </a:bodyPr>
          <a:lstStyle>
            <a:defPPr marR="0" lvl="0" algn="l" rtl="0">
              <a:lnSpc>
                <a:spcPct val="100000"/>
              </a:lnSpc>
              <a:spcBef>
                <a:spcPts val="0"/>
              </a:spcBef>
              <a:spcAft>
                <a:spcPts val="0"/>
              </a:spcAft>
              <a:defRPr/>
            </a:defPPr>
            <a:lvl1pPr marL="285750" indent="-285750" algn="just">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stStyle>
          <a:p>
            <a:pPr marL="0" indent="0">
              <a:buNone/>
              <a:defRPr/>
            </a:pPr>
            <a:r>
              <a:rPr lang="es-ES" sz="1800" b="1" i="1" dirty="0">
                <a:solidFill>
                  <a:prstClr val="black">
                    <a:lumMod val="65000"/>
                    <a:lumOff val="35000"/>
                  </a:prstClr>
                </a:solidFill>
              </a:rPr>
              <a:t> “Harás un mapa de tu casa, con los diferentes lugares que tiene”. </a:t>
            </a:r>
          </a:p>
        </p:txBody>
      </p:sp>
      <p:pic>
        <p:nvPicPr>
          <p:cNvPr id="1026" name="Picture 2" descr="LEER | EducaSAAC">
            <a:extLst>
              <a:ext uri="{FF2B5EF4-FFF2-40B4-BE49-F238E27FC236}">
                <a16:creationId xmlns:a16="http://schemas.microsoft.com/office/drawing/2014/main" id="{438006F5-AFC3-4126-A126-6993F10E57F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374" t="6829" r="7727" b="7504"/>
          <a:stretch/>
        </p:blipFill>
        <p:spPr bwMode="auto">
          <a:xfrm>
            <a:off x="10028083" y="1214166"/>
            <a:ext cx="1377039" cy="13894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in en A.L. PRAGMÁTICA">
            <a:extLst>
              <a:ext uri="{FF2B5EF4-FFF2-40B4-BE49-F238E27FC236}">
                <a16:creationId xmlns:a16="http://schemas.microsoft.com/office/drawing/2014/main" id="{08B6CA92-79F6-4648-A79B-2357E0D683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28083" y="2857031"/>
            <a:ext cx="1543892" cy="15438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ómo dibujar el plano BOCETO de tu casa 6m x 15m Escala 1:50 - YouTube">
            <a:extLst>
              <a:ext uri="{FF2B5EF4-FFF2-40B4-BE49-F238E27FC236}">
                <a16:creationId xmlns:a16="http://schemas.microsoft.com/office/drawing/2014/main" id="{FA0A3BDA-EDC5-482A-91D5-CB55B85A5ECC}"/>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717" t="23158" r="7935" b="22567"/>
          <a:stretch/>
        </p:blipFill>
        <p:spPr bwMode="auto">
          <a:xfrm>
            <a:off x="8854580" y="5433133"/>
            <a:ext cx="2900098" cy="1049684"/>
          </a:xfrm>
          <a:prstGeom prst="rect">
            <a:avLst/>
          </a:prstGeom>
          <a:noFill/>
          <a:extLst>
            <a:ext uri="{909E8E84-426E-40DD-AFC4-6F175D3DCCD1}">
              <a14:hiddenFill xmlns:a14="http://schemas.microsoft.com/office/drawing/2010/main">
                <a:solidFill>
                  <a:srgbClr val="FFFFFF"/>
                </a:solidFill>
              </a14:hiddenFill>
            </a:ext>
          </a:extLst>
        </p:spPr>
      </p:pic>
      <p:sp>
        <p:nvSpPr>
          <p:cNvPr id="25" name="Google Shape;75;p32">
            <a:extLst>
              <a:ext uri="{FF2B5EF4-FFF2-40B4-BE49-F238E27FC236}">
                <a16:creationId xmlns:a16="http://schemas.microsoft.com/office/drawing/2014/main" id="{65D1571A-1AB6-4805-B9D7-A3C4F99D1BBD}"/>
              </a:ext>
            </a:extLst>
          </p:cNvPr>
          <p:cNvSpPr txBox="1">
            <a:spLocks/>
          </p:cNvSpPr>
          <p:nvPr/>
        </p:nvSpPr>
        <p:spPr>
          <a:xfrm>
            <a:off x="512882" y="756763"/>
            <a:ext cx="5072070" cy="36531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a:lnSpc>
                <a:spcPct val="90000"/>
              </a:lnSpc>
              <a:buClr>
                <a:schemeClr val="accent1"/>
              </a:buClr>
              <a:buSzPts val="3959"/>
              <a:buFont typeface="Calibri"/>
              <a:buNone/>
              <a:defRPr sz="3600" b="1">
                <a:solidFill>
                  <a:schemeClr val="tx1"/>
                </a:solidFill>
                <a:latin typeface="Calibri"/>
                <a:ea typeface="Calibri"/>
                <a:cs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pPr marL="0" marR="0" lvl="0" indent="0" algn="ctr" defTabSz="914400" rtl="0" eaLnBrk="1" fontAlgn="auto" latinLnBrk="0" hangingPunct="1">
              <a:lnSpc>
                <a:spcPct val="90000"/>
              </a:lnSpc>
              <a:spcBef>
                <a:spcPts val="0"/>
              </a:spcBef>
              <a:spcAft>
                <a:spcPts val="0"/>
              </a:spcAft>
              <a:buClr>
                <a:srgbClr val="5B9BD5"/>
              </a:buClr>
              <a:buSzPts val="3959"/>
              <a:buFont typeface="Calibri"/>
              <a:buNone/>
              <a:tabLst/>
              <a:defRPr/>
            </a:pPr>
            <a:r>
              <a:rPr lang="es-ES" sz="2400" dirty="0">
                <a:solidFill>
                  <a:schemeClr val="bg1">
                    <a:lumMod val="50000"/>
                  </a:schemeClr>
                </a:solidFill>
                <a:latin typeface="Verdana" panose="020B0604030504040204" pitchFamily="34" charset="0"/>
                <a:ea typeface="Verdana" panose="020B0604030504040204" pitchFamily="34" charset="0"/>
                <a:sym typeface="Calibri"/>
              </a:rPr>
              <a:t>Competencias</a:t>
            </a:r>
            <a:endParaRPr kumimoji="0" lang="es-ES" sz="2400" b="1" i="0" u="none" strike="noStrike" kern="1200" cap="none" spc="0" normalizeH="0" baseline="0" noProof="0" dirty="0">
              <a:ln>
                <a:noFill/>
              </a:ln>
              <a:solidFill>
                <a:schemeClr val="bg1">
                  <a:lumMod val="50000"/>
                </a:schemeClr>
              </a:solidFill>
              <a:effectLst/>
              <a:uLnTx/>
              <a:uFillTx/>
              <a:latin typeface="Verdana" panose="020B0604030504040204" pitchFamily="34" charset="0"/>
              <a:ea typeface="Verdana" panose="020B0604030504040204" pitchFamily="34" charset="0"/>
              <a:cs typeface="Calibri"/>
              <a:sym typeface="Calibri"/>
            </a:endParaRPr>
          </a:p>
        </p:txBody>
      </p:sp>
    </p:spTree>
    <p:extLst>
      <p:ext uri="{BB962C8B-B14F-4D97-AF65-F5344CB8AC3E}">
        <p14:creationId xmlns:p14="http://schemas.microsoft.com/office/powerpoint/2010/main" val="285217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CE091C38-6387-410B-83F0-82FE278BC082}"/>
              </a:ext>
            </a:extLst>
          </p:cNvPr>
          <p:cNvSpPr/>
          <p:nvPr/>
        </p:nvSpPr>
        <p:spPr>
          <a:xfrm>
            <a:off x="315508" y="686906"/>
            <a:ext cx="5628092" cy="5864020"/>
          </a:xfrm>
          <a:prstGeom prst="rect">
            <a:avLst/>
          </a:prstGeom>
          <a:solidFill>
            <a:srgbClr val="E2E8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Google Shape;75;p32">
            <a:extLst>
              <a:ext uri="{FF2B5EF4-FFF2-40B4-BE49-F238E27FC236}">
                <a16:creationId xmlns:a16="http://schemas.microsoft.com/office/drawing/2014/main" id="{E32B4B83-7A0B-4B9C-AA6E-A0BFDA6436AA}"/>
              </a:ext>
            </a:extLst>
          </p:cNvPr>
          <p:cNvSpPr txBox="1">
            <a:spLocks/>
          </p:cNvSpPr>
          <p:nvPr/>
        </p:nvSpPr>
        <p:spPr>
          <a:xfrm>
            <a:off x="315508" y="236541"/>
            <a:ext cx="4813963" cy="45036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a:lnSpc>
                <a:spcPct val="90000"/>
              </a:lnSpc>
              <a:buClr>
                <a:schemeClr val="accent1"/>
              </a:buClr>
              <a:buSzPts val="3959"/>
              <a:buFont typeface="Calibri"/>
              <a:buNone/>
              <a:defRPr sz="3600" b="1">
                <a:solidFill>
                  <a:schemeClr val="tx1"/>
                </a:solidFill>
                <a:latin typeface="Calibri"/>
                <a:ea typeface="Calibri"/>
                <a:cs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pPr marL="0" marR="0" lvl="0" indent="0" algn="l" defTabSz="914400" rtl="0" eaLnBrk="1" fontAlgn="auto" latinLnBrk="0" hangingPunct="1">
              <a:lnSpc>
                <a:spcPct val="90000"/>
              </a:lnSpc>
              <a:spcBef>
                <a:spcPts val="0"/>
              </a:spcBef>
              <a:spcAft>
                <a:spcPts val="0"/>
              </a:spcAft>
              <a:buClr>
                <a:srgbClr val="5B9BD5"/>
              </a:buClr>
              <a:buSzPts val="3959"/>
              <a:buFont typeface="Calibri"/>
              <a:buNone/>
              <a:tabLst/>
              <a:defRPr/>
            </a:pPr>
            <a:r>
              <a:rPr kumimoji="0" lang="es-ES"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Calibri"/>
                <a:sym typeface="Calibri"/>
              </a:rPr>
              <a:t>3. Enfoques transversales</a:t>
            </a:r>
            <a:endParaRPr kumimoji="0" lang="es-ES" sz="2400" b="1" i="0" u="none"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cs typeface="Calibri"/>
              <a:sym typeface="Calibri"/>
            </a:endParaRPr>
          </a:p>
          <a:p>
            <a:pPr marL="0" marR="0" lvl="0" indent="0" algn="l" defTabSz="914400" rtl="0" eaLnBrk="1" fontAlgn="auto" latinLnBrk="0" hangingPunct="1">
              <a:lnSpc>
                <a:spcPct val="90000"/>
              </a:lnSpc>
              <a:spcBef>
                <a:spcPts val="0"/>
              </a:spcBef>
              <a:spcAft>
                <a:spcPts val="0"/>
              </a:spcAft>
              <a:buClr>
                <a:srgbClr val="5B9BD5"/>
              </a:buClr>
              <a:buSzPts val="3959"/>
              <a:buFont typeface="Calibri"/>
              <a:buNone/>
              <a:tabLst/>
              <a:defRPr/>
            </a:pPr>
            <a:endParaRPr kumimoji="0" lang="es-ES" sz="1200" b="1" i="0" u="none" strike="noStrike" kern="1200" cap="none" spc="0" normalizeH="0" baseline="0" noProof="0" dirty="0">
              <a:ln>
                <a:noFill/>
              </a:ln>
              <a:solidFill>
                <a:prstClr val="black"/>
              </a:solidFill>
              <a:effectLst/>
              <a:uLnTx/>
              <a:uFillTx/>
              <a:latin typeface="Calibri"/>
              <a:cs typeface="Calibri"/>
            </a:endParaRPr>
          </a:p>
        </p:txBody>
      </p:sp>
      <p:sp>
        <p:nvSpPr>
          <p:cNvPr id="6" name="Google Shape;75;p32">
            <a:extLst>
              <a:ext uri="{FF2B5EF4-FFF2-40B4-BE49-F238E27FC236}">
                <a16:creationId xmlns:a16="http://schemas.microsoft.com/office/drawing/2014/main" id="{5E73D4E3-F4C4-40B4-925F-88BCAAEB9D37}"/>
              </a:ext>
            </a:extLst>
          </p:cNvPr>
          <p:cNvSpPr txBox="1">
            <a:spLocks/>
          </p:cNvSpPr>
          <p:nvPr/>
        </p:nvSpPr>
        <p:spPr>
          <a:xfrm>
            <a:off x="606410" y="2812417"/>
            <a:ext cx="4650701" cy="80649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a:lnSpc>
                <a:spcPct val="90000"/>
              </a:lnSpc>
              <a:buClr>
                <a:schemeClr val="accent1"/>
              </a:buClr>
              <a:buSzPts val="3959"/>
              <a:buFont typeface="Calibri"/>
              <a:buNone/>
              <a:defRPr sz="3600" b="1">
                <a:solidFill>
                  <a:schemeClr val="tx1"/>
                </a:solidFill>
                <a:latin typeface="Calibri"/>
                <a:ea typeface="Calibri"/>
                <a:cs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pPr marL="342900" marR="0" lvl="0" indent="-342900" algn="l" defTabSz="914400" rtl="0" eaLnBrk="1" fontAlgn="auto" latinLnBrk="0" hangingPunct="1">
              <a:lnSpc>
                <a:spcPct val="90000"/>
              </a:lnSpc>
              <a:spcBef>
                <a:spcPts val="0"/>
              </a:spcBef>
              <a:spcAft>
                <a:spcPts val="0"/>
              </a:spcAft>
              <a:buClr>
                <a:srgbClr val="5B9BD5"/>
              </a:buClr>
              <a:buSzPts val="3959"/>
              <a:buFont typeface="Wingdings" panose="05000000000000000000" pitchFamily="2" charset="2"/>
              <a:buChar char="§"/>
              <a:tabLst/>
              <a:defRPr/>
            </a:pPr>
            <a:r>
              <a:rPr lang="es-PE" sz="2400" b="0" dirty="0">
                <a:solidFill>
                  <a:schemeClr val="tx1">
                    <a:lumMod val="95000"/>
                    <a:lumOff val="5000"/>
                  </a:schemeClr>
                </a:solidFill>
                <a:latin typeface="Calibri" panose="020F0502020204030204" pitchFamily="34" charset="0"/>
                <a:cs typeface="Calibri" panose="020F0502020204030204" pitchFamily="34" charset="0"/>
              </a:rPr>
              <a:t>Igualdad de género</a:t>
            </a:r>
          </a:p>
          <a:p>
            <a:pPr marL="342900" marR="0" lvl="0" indent="-342900" algn="l" defTabSz="914400" rtl="0" eaLnBrk="1" fontAlgn="auto" latinLnBrk="0" hangingPunct="1">
              <a:lnSpc>
                <a:spcPct val="90000"/>
              </a:lnSpc>
              <a:spcBef>
                <a:spcPts val="0"/>
              </a:spcBef>
              <a:spcAft>
                <a:spcPts val="0"/>
              </a:spcAft>
              <a:buClr>
                <a:srgbClr val="5B9BD5"/>
              </a:buClr>
              <a:buSzPts val="3959"/>
              <a:buFont typeface="Wingdings" panose="05000000000000000000" pitchFamily="2" charset="2"/>
              <a:buChar char="§"/>
              <a:tabLst/>
              <a:defRPr/>
            </a:pPr>
            <a:r>
              <a:rPr kumimoji="0" lang="es-PE" sz="2400" b="0"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cs typeface="Calibri" panose="020F0502020204030204" pitchFamily="34" charset="0"/>
              </a:rPr>
              <a:t>Orientación al bien común</a:t>
            </a:r>
            <a:endParaRPr kumimoji="0" lang="es-ES" sz="1800" b="1" i="0" u="none" strike="noStrike" kern="1200" cap="none" spc="0" normalizeH="0" baseline="0" noProof="0" dirty="0">
              <a:ln>
                <a:noFill/>
              </a:ln>
              <a:solidFill>
                <a:schemeClr val="tx1">
                  <a:lumMod val="95000"/>
                  <a:lumOff val="5000"/>
                </a:schemeClr>
              </a:solidFill>
              <a:effectLst/>
              <a:uLnTx/>
              <a:uFillTx/>
              <a:latin typeface="Calibri"/>
              <a:cs typeface="Calibri"/>
            </a:endParaRPr>
          </a:p>
        </p:txBody>
      </p:sp>
      <p:sp>
        <p:nvSpPr>
          <p:cNvPr id="16" name="Google Shape;75;p32">
            <a:extLst>
              <a:ext uri="{FF2B5EF4-FFF2-40B4-BE49-F238E27FC236}">
                <a16:creationId xmlns:a16="http://schemas.microsoft.com/office/drawing/2014/main" id="{EA147158-6FF2-4BA1-B3D2-FAE38B6E8C33}"/>
              </a:ext>
            </a:extLst>
          </p:cNvPr>
          <p:cNvSpPr txBox="1">
            <a:spLocks/>
          </p:cNvSpPr>
          <p:nvPr/>
        </p:nvSpPr>
        <p:spPr>
          <a:xfrm>
            <a:off x="606410" y="1749662"/>
            <a:ext cx="4650701" cy="80649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a:lnSpc>
                <a:spcPct val="90000"/>
              </a:lnSpc>
              <a:buClr>
                <a:schemeClr val="accent1"/>
              </a:buClr>
              <a:buSzPts val="3959"/>
              <a:buFont typeface="Calibri"/>
              <a:buNone/>
              <a:defRPr sz="3600" b="1">
                <a:solidFill>
                  <a:schemeClr val="tx1"/>
                </a:solidFill>
                <a:latin typeface="Calibri"/>
                <a:ea typeface="Calibri"/>
                <a:cs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pPr marR="0" lvl="0" algn="l" defTabSz="914400" rtl="0" eaLnBrk="1" fontAlgn="auto" latinLnBrk="0" hangingPunct="1">
              <a:lnSpc>
                <a:spcPct val="90000"/>
              </a:lnSpc>
              <a:spcBef>
                <a:spcPts val="0"/>
              </a:spcBef>
              <a:spcAft>
                <a:spcPts val="0"/>
              </a:spcAft>
              <a:buClr>
                <a:srgbClr val="5B9BD5"/>
              </a:buClr>
              <a:buSzPts val="3959"/>
              <a:tabLst/>
              <a:defRPr/>
            </a:pPr>
            <a:r>
              <a:rPr lang="es-ES" sz="2400" dirty="0">
                <a:solidFill>
                  <a:schemeClr val="tx1">
                    <a:lumMod val="95000"/>
                    <a:lumOff val="5000"/>
                  </a:schemeClr>
                </a:solidFill>
              </a:rPr>
              <a:t>Enfoques transversales de la </a:t>
            </a:r>
            <a:r>
              <a:rPr lang="es-ES" sz="2400" dirty="0" err="1">
                <a:solidFill>
                  <a:schemeClr val="tx1">
                    <a:lumMod val="95000"/>
                    <a:lumOff val="5000"/>
                  </a:schemeClr>
                </a:solidFill>
              </a:rPr>
              <a:t>EdA</a:t>
            </a:r>
            <a:r>
              <a:rPr lang="es-ES" sz="2400" dirty="0">
                <a:solidFill>
                  <a:schemeClr val="tx1">
                    <a:lumMod val="95000"/>
                    <a:lumOff val="5000"/>
                  </a:schemeClr>
                </a:solidFill>
              </a:rPr>
              <a:t> original</a:t>
            </a:r>
            <a:r>
              <a:rPr lang="es-ES" sz="1800" dirty="0">
                <a:solidFill>
                  <a:schemeClr val="tx1">
                    <a:lumMod val="95000"/>
                    <a:lumOff val="5000"/>
                  </a:schemeClr>
                </a:solidFill>
              </a:rPr>
              <a:t>:</a:t>
            </a:r>
            <a:endParaRPr kumimoji="0" lang="es-ES" sz="1800" b="1" i="0" u="none" strike="noStrike" kern="1200" cap="none" spc="0" normalizeH="0" baseline="0" noProof="0" dirty="0">
              <a:ln>
                <a:noFill/>
              </a:ln>
              <a:solidFill>
                <a:schemeClr val="tx1">
                  <a:lumMod val="95000"/>
                  <a:lumOff val="5000"/>
                </a:schemeClr>
              </a:solidFill>
              <a:effectLst/>
              <a:uLnTx/>
              <a:uFillTx/>
              <a:latin typeface="Calibri"/>
              <a:cs typeface="Calibri"/>
            </a:endParaRPr>
          </a:p>
        </p:txBody>
      </p:sp>
      <p:graphicFrame>
        <p:nvGraphicFramePr>
          <p:cNvPr id="2" name="Tabla 1">
            <a:extLst>
              <a:ext uri="{FF2B5EF4-FFF2-40B4-BE49-F238E27FC236}">
                <a16:creationId xmlns:a16="http://schemas.microsoft.com/office/drawing/2014/main" id="{885A3285-B772-4BD0-B581-E821A77C7D2E}"/>
              </a:ext>
            </a:extLst>
          </p:cNvPr>
          <p:cNvGraphicFramePr>
            <a:graphicFrameLocks noGrp="1"/>
          </p:cNvGraphicFramePr>
          <p:nvPr>
            <p:extLst>
              <p:ext uri="{D42A27DB-BD31-4B8C-83A1-F6EECF244321}">
                <p14:modId xmlns:p14="http://schemas.microsoft.com/office/powerpoint/2010/main" val="2110560993"/>
              </p:ext>
            </p:extLst>
          </p:nvPr>
        </p:nvGraphicFramePr>
        <p:xfrm>
          <a:off x="6234502" y="2556161"/>
          <a:ext cx="5485822" cy="1686619"/>
        </p:xfrm>
        <a:graphic>
          <a:graphicData uri="http://schemas.openxmlformats.org/drawingml/2006/table">
            <a:tbl>
              <a:tblPr firstRow="1" firstCol="1" bandRow="1">
                <a:tableStyleId>{1E171933-4619-4E11-9A3F-F7608DF75F80}</a:tableStyleId>
              </a:tblPr>
              <a:tblGrid>
                <a:gridCol w="1580549">
                  <a:extLst>
                    <a:ext uri="{9D8B030D-6E8A-4147-A177-3AD203B41FA5}">
                      <a16:colId xmlns:a16="http://schemas.microsoft.com/office/drawing/2014/main" val="320713232"/>
                    </a:ext>
                  </a:extLst>
                </a:gridCol>
                <a:gridCol w="3905273">
                  <a:extLst>
                    <a:ext uri="{9D8B030D-6E8A-4147-A177-3AD203B41FA5}">
                      <a16:colId xmlns:a16="http://schemas.microsoft.com/office/drawing/2014/main" val="1643074262"/>
                    </a:ext>
                  </a:extLst>
                </a:gridCol>
              </a:tblGrid>
              <a:tr h="335074">
                <a:tc gridSpan="2">
                  <a:txBody>
                    <a:bodyPr/>
                    <a:lstStyle/>
                    <a:p>
                      <a:pPr>
                        <a:lnSpc>
                          <a:spcPct val="107000"/>
                        </a:lnSpc>
                        <a:spcAft>
                          <a:spcPts val="800"/>
                        </a:spcAft>
                      </a:pPr>
                      <a:r>
                        <a:rPr lang="es-PE" sz="2000">
                          <a:effectLst/>
                        </a:rPr>
                        <a:t>Enfoque inclusivo o de atención a la diversidad</a:t>
                      </a:r>
                      <a:endParaRPr lang="es-PE"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PE"/>
                    </a:p>
                  </a:txBody>
                  <a:tcPr/>
                </a:tc>
                <a:extLst>
                  <a:ext uri="{0D108BD9-81ED-4DB2-BD59-A6C34878D82A}">
                    <a16:rowId xmlns:a16="http://schemas.microsoft.com/office/drawing/2014/main" val="2535646533"/>
                  </a:ext>
                </a:extLst>
              </a:tr>
              <a:tr h="387615">
                <a:tc>
                  <a:txBody>
                    <a:bodyPr/>
                    <a:lstStyle/>
                    <a:p>
                      <a:pPr>
                        <a:lnSpc>
                          <a:spcPct val="107000"/>
                        </a:lnSpc>
                        <a:spcAft>
                          <a:spcPts val="800"/>
                        </a:spcAft>
                      </a:pPr>
                      <a:r>
                        <a:rPr lang="es-PE" sz="2000" dirty="0">
                          <a:effectLst/>
                        </a:rPr>
                        <a:t>Valores(es)</a:t>
                      </a:r>
                      <a:endParaRPr lang="es-PE"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PE" sz="2000" dirty="0">
                          <a:effectLst/>
                        </a:rPr>
                        <a:t>Respeto por las diferencias</a:t>
                      </a:r>
                      <a:endParaRPr lang="es-PE"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23742273"/>
                  </a:ext>
                </a:extLst>
              </a:tr>
              <a:tr h="849094">
                <a:tc>
                  <a:txBody>
                    <a:bodyPr/>
                    <a:lstStyle/>
                    <a:p>
                      <a:pPr>
                        <a:lnSpc>
                          <a:spcPct val="107000"/>
                        </a:lnSpc>
                        <a:spcAft>
                          <a:spcPts val="800"/>
                        </a:spcAft>
                      </a:pPr>
                      <a:r>
                        <a:rPr lang="es-PE" sz="2000" dirty="0">
                          <a:effectLst/>
                        </a:rPr>
                        <a:t>Por ejemplo</a:t>
                      </a:r>
                      <a:endParaRPr lang="es-PE"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PE" sz="2000" dirty="0">
                          <a:effectLst/>
                        </a:rPr>
                        <a:t>Los estudiantes respetan y valoran </a:t>
                      </a:r>
                      <a:r>
                        <a:rPr lang="es-PE" sz="1600" dirty="0">
                          <a:effectLst/>
                        </a:rPr>
                        <a:t> </a:t>
                      </a:r>
                      <a:r>
                        <a:rPr lang="es-PE" sz="2000" dirty="0">
                          <a:effectLst/>
                        </a:rPr>
                        <a:t>las actividades que prefieren sus familiares.</a:t>
                      </a:r>
                      <a:endParaRPr lang="es-PE"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28714797"/>
                  </a:ext>
                </a:extLst>
              </a:tr>
            </a:tbl>
          </a:graphicData>
        </a:graphic>
      </p:graphicFrame>
    </p:spTree>
    <p:extLst>
      <p:ext uri="{BB962C8B-B14F-4D97-AF65-F5344CB8AC3E}">
        <p14:creationId xmlns:p14="http://schemas.microsoft.com/office/powerpoint/2010/main" val="1083330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CE091C38-6387-410B-83F0-82FE278BC082}"/>
              </a:ext>
            </a:extLst>
          </p:cNvPr>
          <p:cNvSpPr/>
          <p:nvPr/>
        </p:nvSpPr>
        <p:spPr>
          <a:xfrm>
            <a:off x="315508" y="686906"/>
            <a:ext cx="5628092" cy="5864020"/>
          </a:xfrm>
          <a:prstGeom prst="rect">
            <a:avLst/>
          </a:prstGeom>
          <a:solidFill>
            <a:srgbClr val="FEDA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Google Shape;75;p32">
            <a:extLst>
              <a:ext uri="{FF2B5EF4-FFF2-40B4-BE49-F238E27FC236}">
                <a16:creationId xmlns:a16="http://schemas.microsoft.com/office/drawing/2014/main" id="{5E73D4E3-F4C4-40B4-925F-88BCAAEB9D37}"/>
              </a:ext>
            </a:extLst>
          </p:cNvPr>
          <p:cNvSpPr txBox="1">
            <a:spLocks/>
          </p:cNvSpPr>
          <p:nvPr/>
        </p:nvSpPr>
        <p:spPr>
          <a:xfrm>
            <a:off x="595328" y="1071847"/>
            <a:ext cx="4650701" cy="120752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a:lnSpc>
                <a:spcPct val="90000"/>
              </a:lnSpc>
              <a:buClr>
                <a:schemeClr val="accent1"/>
              </a:buClr>
              <a:buSzPts val="3959"/>
              <a:buFont typeface="Calibri"/>
              <a:buNone/>
              <a:defRPr sz="3600" b="1">
                <a:solidFill>
                  <a:schemeClr val="tx1"/>
                </a:solidFill>
                <a:latin typeface="Calibri"/>
                <a:ea typeface="Calibri"/>
                <a:cs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pPr marL="0" marR="0" lvl="0" indent="0" algn="just" defTabSz="914400" rtl="0" eaLnBrk="1" fontAlgn="auto" latinLnBrk="0" hangingPunct="1">
              <a:lnSpc>
                <a:spcPct val="100000"/>
              </a:lnSpc>
              <a:spcBef>
                <a:spcPts val="0"/>
              </a:spcBef>
              <a:spcAft>
                <a:spcPts val="0"/>
              </a:spcAft>
              <a:buClr>
                <a:srgbClr val="5B9BD5"/>
              </a:buClr>
              <a:buSzPts val="3959"/>
              <a:buFont typeface="Calibri"/>
              <a:buNone/>
              <a:tabLst/>
              <a:defRPr/>
            </a:pPr>
            <a:r>
              <a:rPr lang="es-ES" sz="2400" b="0" dirty="0">
                <a:solidFill>
                  <a:schemeClr val="tx1">
                    <a:lumMod val="95000"/>
                    <a:lumOff val="5000"/>
                  </a:schemeClr>
                </a:solidFill>
                <a:latin typeface="Calibri" panose="020F0502020204030204" pitchFamily="34" charset="0"/>
                <a:cs typeface="Calibri" panose="020F0502020204030204" pitchFamily="34" charset="0"/>
              </a:rPr>
              <a:t>Menciona cuáles son las actividades que favorecen la convivencia armoniosa en su familia </a:t>
            </a:r>
          </a:p>
          <a:p>
            <a:pPr marL="0" marR="0" lvl="0" indent="0" algn="just" defTabSz="914400" rtl="0" eaLnBrk="1" fontAlgn="auto" latinLnBrk="0" hangingPunct="1">
              <a:lnSpc>
                <a:spcPct val="100000"/>
              </a:lnSpc>
              <a:spcBef>
                <a:spcPts val="0"/>
              </a:spcBef>
              <a:spcAft>
                <a:spcPts val="0"/>
              </a:spcAft>
              <a:buClr>
                <a:srgbClr val="5B9BD5"/>
              </a:buClr>
              <a:buSzPts val="3959"/>
              <a:buFont typeface="Calibri"/>
              <a:buNone/>
              <a:tabLst/>
              <a:defRPr/>
            </a:pPr>
            <a:endParaRPr lang="es-PE" sz="2400" b="0" dirty="0">
              <a:solidFill>
                <a:schemeClr val="tx1">
                  <a:lumMod val="95000"/>
                  <a:lumOff val="5000"/>
                </a:schemeClr>
              </a:solidFill>
              <a:latin typeface="Calibri" panose="020F0502020204030204" pitchFamily="34" charset="0"/>
              <a:cs typeface="Calibri" panose="020F0502020204030204" pitchFamily="34" charset="0"/>
            </a:endParaRPr>
          </a:p>
        </p:txBody>
      </p:sp>
      <p:sp>
        <p:nvSpPr>
          <p:cNvPr id="9" name="CuadroTexto 8">
            <a:extLst>
              <a:ext uri="{FF2B5EF4-FFF2-40B4-BE49-F238E27FC236}">
                <a16:creationId xmlns:a16="http://schemas.microsoft.com/office/drawing/2014/main" id="{386A8C11-9680-49C4-A557-A0F4BB88A6BB}"/>
              </a:ext>
            </a:extLst>
          </p:cNvPr>
          <p:cNvSpPr txBox="1"/>
          <p:nvPr/>
        </p:nvSpPr>
        <p:spPr>
          <a:xfrm>
            <a:off x="6475312" y="1050150"/>
            <a:ext cx="4842045" cy="1200329"/>
          </a:xfrm>
          <a:prstGeom prst="rect">
            <a:avLst/>
          </a:prstGeom>
          <a:solidFill>
            <a:schemeClr val="bg1">
              <a:lumMod val="95000"/>
            </a:schemeClr>
          </a:solidFill>
        </p:spPr>
        <p:txBody>
          <a:bodyPr wrap="square">
            <a:spAutoFit/>
          </a:bodyPr>
          <a:lstStyle>
            <a:defPPr marR="0" lvl="0" algn="l" rtl="0">
              <a:lnSpc>
                <a:spcPct val="100000"/>
              </a:lnSpc>
              <a:spcBef>
                <a:spcPts val="0"/>
              </a:spcBef>
              <a:spcAft>
                <a:spcPts val="0"/>
              </a:spcAft>
              <a:defRPr/>
            </a:defPPr>
            <a:lvl1pPr marL="285750" indent="-285750" algn="just">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ES"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Expresa de diversos medios </a:t>
            </a:r>
            <a:r>
              <a:rPr kumimoji="0" lang="es-ES"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rPr>
              <a:t>las actividades que favorecen la   convivencia armoniosa de su familia.</a:t>
            </a:r>
          </a:p>
        </p:txBody>
      </p:sp>
      <p:sp>
        <p:nvSpPr>
          <p:cNvPr id="10" name="Elipse 9">
            <a:extLst>
              <a:ext uri="{FF2B5EF4-FFF2-40B4-BE49-F238E27FC236}">
                <a16:creationId xmlns:a16="http://schemas.microsoft.com/office/drawing/2014/main" id="{920E05B3-8850-4790-A7E1-09D3D7AFB509}"/>
              </a:ext>
            </a:extLst>
          </p:cNvPr>
          <p:cNvSpPr/>
          <p:nvPr/>
        </p:nvSpPr>
        <p:spPr>
          <a:xfrm>
            <a:off x="5543949" y="1221187"/>
            <a:ext cx="633443" cy="633443"/>
          </a:xfrm>
          <a:prstGeom prst="ellipse">
            <a:avLst/>
          </a:prstGeom>
          <a:solidFill>
            <a:srgbClr val="F4B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Shape 2920">
            <a:extLst>
              <a:ext uri="{FF2B5EF4-FFF2-40B4-BE49-F238E27FC236}">
                <a16:creationId xmlns:a16="http://schemas.microsoft.com/office/drawing/2014/main" id="{5401183E-B53A-40BF-A5DF-988885E2271F}"/>
              </a:ext>
            </a:extLst>
          </p:cNvPr>
          <p:cNvSpPr/>
          <p:nvPr/>
        </p:nvSpPr>
        <p:spPr>
          <a:xfrm>
            <a:off x="5672195" y="1404978"/>
            <a:ext cx="313388" cy="213674"/>
          </a:xfrm>
          <a:custGeom>
            <a:avLst/>
            <a:gdLst/>
            <a:ahLst/>
            <a:cxnLst>
              <a:cxn ang="0">
                <a:pos x="wd2" y="hd2"/>
              </a:cxn>
              <a:cxn ang="5400000">
                <a:pos x="wd2" y="hd2"/>
              </a:cxn>
              <a:cxn ang="10800000">
                <a:pos x="wd2" y="hd2"/>
              </a:cxn>
              <a:cxn ang="16200000">
                <a:pos x="wd2" y="hd2"/>
              </a:cxn>
            </a:cxnLst>
            <a:rect l="0" t="0" r="r" b="b"/>
            <a:pathLst>
              <a:path w="21600" h="21600" extrusionOk="0">
                <a:moveTo>
                  <a:pt x="14727" y="19142"/>
                </a:moveTo>
                <a:lnTo>
                  <a:pt x="14727" y="12960"/>
                </a:lnTo>
                <a:lnTo>
                  <a:pt x="1964" y="12960"/>
                </a:lnTo>
                <a:cubicBezTo>
                  <a:pt x="1421" y="12960"/>
                  <a:pt x="982" y="12316"/>
                  <a:pt x="982" y="11520"/>
                </a:cubicBezTo>
                <a:lnTo>
                  <a:pt x="982" y="10080"/>
                </a:lnTo>
                <a:cubicBezTo>
                  <a:pt x="982" y="9285"/>
                  <a:pt x="1421" y="8640"/>
                  <a:pt x="1964" y="8640"/>
                </a:cubicBezTo>
                <a:lnTo>
                  <a:pt x="14727" y="8640"/>
                </a:lnTo>
                <a:lnTo>
                  <a:pt x="14727" y="2458"/>
                </a:lnTo>
                <a:lnTo>
                  <a:pt x="20415" y="10800"/>
                </a:lnTo>
                <a:cubicBezTo>
                  <a:pt x="20415" y="10800"/>
                  <a:pt x="14727" y="19142"/>
                  <a:pt x="14727" y="19142"/>
                </a:cubicBezTo>
                <a:close/>
                <a:moveTo>
                  <a:pt x="21456" y="10291"/>
                </a:moveTo>
                <a:lnTo>
                  <a:pt x="14584" y="212"/>
                </a:lnTo>
                <a:cubicBezTo>
                  <a:pt x="14495" y="81"/>
                  <a:pt x="14372" y="0"/>
                  <a:pt x="14236" y="0"/>
                </a:cubicBezTo>
                <a:cubicBezTo>
                  <a:pt x="13965" y="0"/>
                  <a:pt x="13745" y="322"/>
                  <a:pt x="13745" y="720"/>
                </a:cubicBezTo>
                <a:lnTo>
                  <a:pt x="13745" y="7200"/>
                </a:lnTo>
                <a:lnTo>
                  <a:pt x="1964" y="7200"/>
                </a:lnTo>
                <a:cubicBezTo>
                  <a:pt x="879" y="7200"/>
                  <a:pt x="0" y="8490"/>
                  <a:pt x="0" y="10080"/>
                </a:cubicBezTo>
                <a:lnTo>
                  <a:pt x="0" y="11520"/>
                </a:lnTo>
                <a:cubicBezTo>
                  <a:pt x="0" y="13110"/>
                  <a:pt x="879" y="14400"/>
                  <a:pt x="1964" y="14400"/>
                </a:cubicBezTo>
                <a:lnTo>
                  <a:pt x="13745" y="14400"/>
                </a:lnTo>
                <a:lnTo>
                  <a:pt x="13745" y="20880"/>
                </a:lnTo>
                <a:cubicBezTo>
                  <a:pt x="13745" y="21278"/>
                  <a:pt x="13965" y="21600"/>
                  <a:pt x="14236" y="21600"/>
                </a:cubicBezTo>
                <a:cubicBezTo>
                  <a:pt x="14372" y="21600"/>
                  <a:pt x="14495" y="21520"/>
                  <a:pt x="14583" y="21389"/>
                </a:cubicBezTo>
                <a:lnTo>
                  <a:pt x="21456" y="11310"/>
                </a:lnTo>
                <a:cubicBezTo>
                  <a:pt x="21545" y="11180"/>
                  <a:pt x="21600" y="11000"/>
                  <a:pt x="21600" y="10800"/>
                </a:cubicBezTo>
                <a:cubicBezTo>
                  <a:pt x="21600" y="10601"/>
                  <a:pt x="21545" y="10421"/>
                  <a:pt x="21456" y="10291"/>
                </a:cubicBezTo>
              </a:path>
            </a:pathLst>
          </a:custGeom>
          <a:solidFill>
            <a:schemeClr val="bg1"/>
          </a:solidFill>
          <a:ln w="12700">
            <a:solidFill>
              <a:schemeClr val="bg1"/>
            </a:solidFill>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2" name="Elipse 11">
            <a:extLst>
              <a:ext uri="{FF2B5EF4-FFF2-40B4-BE49-F238E27FC236}">
                <a16:creationId xmlns:a16="http://schemas.microsoft.com/office/drawing/2014/main" id="{C896793C-1DB2-4FC9-B960-823FCD5BE274}"/>
              </a:ext>
            </a:extLst>
          </p:cNvPr>
          <p:cNvSpPr/>
          <p:nvPr/>
        </p:nvSpPr>
        <p:spPr>
          <a:xfrm>
            <a:off x="5575243" y="2586885"/>
            <a:ext cx="633443" cy="633443"/>
          </a:xfrm>
          <a:prstGeom prst="ellipse">
            <a:avLst/>
          </a:prstGeom>
          <a:solidFill>
            <a:srgbClr val="F4B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Shape 2920">
            <a:extLst>
              <a:ext uri="{FF2B5EF4-FFF2-40B4-BE49-F238E27FC236}">
                <a16:creationId xmlns:a16="http://schemas.microsoft.com/office/drawing/2014/main" id="{31BE72BB-5A04-4F67-BE38-BDD32F6C2798}"/>
              </a:ext>
            </a:extLst>
          </p:cNvPr>
          <p:cNvSpPr/>
          <p:nvPr/>
        </p:nvSpPr>
        <p:spPr>
          <a:xfrm>
            <a:off x="5742195" y="2811138"/>
            <a:ext cx="313388" cy="213674"/>
          </a:xfrm>
          <a:custGeom>
            <a:avLst/>
            <a:gdLst/>
            <a:ahLst/>
            <a:cxnLst>
              <a:cxn ang="0">
                <a:pos x="wd2" y="hd2"/>
              </a:cxn>
              <a:cxn ang="5400000">
                <a:pos x="wd2" y="hd2"/>
              </a:cxn>
              <a:cxn ang="10800000">
                <a:pos x="wd2" y="hd2"/>
              </a:cxn>
              <a:cxn ang="16200000">
                <a:pos x="wd2" y="hd2"/>
              </a:cxn>
            </a:cxnLst>
            <a:rect l="0" t="0" r="r" b="b"/>
            <a:pathLst>
              <a:path w="21600" h="21600" extrusionOk="0">
                <a:moveTo>
                  <a:pt x="14727" y="19142"/>
                </a:moveTo>
                <a:lnTo>
                  <a:pt x="14727" y="12960"/>
                </a:lnTo>
                <a:lnTo>
                  <a:pt x="1964" y="12960"/>
                </a:lnTo>
                <a:cubicBezTo>
                  <a:pt x="1421" y="12960"/>
                  <a:pt x="982" y="12316"/>
                  <a:pt x="982" y="11520"/>
                </a:cubicBezTo>
                <a:lnTo>
                  <a:pt x="982" y="10080"/>
                </a:lnTo>
                <a:cubicBezTo>
                  <a:pt x="982" y="9285"/>
                  <a:pt x="1421" y="8640"/>
                  <a:pt x="1964" y="8640"/>
                </a:cubicBezTo>
                <a:lnTo>
                  <a:pt x="14727" y="8640"/>
                </a:lnTo>
                <a:lnTo>
                  <a:pt x="14727" y="2458"/>
                </a:lnTo>
                <a:lnTo>
                  <a:pt x="20415" y="10800"/>
                </a:lnTo>
                <a:cubicBezTo>
                  <a:pt x="20415" y="10800"/>
                  <a:pt x="14727" y="19142"/>
                  <a:pt x="14727" y="19142"/>
                </a:cubicBezTo>
                <a:close/>
                <a:moveTo>
                  <a:pt x="21456" y="10291"/>
                </a:moveTo>
                <a:lnTo>
                  <a:pt x="14584" y="212"/>
                </a:lnTo>
                <a:cubicBezTo>
                  <a:pt x="14495" y="81"/>
                  <a:pt x="14372" y="0"/>
                  <a:pt x="14236" y="0"/>
                </a:cubicBezTo>
                <a:cubicBezTo>
                  <a:pt x="13965" y="0"/>
                  <a:pt x="13745" y="322"/>
                  <a:pt x="13745" y="720"/>
                </a:cubicBezTo>
                <a:lnTo>
                  <a:pt x="13745" y="7200"/>
                </a:lnTo>
                <a:lnTo>
                  <a:pt x="1964" y="7200"/>
                </a:lnTo>
                <a:cubicBezTo>
                  <a:pt x="879" y="7200"/>
                  <a:pt x="0" y="8490"/>
                  <a:pt x="0" y="10080"/>
                </a:cubicBezTo>
                <a:lnTo>
                  <a:pt x="0" y="11520"/>
                </a:lnTo>
                <a:cubicBezTo>
                  <a:pt x="0" y="13110"/>
                  <a:pt x="879" y="14400"/>
                  <a:pt x="1964" y="14400"/>
                </a:cubicBezTo>
                <a:lnTo>
                  <a:pt x="13745" y="14400"/>
                </a:lnTo>
                <a:lnTo>
                  <a:pt x="13745" y="20880"/>
                </a:lnTo>
                <a:cubicBezTo>
                  <a:pt x="13745" y="21278"/>
                  <a:pt x="13965" y="21600"/>
                  <a:pt x="14236" y="21600"/>
                </a:cubicBezTo>
                <a:cubicBezTo>
                  <a:pt x="14372" y="21600"/>
                  <a:pt x="14495" y="21520"/>
                  <a:pt x="14583" y="21389"/>
                </a:cubicBezTo>
                <a:lnTo>
                  <a:pt x="21456" y="11310"/>
                </a:lnTo>
                <a:cubicBezTo>
                  <a:pt x="21545" y="11180"/>
                  <a:pt x="21600" y="11000"/>
                  <a:pt x="21600" y="10800"/>
                </a:cubicBezTo>
                <a:cubicBezTo>
                  <a:pt x="21600" y="10601"/>
                  <a:pt x="21545" y="10421"/>
                  <a:pt x="21456" y="10291"/>
                </a:cubicBezTo>
              </a:path>
            </a:pathLst>
          </a:custGeom>
          <a:solidFill>
            <a:schemeClr val="bg1"/>
          </a:solidFill>
          <a:ln w="12700">
            <a:solidFill>
              <a:schemeClr val="bg1"/>
            </a:solidFill>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4" name="Elipse 13">
            <a:extLst>
              <a:ext uri="{FF2B5EF4-FFF2-40B4-BE49-F238E27FC236}">
                <a16:creationId xmlns:a16="http://schemas.microsoft.com/office/drawing/2014/main" id="{4DD113C6-162F-4FE7-BB03-966979F3ED7E}"/>
              </a:ext>
            </a:extLst>
          </p:cNvPr>
          <p:cNvSpPr/>
          <p:nvPr/>
        </p:nvSpPr>
        <p:spPr>
          <a:xfrm>
            <a:off x="5605709" y="4282353"/>
            <a:ext cx="633443" cy="633443"/>
          </a:xfrm>
          <a:prstGeom prst="ellipse">
            <a:avLst/>
          </a:prstGeom>
          <a:solidFill>
            <a:srgbClr val="F4B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Shape 2920">
            <a:extLst>
              <a:ext uri="{FF2B5EF4-FFF2-40B4-BE49-F238E27FC236}">
                <a16:creationId xmlns:a16="http://schemas.microsoft.com/office/drawing/2014/main" id="{CB0330C1-88FE-48B3-8433-FB93DEA56858}"/>
              </a:ext>
            </a:extLst>
          </p:cNvPr>
          <p:cNvSpPr/>
          <p:nvPr/>
        </p:nvSpPr>
        <p:spPr>
          <a:xfrm>
            <a:off x="5765980" y="4478985"/>
            <a:ext cx="313388" cy="213674"/>
          </a:xfrm>
          <a:custGeom>
            <a:avLst/>
            <a:gdLst/>
            <a:ahLst/>
            <a:cxnLst>
              <a:cxn ang="0">
                <a:pos x="wd2" y="hd2"/>
              </a:cxn>
              <a:cxn ang="5400000">
                <a:pos x="wd2" y="hd2"/>
              </a:cxn>
              <a:cxn ang="10800000">
                <a:pos x="wd2" y="hd2"/>
              </a:cxn>
              <a:cxn ang="16200000">
                <a:pos x="wd2" y="hd2"/>
              </a:cxn>
            </a:cxnLst>
            <a:rect l="0" t="0" r="r" b="b"/>
            <a:pathLst>
              <a:path w="21600" h="21600" extrusionOk="0">
                <a:moveTo>
                  <a:pt x="14727" y="19142"/>
                </a:moveTo>
                <a:lnTo>
                  <a:pt x="14727" y="12960"/>
                </a:lnTo>
                <a:lnTo>
                  <a:pt x="1964" y="12960"/>
                </a:lnTo>
                <a:cubicBezTo>
                  <a:pt x="1421" y="12960"/>
                  <a:pt x="982" y="12316"/>
                  <a:pt x="982" y="11520"/>
                </a:cubicBezTo>
                <a:lnTo>
                  <a:pt x="982" y="10080"/>
                </a:lnTo>
                <a:cubicBezTo>
                  <a:pt x="982" y="9285"/>
                  <a:pt x="1421" y="8640"/>
                  <a:pt x="1964" y="8640"/>
                </a:cubicBezTo>
                <a:lnTo>
                  <a:pt x="14727" y="8640"/>
                </a:lnTo>
                <a:lnTo>
                  <a:pt x="14727" y="2458"/>
                </a:lnTo>
                <a:lnTo>
                  <a:pt x="20415" y="10800"/>
                </a:lnTo>
                <a:cubicBezTo>
                  <a:pt x="20415" y="10800"/>
                  <a:pt x="14727" y="19142"/>
                  <a:pt x="14727" y="19142"/>
                </a:cubicBezTo>
                <a:close/>
                <a:moveTo>
                  <a:pt x="21456" y="10291"/>
                </a:moveTo>
                <a:lnTo>
                  <a:pt x="14584" y="212"/>
                </a:lnTo>
                <a:cubicBezTo>
                  <a:pt x="14495" y="81"/>
                  <a:pt x="14372" y="0"/>
                  <a:pt x="14236" y="0"/>
                </a:cubicBezTo>
                <a:cubicBezTo>
                  <a:pt x="13965" y="0"/>
                  <a:pt x="13745" y="322"/>
                  <a:pt x="13745" y="720"/>
                </a:cubicBezTo>
                <a:lnTo>
                  <a:pt x="13745" y="7200"/>
                </a:lnTo>
                <a:lnTo>
                  <a:pt x="1964" y="7200"/>
                </a:lnTo>
                <a:cubicBezTo>
                  <a:pt x="879" y="7200"/>
                  <a:pt x="0" y="8490"/>
                  <a:pt x="0" y="10080"/>
                </a:cubicBezTo>
                <a:lnTo>
                  <a:pt x="0" y="11520"/>
                </a:lnTo>
                <a:cubicBezTo>
                  <a:pt x="0" y="13110"/>
                  <a:pt x="879" y="14400"/>
                  <a:pt x="1964" y="14400"/>
                </a:cubicBezTo>
                <a:lnTo>
                  <a:pt x="13745" y="14400"/>
                </a:lnTo>
                <a:lnTo>
                  <a:pt x="13745" y="20880"/>
                </a:lnTo>
                <a:cubicBezTo>
                  <a:pt x="13745" y="21278"/>
                  <a:pt x="13965" y="21600"/>
                  <a:pt x="14236" y="21600"/>
                </a:cubicBezTo>
                <a:cubicBezTo>
                  <a:pt x="14372" y="21600"/>
                  <a:pt x="14495" y="21520"/>
                  <a:pt x="14583" y="21389"/>
                </a:cubicBezTo>
                <a:lnTo>
                  <a:pt x="21456" y="11310"/>
                </a:lnTo>
                <a:cubicBezTo>
                  <a:pt x="21545" y="11180"/>
                  <a:pt x="21600" y="11000"/>
                  <a:pt x="21600" y="10800"/>
                </a:cubicBezTo>
                <a:cubicBezTo>
                  <a:pt x="21600" y="10601"/>
                  <a:pt x="21545" y="10421"/>
                  <a:pt x="21456" y="10291"/>
                </a:cubicBezTo>
              </a:path>
            </a:pathLst>
          </a:custGeom>
          <a:solidFill>
            <a:schemeClr val="bg1"/>
          </a:solidFill>
          <a:ln w="12700">
            <a:solidFill>
              <a:schemeClr val="bg1"/>
            </a:solidFill>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2" name="AutoShape 2">
            <a:extLst>
              <a:ext uri="{FF2B5EF4-FFF2-40B4-BE49-F238E27FC236}">
                <a16:creationId xmlns:a16="http://schemas.microsoft.com/office/drawing/2014/main" id="{060C96DF-D671-4934-8386-52F6CCFB94F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Google Shape;75;p32">
            <a:extLst>
              <a:ext uri="{FF2B5EF4-FFF2-40B4-BE49-F238E27FC236}">
                <a16:creationId xmlns:a16="http://schemas.microsoft.com/office/drawing/2014/main" id="{10EEB934-47CE-4BCF-8C16-DC3E20FEE323}"/>
              </a:ext>
            </a:extLst>
          </p:cNvPr>
          <p:cNvSpPr txBox="1">
            <a:spLocks/>
          </p:cNvSpPr>
          <p:nvPr/>
        </p:nvSpPr>
        <p:spPr>
          <a:xfrm>
            <a:off x="315508" y="236541"/>
            <a:ext cx="4813963" cy="45036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a:lnSpc>
                <a:spcPct val="90000"/>
              </a:lnSpc>
              <a:buClr>
                <a:schemeClr val="accent1"/>
              </a:buClr>
              <a:buSzPts val="3959"/>
              <a:buFont typeface="Calibri"/>
              <a:buNone/>
              <a:defRPr sz="3600" b="1">
                <a:solidFill>
                  <a:schemeClr val="tx1"/>
                </a:solidFill>
                <a:latin typeface="Calibri"/>
                <a:ea typeface="Calibri"/>
                <a:cs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pPr marL="0" marR="0" lvl="0" indent="0" algn="l" defTabSz="914400" rtl="0" eaLnBrk="1" fontAlgn="auto" latinLnBrk="0" hangingPunct="1">
              <a:lnSpc>
                <a:spcPct val="90000"/>
              </a:lnSpc>
              <a:spcBef>
                <a:spcPts val="0"/>
              </a:spcBef>
              <a:spcAft>
                <a:spcPts val="0"/>
              </a:spcAft>
              <a:buClr>
                <a:srgbClr val="5B9BD5"/>
              </a:buClr>
              <a:buSzPts val="3959"/>
              <a:buFont typeface="Calibri"/>
              <a:buNone/>
              <a:tabLst/>
              <a:defRPr/>
            </a:pPr>
            <a:r>
              <a:rPr lang="es-ES" sz="2400" dirty="0">
                <a:solidFill>
                  <a:prstClr val="black"/>
                </a:solidFill>
                <a:latin typeface="Verdana" panose="020B0604030504040204" pitchFamily="34" charset="0"/>
                <a:ea typeface="Verdana" panose="020B0604030504040204" pitchFamily="34" charset="0"/>
                <a:sym typeface="Calibri"/>
              </a:rPr>
              <a:t>4</a:t>
            </a:r>
            <a:r>
              <a:rPr kumimoji="0" lang="es-ES"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Calibri"/>
                <a:sym typeface="Calibri"/>
              </a:rPr>
              <a:t>. Criterios de evaluación</a:t>
            </a:r>
            <a:endParaRPr kumimoji="0" lang="es-ES" sz="2400" b="1" i="0" u="none"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cs typeface="Calibri"/>
              <a:sym typeface="Calibri"/>
            </a:endParaRPr>
          </a:p>
          <a:p>
            <a:pPr marL="0" marR="0" lvl="0" indent="0" algn="l" defTabSz="914400" rtl="0" eaLnBrk="1" fontAlgn="auto" latinLnBrk="0" hangingPunct="1">
              <a:lnSpc>
                <a:spcPct val="90000"/>
              </a:lnSpc>
              <a:spcBef>
                <a:spcPts val="0"/>
              </a:spcBef>
              <a:spcAft>
                <a:spcPts val="0"/>
              </a:spcAft>
              <a:buClr>
                <a:srgbClr val="5B9BD5"/>
              </a:buClr>
              <a:buSzPts val="3959"/>
              <a:buFont typeface="Calibri"/>
              <a:buNone/>
              <a:tabLst/>
              <a:defRPr/>
            </a:pPr>
            <a:endParaRPr kumimoji="0" lang="es-ES" sz="1200" b="1" i="0" u="none" strike="noStrike" kern="1200" cap="none" spc="0" normalizeH="0" baseline="0" noProof="0" dirty="0">
              <a:ln>
                <a:noFill/>
              </a:ln>
              <a:solidFill>
                <a:prstClr val="black"/>
              </a:solidFill>
              <a:effectLst/>
              <a:uLnTx/>
              <a:uFillTx/>
              <a:latin typeface="Calibri"/>
              <a:cs typeface="Calibri"/>
            </a:endParaRPr>
          </a:p>
        </p:txBody>
      </p:sp>
      <p:sp>
        <p:nvSpPr>
          <p:cNvPr id="20" name="Google Shape;75;p32">
            <a:extLst>
              <a:ext uri="{FF2B5EF4-FFF2-40B4-BE49-F238E27FC236}">
                <a16:creationId xmlns:a16="http://schemas.microsoft.com/office/drawing/2014/main" id="{3594BF18-5798-49B9-ACF3-D66BAF1CAE63}"/>
              </a:ext>
            </a:extLst>
          </p:cNvPr>
          <p:cNvSpPr txBox="1">
            <a:spLocks/>
          </p:cNvSpPr>
          <p:nvPr/>
        </p:nvSpPr>
        <p:spPr>
          <a:xfrm>
            <a:off x="619742" y="2603858"/>
            <a:ext cx="4650701" cy="82514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a:lnSpc>
                <a:spcPct val="90000"/>
              </a:lnSpc>
              <a:buClr>
                <a:schemeClr val="accent1"/>
              </a:buClr>
              <a:buSzPts val="3959"/>
              <a:buFont typeface="Calibri"/>
              <a:buNone/>
              <a:defRPr sz="3600" b="1">
                <a:solidFill>
                  <a:schemeClr val="tx1"/>
                </a:solidFill>
                <a:latin typeface="Calibri"/>
                <a:ea typeface="Calibri"/>
                <a:cs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pPr algn="just">
              <a:lnSpc>
                <a:spcPct val="100000"/>
              </a:lnSpc>
              <a:buClr>
                <a:srgbClr val="5B9BD5"/>
              </a:buClr>
              <a:defRPr/>
            </a:pPr>
            <a:r>
              <a:rPr lang="es-PE" sz="2400" b="0" dirty="0">
                <a:solidFill>
                  <a:schemeClr val="tx1">
                    <a:lumMod val="95000"/>
                    <a:lumOff val="5000"/>
                  </a:schemeClr>
                </a:solidFill>
                <a:latin typeface="Calibri" panose="020F0502020204030204" pitchFamily="34" charset="0"/>
                <a:cs typeface="Calibri" panose="020F0502020204030204" pitchFamily="34" charset="0"/>
              </a:rPr>
              <a:t>Cumple con las responsabilidades que le asignan en su familia</a:t>
            </a:r>
            <a:r>
              <a:rPr lang="es-PE"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t>
            </a:r>
            <a:r>
              <a:rPr lang="es-ES" sz="2400" b="0" dirty="0">
                <a:solidFill>
                  <a:schemeClr val="tx1">
                    <a:lumMod val="95000"/>
                    <a:lumOff val="5000"/>
                  </a:schemeClr>
                </a:solidFill>
                <a:latin typeface="Calibri" panose="020F0502020204030204" pitchFamily="34" charset="0"/>
                <a:cs typeface="Calibri" panose="020F0502020204030204" pitchFamily="34" charset="0"/>
              </a:rPr>
              <a:t> </a:t>
            </a:r>
            <a:endParaRPr lang="es-PE" sz="2400" b="0" dirty="0">
              <a:solidFill>
                <a:schemeClr val="tx1">
                  <a:lumMod val="95000"/>
                  <a:lumOff val="5000"/>
                </a:schemeClr>
              </a:solidFill>
              <a:latin typeface="Calibri" panose="020F0502020204030204" pitchFamily="34" charset="0"/>
              <a:cs typeface="Calibri" panose="020F0502020204030204" pitchFamily="34" charset="0"/>
            </a:endParaRPr>
          </a:p>
        </p:txBody>
      </p:sp>
      <p:sp>
        <p:nvSpPr>
          <p:cNvPr id="21" name="CuadroTexto 20">
            <a:extLst>
              <a:ext uri="{FF2B5EF4-FFF2-40B4-BE49-F238E27FC236}">
                <a16:creationId xmlns:a16="http://schemas.microsoft.com/office/drawing/2014/main" id="{350831F5-7D5E-4919-8FAF-2C9528DECC6E}"/>
              </a:ext>
            </a:extLst>
          </p:cNvPr>
          <p:cNvSpPr txBox="1"/>
          <p:nvPr/>
        </p:nvSpPr>
        <p:spPr>
          <a:xfrm>
            <a:off x="6475311" y="2684752"/>
            <a:ext cx="4842045" cy="461665"/>
          </a:xfrm>
          <a:prstGeom prst="rect">
            <a:avLst/>
          </a:prstGeom>
          <a:solidFill>
            <a:schemeClr val="bg1">
              <a:lumMod val="95000"/>
            </a:schemeClr>
          </a:solidFill>
        </p:spPr>
        <p:txBody>
          <a:bodyPr wrap="square">
            <a:spAutoFit/>
          </a:bodyPr>
          <a:lstStyle>
            <a:defPPr marR="0" lvl="0" algn="l" rtl="0">
              <a:lnSpc>
                <a:spcPct val="100000"/>
              </a:lnSpc>
              <a:spcBef>
                <a:spcPts val="0"/>
              </a:spcBef>
              <a:spcAft>
                <a:spcPts val="0"/>
              </a:spcAft>
              <a:defRPr/>
            </a:defPPr>
            <a:lvl1pPr marL="285750" indent="-285750" algn="just">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ES"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rPr>
              <a:t>Ningún cambio.</a:t>
            </a:r>
          </a:p>
        </p:txBody>
      </p:sp>
      <p:sp>
        <p:nvSpPr>
          <p:cNvPr id="22" name="Google Shape;75;p32">
            <a:extLst>
              <a:ext uri="{FF2B5EF4-FFF2-40B4-BE49-F238E27FC236}">
                <a16:creationId xmlns:a16="http://schemas.microsoft.com/office/drawing/2014/main" id="{5155C9C6-D8AB-47EB-B1AF-8483E5B89A22}"/>
              </a:ext>
            </a:extLst>
          </p:cNvPr>
          <p:cNvSpPr txBox="1">
            <a:spLocks/>
          </p:cNvSpPr>
          <p:nvPr/>
        </p:nvSpPr>
        <p:spPr>
          <a:xfrm>
            <a:off x="595328" y="3840863"/>
            <a:ext cx="4650701" cy="150508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a:lnSpc>
                <a:spcPct val="90000"/>
              </a:lnSpc>
              <a:buClr>
                <a:schemeClr val="accent1"/>
              </a:buClr>
              <a:buSzPts val="3959"/>
              <a:buFont typeface="Calibri"/>
              <a:buNone/>
              <a:defRPr sz="3600" b="1">
                <a:solidFill>
                  <a:schemeClr val="tx1"/>
                </a:solidFill>
                <a:latin typeface="Calibri"/>
                <a:ea typeface="Calibri"/>
                <a:cs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pPr algn="just">
              <a:lnSpc>
                <a:spcPct val="100000"/>
              </a:lnSpc>
              <a:buClr>
                <a:srgbClr val="5B9BD5"/>
              </a:buClr>
              <a:defRPr/>
            </a:pPr>
            <a:r>
              <a:rPr lang="es-ES" sz="2400" b="0" dirty="0">
                <a:solidFill>
                  <a:schemeClr val="tx1">
                    <a:lumMod val="95000"/>
                    <a:lumOff val="5000"/>
                  </a:schemeClr>
                </a:solidFill>
                <a:latin typeface="Calibri" panose="020F0502020204030204" pitchFamily="34" charset="0"/>
                <a:cs typeface="Calibri" panose="020F0502020204030204" pitchFamily="34" charset="0"/>
              </a:rPr>
              <a:t>Propone organizar en familia un cartel de responsabilidades y actividades familiares a partir de la elección democrática.</a:t>
            </a:r>
            <a:endParaRPr lang="es-PE" sz="2400" b="0" dirty="0">
              <a:solidFill>
                <a:schemeClr val="tx1">
                  <a:lumMod val="95000"/>
                  <a:lumOff val="5000"/>
                </a:schemeClr>
              </a:solidFill>
              <a:latin typeface="Calibri" panose="020F0502020204030204" pitchFamily="34" charset="0"/>
              <a:cs typeface="Calibri" panose="020F0502020204030204" pitchFamily="34" charset="0"/>
            </a:endParaRPr>
          </a:p>
        </p:txBody>
      </p:sp>
      <p:sp>
        <p:nvSpPr>
          <p:cNvPr id="23" name="CuadroTexto 22">
            <a:extLst>
              <a:ext uri="{FF2B5EF4-FFF2-40B4-BE49-F238E27FC236}">
                <a16:creationId xmlns:a16="http://schemas.microsoft.com/office/drawing/2014/main" id="{3F2003E0-0919-48E7-AB25-0443432ED831}"/>
              </a:ext>
            </a:extLst>
          </p:cNvPr>
          <p:cNvSpPr txBox="1"/>
          <p:nvPr/>
        </p:nvSpPr>
        <p:spPr>
          <a:xfrm>
            <a:off x="6533392" y="3859215"/>
            <a:ext cx="4842045" cy="1938992"/>
          </a:xfrm>
          <a:prstGeom prst="rect">
            <a:avLst/>
          </a:prstGeom>
          <a:solidFill>
            <a:schemeClr val="bg1">
              <a:lumMod val="95000"/>
            </a:schemeClr>
          </a:solidFill>
        </p:spPr>
        <p:txBody>
          <a:bodyPr wrap="square">
            <a:spAutoFit/>
          </a:bodyPr>
          <a:lstStyle>
            <a:defPPr marR="0" lvl="0" algn="l" rtl="0">
              <a:lnSpc>
                <a:spcPct val="100000"/>
              </a:lnSpc>
              <a:spcBef>
                <a:spcPts val="0"/>
              </a:spcBef>
              <a:spcAft>
                <a:spcPts val="0"/>
              </a:spcAft>
              <a:defRPr/>
            </a:defPPr>
            <a:lvl1pPr marL="285750" indent="-285750" algn="just">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stStyle>
          <a:p>
            <a:pPr marL="0" indent="0">
              <a:buNone/>
              <a:defRPr/>
            </a:pPr>
            <a:r>
              <a:rPr lang="es-ES" dirty="0">
                <a:solidFill>
                  <a:prstClr val="black">
                    <a:lumMod val="65000"/>
                    <a:lumOff val="35000"/>
                  </a:prstClr>
                </a:solidFill>
              </a:rPr>
              <a:t>Propone organizar en familia un cartel de responsabilidades y actividades familiares a partir de la elección democrática, </a:t>
            </a:r>
            <a:r>
              <a:rPr lang="es-ES" b="1" dirty="0">
                <a:solidFill>
                  <a:srgbClr val="C00000"/>
                </a:solidFill>
              </a:rPr>
              <a:t>con apoyo de un adulto</a:t>
            </a:r>
            <a:r>
              <a:rPr lang="es-ES" dirty="0">
                <a:solidFill>
                  <a:prstClr val="black">
                    <a:lumMod val="65000"/>
                    <a:lumOff val="35000"/>
                  </a:prstClr>
                </a:solidFill>
              </a:rPr>
              <a:t>.</a:t>
            </a:r>
            <a:endParaRPr lang="es-PE" dirty="0">
              <a:solidFill>
                <a:prstClr val="black">
                  <a:lumMod val="65000"/>
                  <a:lumOff val="35000"/>
                </a:prstClr>
              </a:solidFill>
            </a:endParaRPr>
          </a:p>
        </p:txBody>
      </p:sp>
      <p:sp>
        <p:nvSpPr>
          <p:cNvPr id="24" name="Google Shape;75;p32">
            <a:extLst>
              <a:ext uri="{FF2B5EF4-FFF2-40B4-BE49-F238E27FC236}">
                <a16:creationId xmlns:a16="http://schemas.microsoft.com/office/drawing/2014/main" id="{D3360D68-14D2-4F83-9074-89D39BCCA3AF}"/>
              </a:ext>
            </a:extLst>
          </p:cNvPr>
          <p:cNvSpPr txBox="1">
            <a:spLocks/>
          </p:cNvSpPr>
          <p:nvPr/>
        </p:nvSpPr>
        <p:spPr>
          <a:xfrm>
            <a:off x="619742" y="5654206"/>
            <a:ext cx="4626287" cy="82514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a:lnSpc>
                <a:spcPct val="90000"/>
              </a:lnSpc>
              <a:buClr>
                <a:schemeClr val="accent1"/>
              </a:buClr>
              <a:buSzPts val="3959"/>
              <a:buFont typeface="Calibri"/>
              <a:buNone/>
              <a:defRPr sz="3600" b="1">
                <a:solidFill>
                  <a:schemeClr val="tx1"/>
                </a:solidFill>
                <a:latin typeface="Calibri"/>
                <a:ea typeface="Calibri"/>
                <a:cs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pPr algn="just">
              <a:lnSpc>
                <a:spcPct val="100000"/>
              </a:lnSpc>
              <a:buClr>
                <a:srgbClr val="5B9BD5"/>
              </a:buClr>
              <a:defRPr/>
            </a:pPr>
            <a:r>
              <a:rPr lang="es-ES" sz="1600" b="0" dirty="0">
                <a:solidFill>
                  <a:schemeClr val="tx1">
                    <a:lumMod val="95000"/>
                    <a:lumOff val="5000"/>
                  </a:schemeClr>
                </a:solidFill>
                <a:latin typeface="Calibri" panose="020F0502020204030204" pitchFamily="34" charset="0"/>
                <a:cs typeface="Calibri" panose="020F0502020204030204" pitchFamily="34" charset="0"/>
              </a:rPr>
              <a:t>*Criterios de evaluación de la competencia Convive y participa democráticamente en la búsqueda del bien común.</a:t>
            </a:r>
            <a:endParaRPr lang="es-PE" sz="1600" b="0" dirty="0">
              <a:solidFill>
                <a:schemeClr val="tx1">
                  <a:lumMod val="95000"/>
                  <a:lumOff val="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9321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CE091C38-6387-410B-83F0-82FE278BC082}"/>
              </a:ext>
            </a:extLst>
          </p:cNvPr>
          <p:cNvSpPr/>
          <p:nvPr/>
        </p:nvSpPr>
        <p:spPr>
          <a:xfrm>
            <a:off x="315508" y="686906"/>
            <a:ext cx="5628092" cy="5864020"/>
          </a:xfrm>
          <a:prstGeom prst="rect">
            <a:avLst/>
          </a:prstGeom>
          <a:solidFill>
            <a:srgbClr val="B8D9D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Google Shape;74;p32">
            <a:extLst>
              <a:ext uri="{FF2B5EF4-FFF2-40B4-BE49-F238E27FC236}">
                <a16:creationId xmlns:a16="http://schemas.microsoft.com/office/drawing/2014/main" id="{CE68DF2F-6E2B-407E-8482-6C26B9267791}"/>
              </a:ext>
            </a:extLst>
          </p:cNvPr>
          <p:cNvSpPr/>
          <p:nvPr/>
        </p:nvSpPr>
        <p:spPr>
          <a:xfrm>
            <a:off x="5943600" y="686906"/>
            <a:ext cx="5932892" cy="5864020"/>
          </a:xfrm>
          <a:prstGeom prst="rect">
            <a:avLst/>
          </a:prstGeom>
          <a:solidFill>
            <a:schemeClr val="bg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5" name="Google Shape;75;p32">
            <a:extLst>
              <a:ext uri="{FF2B5EF4-FFF2-40B4-BE49-F238E27FC236}">
                <a16:creationId xmlns:a16="http://schemas.microsoft.com/office/drawing/2014/main" id="{E32B4B83-7A0B-4B9C-AA6E-A0BFDA6436AA}"/>
              </a:ext>
            </a:extLst>
          </p:cNvPr>
          <p:cNvSpPr txBox="1">
            <a:spLocks/>
          </p:cNvSpPr>
          <p:nvPr/>
        </p:nvSpPr>
        <p:spPr>
          <a:xfrm>
            <a:off x="315508" y="207664"/>
            <a:ext cx="8480150" cy="43237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a:lnSpc>
                <a:spcPct val="90000"/>
              </a:lnSpc>
              <a:buClr>
                <a:schemeClr val="accent1"/>
              </a:buClr>
              <a:buSzPts val="3959"/>
              <a:buFont typeface="Calibri"/>
              <a:buNone/>
              <a:defRPr sz="3600" b="1">
                <a:solidFill>
                  <a:schemeClr val="tx1"/>
                </a:solidFill>
                <a:latin typeface="Calibri"/>
                <a:ea typeface="Calibri"/>
                <a:cs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pPr marL="0" marR="0" lvl="0" indent="0" algn="l" defTabSz="914400" rtl="0" eaLnBrk="1" fontAlgn="auto" latinLnBrk="0" hangingPunct="1">
              <a:lnSpc>
                <a:spcPct val="90000"/>
              </a:lnSpc>
              <a:spcBef>
                <a:spcPts val="0"/>
              </a:spcBef>
              <a:spcAft>
                <a:spcPts val="0"/>
              </a:spcAft>
              <a:buClr>
                <a:srgbClr val="5B9BD5"/>
              </a:buClr>
              <a:buSzPts val="3959"/>
              <a:buFont typeface="Calibri"/>
              <a:buNone/>
              <a:tabLst/>
              <a:defRPr/>
            </a:pPr>
            <a:r>
              <a:rPr kumimoji="0" lang="es-ES"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Calibri"/>
                <a:sym typeface="Calibri"/>
              </a:rPr>
              <a:t>Enfoque de inclusión o atención a </a:t>
            </a:r>
            <a:r>
              <a:rPr kumimoji="0" lang="es-ES" sz="2400" b="1" i="0" u="none"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cs typeface="Calibri"/>
                <a:sym typeface="Calibri"/>
              </a:rPr>
              <a:t>la diversidad</a:t>
            </a:r>
          </a:p>
          <a:p>
            <a:pPr marL="0" marR="0" lvl="0" indent="0" algn="l" defTabSz="914400" rtl="0" eaLnBrk="1" fontAlgn="auto" latinLnBrk="0" hangingPunct="1">
              <a:lnSpc>
                <a:spcPct val="90000"/>
              </a:lnSpc>
              <a:spcBef>
                <a:spcPts val="0"/>
              </a:spcBef>
              <a:spcAft>
                <a:spcPts val="0"/>
              </a:spcAft>
              <a:buClr>
                <a:srgbClr val="5B9BD5"/>
              </a:buClr>
              <a:buSzPts val="3959"/>
              <a:buFont typeface="Calibri"/>
              <a:buNone/>
              <a:tabLst/>
              <a:defRPr/>
            </a:pPr>
            <a:endParaRPr kumimoji="0" lang="es-ES" sz="1200" b="1" i="0" u="none" strike="noStrike" kern="1200" cap="none" spc="0" normalizeH="0" baseline="0" noProof="0" dirty="0">
              <a:ln>
                <a:noFill/>
              </a:ln>
              <a:solidFill>
                <a:prstClr val="black"/>
              </a:solidFill>
              <a:effectLst/>
              <a:uLnTx/>
              <a:uFillTx/>
              <a:latin typeface="Calibri"/>
              <a:cs typeface="Calibri"/>
            </a:endParaRPr>
          </a:p>
        </p:txBody>
      </p:sp>
      <p:sp>
        <p:nvSpPr>
          <p:cNvPr id="6" name="Google Shape;75;p32">
            <a:extLst>
              <a:ext uri="{FF2B5EF4-FFF2-40B4-BE49-F238E27FC236}">
                <a16:creationId xmlns:a16="http://schemas.microsoft.com/office/drawing/2014/main" id="{5E73D4E3-F4C4-40B4-925F-88BCAAEB9D37}"/>
              </a:ext>
            </a:extLst>
          </p:cNvPr>
          <p:cNvSpPr txBox="1">
            <a:spLocks/>
          </p:cNvSpPr>
          <p:nvPr/>
        </p:nvSpPr>
        <p:spPr>
          <a:xfrm>
            <a:off x="593158" y="1222189"/>
            <a:ext cx="4650701" cy="226348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a:lnSpc>
                <a:spcPct val="90000"/>
              </a:lnSpc>
              <a:buClr>
                <a:schemeClr val="accent1"/>
              </a:buClr>
              <a:buSzPts val="3959"/>
              <a:buFont typeface="Calibri"/>
              <a:buNone/>
              <a:defRPr sz="3600" b="1">
                <a:solidFill>
                  <a:schemeClr val="tx1"/>
                </a:solidFill>
                <a:latin typeface="Calibri"/>
                <a:ea typeface="Calibri"/>
                <a:cs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pPr marL="0" marR="0" lvl="0" indent="0" algn="l" defTabSz="914400" rtl="0" eaLnBrk="1" fontAlgn="auto" latinLnBrk="0" hangingPunct="1">
              <a:lnSpc>
                <a:spcPct val="90000"/>
              </a:lnSpc>
              <a:spcBef>
                <a:spcPts val="0"/>
              </a:spcBef>
              <a:spcAft>
                <a:spcPts val="0"/>
              </a:spcAft>
              <a:buClr>
                <a:srgbClr val="5B9BD5"/>
              </a:buClr>
              <a:buSzPts val="3959"/>
              <a:buFont typeface="Calibri"/>
              <a:buNone/>
              <a:tabLst/>
              <a:defRPr/>
            </a:pPr>
            <a:endParaRPr kumimoji="0" lang="es-ES" sz="1400" b="1" i="0" u="none" strike="noStrike" kern="1200" cap="none" spc="0" normalizeH="0" baseline="0" noProof="0" dirty="0">
              <a:ln>
                <a:noFill/>
              </a:ln>
              <a:solidFill>
                <a:schemeClr val="tx1">
                  <a:lumMod val="95000"/>
                  <a:lumOff val="5000"/>
                </a:schemeClr>
              </a:solidFill>
              <a:effectLst/>
              <a:uLnTx/>
              <a:uFillTx/>
              <a:latin typeface="Calibri"/>
              <a:cs typeface="Calibri"/>
            </a:endParaRPr>
          </a:p>
          <a:p>
            <a:pPr marL="0" marR="0" lvl="0" indent="0" algn="just" defTabSz="914400" rtl="0" eaLnBrk="1" fontAlgn="auto" latinLnBrk="0" hangingPunct="1">
              <a:lnSpc>
                <a:spcPct val="100000"/>
              </a:lnSpc>
              <a:spcBef>
                <a:spcPts val="0"/>
              </a:spcBef>
              <a:spcAft>
                <a:spcPts val="0"/>
              </a:spcAft>
              <a:buClr>
                <a:srgbClr val="5B9BD5"/>
              </a:buClr>
              <a:buSzPts val="3959"/>
              <a:buFont typeface="Calibri"/>
              <a:buNone/>
              <a:tabLst/>
              <a:defRPr/>
            </a:pPr>
            <a:r>
              <a:rPr kumimoji="0" lang="es-ES" sz="1800" b="0"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cs typeface="Calibri" panose="020F0502020204030204" pitchFamily="34" charset="0"/>
              </a:rPr>
              <a:t>Desde un </a:t>
            </a:r>
            <a:r>
              <a:rPr kumimoji="0" lang="es-ES" sz="1800"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cs typeface="Calibri" panose="020F0502020204030204" pitchFamily="34" charset="0"/>
              </a:rPr>
              <a:t>marco de derechos </a:t>
            </a:r>
            <a:r>
              <a:rPr kumimoji="0" lang="es-ES" sz="1800" b="0"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cs typeface="Calibri" panose="020F0502020204030204" pitchFamily="34" charset="0"/>
              </a:rPr>
              <a:t>busca brindar </a:t>
            </a:r>
            <a:r>
              <a:rPr kumimoji="0" lang="es-PE" sz="1800"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cs typeface="Calibri" panose="020F0502020204030204" pitchFamily="34" charset="0"/>
              </a:rPr>
              <a:t>oportunidades educativas </a:t>
            </a:r>
            <a:r>
              <a:rPr kumimoji="0" lang="es-PE" sz="1800" b="0"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cs typeface="Calibri" panose="020F0502020204030204" pitchFamily="34" charset="0"/>
              </a:rPr>
              <a:t>y obtener resultados de aprendizajes de </a:t>
            </a:r>
            <a:r>
              <a:rPr kumimoji="0" lang="es-PE" sz="1800"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cs typeface="Calibri" panose="020F0502020204030204" pitchFamily="34" charset="0"/>
              </a:rPr>
              <a:t>igual calidad para todas y todos</a:t>
            </a:r>
            <a:r>
              <a:rPr kumimoji="0" lang="es-PE" sz="1800" b="0"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cs typeface="Calibri" panose="020F0502020204030204" pitchFamily="34" charset="0"/>
              </a:rPr>
              <a:t>, independientemente de sus diferencias culturales, sociales, étnicas, religiosas, de género, condición de discapacidad o estilos de aprendizaje. </a:t>
            </a:r>
          </a:p>
        </p:txBody>
      </p:sp>
      <p:sp>
        <p:nvSpPr>
          <p:cNvPr id="7" name="CuadroTexto 6">
            <a:extLst>
              <a:ext uri="{FF2B5EF4-FFF2-40B4-BE49-F238E27FC236}">
                <a16:creationId xmlns:a16="http://schemas.microsoft.com/office/drawing/2014/main" id="{764148FB-2450-4F36-A997-B64DF4E262AF}"/>
              </a:ext>
            </a:extLst>
          </p:cNvPr>
          <p:cNvSpPr txBox="1"/>
          <p:nvPr/>
        </p:nvSpPr>
        <p:spPr>
          <a:xfrm>
            <a:off x="6795931" y="2754694"/>
            <a:ext cx="4478905" cy="1292662"/>
          </a:xfrm>
          <a:prstGeom prst="rect">
            <a:avLst/>
          </a:prstGeom>
        </p:spPr>
        <p:txBody>
          <a:bodyPr wrap="square">
            <a:spAutoFit/>
          </a:bodyPr>
          <a:lstStyle>
            <a:defPPr marR="0" lvl="0" algn="l" rtl="0">
              <a:lnSpc>
                <a:spcPct val="100000"/>
              </a:lnSpc>
              <a:spcBef>
                <a:spcPts val="0"/>
              </a:spcBef>
              <a:spcAft>
                <a:spcPts val="0"/>
              </a:spcAft>
              <a:defRPr/>
            </a:defPPr>
            <a:lvl1pPr marL="285750" indent="-285750" algn="just">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PE" sz="2400" b="1" i="0" u="none" strike="noStrike" kern="1200" cap="none" spc="0" normalizeH="0" baseline="0" noProof="0" dirty="0">
                <a:ln>
                  <a:noFill/>
                </a:ln>
                <a:solidFill>
                  <a:srgbClr val="F4BC01"/>
                </a:solidFill>
                <a:effectLst/>
                <a:uLnTx/>
                <a:uFillTx/>
                <a:latin typeface="Calibri"/>
                <a:ea typeface="+mn-ea"/>
                <a:cs typeface="Calibri"/>
              </a:rPr>
              <a:t>Equidad en la enseñanza, </a:t>
            </a:r>
            <a:r>
              <a:rPr kumimoji="0" lang="es-PE" sz="18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rPr>
              <a:t>disposición a enseñar ofreciendo a los estudiantes las condiciones y oportunidades que cada uno necesita para desarrollar sus aprendizajes.</a:t>
            </a:r>
          </a:p>
        </p:txBody>
      </p:sp>
      <p:sp>
        <p:nvSpPr>
          <p:cNvPr id="8" name="CuadroTexto 7">
            <a:extLst>
              <a:ext uri="{FF2B5EF4-FFF2-40B4-BE49-F238E27FC236}">
                <a16:creationId xmlns:a16="http://schemas.microsoft.com/office/drawing/2014/main" id="{9BD374AC-5AC4-4CD0-A447-EA50E6FE16AD}"/>
              </a:ext>
            </a:extLst>
          </p:cNvPr>
          <p:cNvSpPr txBox="1"/>
          <p:nvPr/>
        </p:nvSpPr>
        <p:spPr>
          <a:xfrm>
            <a:off x="6795931" y="4375613"/>
            <a:ext cx="4504650" cy="1569660"/>
          </a:xfrm>
          <a:prstGeom prst="rect">
            <a:avLst/>
          </a:prstGeom>
        </p:spPr>
        <p:txBody>
          <a:bodyPr wrap="square">
            <a:spAutoFit/>
          </a:bodyPr>
          <a:lstStyle>
            <a:defPPr marR="0" lvl="0" algn="l" rtl="0">
              <a:lnSpc>
                <a:spcPct val="100000"/>
              </a:lnSpc>
              <a:spcBef>
                <a:spcPts val="0"/>
              </a:spcBef>
              <a:spcAft>
                <a:spcPts val="0"/>
              </a:spcAft>
              <a:defRPr/>
            </a:defPPr>
            <a:lvl1pPr marL="285750" indent="-285750" algn="just">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PE" sz="2400" b="1" i="0" u="none" strike="noStrike" kern="1200" cap="none" spc="0" normalizeH="0" baseline="0" noProof="0" dirty="0">
                <a:ln>
                  <a:noFill/>
                </a:ln>
                <a:solidFill>
                  <a:srgbClr val="F76B45"/>
                </a:solidFill>
                <a:effectLst/>
                <a:uLnTx/>
                <a:uFillTx/>
                <a:latin typeface="Calibri"/>
                <a:ea typeface="+mn-ea"/>
                <a:cs typeface="Calibri"/>
              </a:rPr>
              <a:t>Confianza en la persona,</a:t>
            </a:r>
            <a:r>
              <a:rPr kumimoji="0" lang="es-PE" sz="2400" b="0" i="0" u="none" strike="noStrike" kern="1200" cap="none" spc="0" normalizeH="0" baseline="0" noProof="0" dirty="0">
                <a:ln>
                  <a:noFill/>
                </a:ln>
                <a:solidFill>
                  <a:srgbClr val="F76B45"/>
                </a:solidFill>
                <a:effectLst/>
                <a:uLnTx/>
                <a:uFillTx/>
                <a:latin typeface="Calibri" panose="020F0502020204030204" pitchFamily="34" charset="0"/>
                <a:ea typeface="+mn-ea"/>
                <a:cs typeface="Calibri" panose="020F0502020204030204" pitchFamily="34" charset="0"/>
              </a:rPr>
              <a:t> </a:t>
            </a:r>
            <a:r>
              <a:rPr kumimoji="0" lang="es-PE" sz="18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rPr>
              <a:t>disposición a depositar altas expectativas en una persona, creyendo sinceramente en su capacidad de superación y crecimiento por sobre cualquier circunstancia.</a:t>
            </a:r>
            <a:r>
              <a:rPr kumimoji="0" lang="es-PE" sz="1800" b="1" i="0" u="none" strike="noStrike" kern="1200" cap="none" spc="0" normalizeH="0" baseline="0" noProof="0" dirty="0">
                <a:ln>
                  <a:noFill/>
                </a:ln>
                <a:solidFill>
                  <a:srgbClr val="FF9B15"/>
                </a:solidFill>
                <a:effectLst/>
                <a:uLnTx/>
                <a:uFillTx/>
                <a:latin typeface="Calibri"/>
                <a:ea typeface="+mn-ea"/>
                <a:cs typeface="Calibri"/>
              </a:rPr>
              <a:t> </a:t>
            </a:r>
            <a:endParaRPr kumimoji="0" lang="es-PE" sz="18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p:txBody>
      </p:sp>
      <p:sp>
        <p:nvSpPr>
          <p:cNvPr id="9" name="CuadroTexto 8">
            <a:extLst>
              <a:ext uri="{FF2B5EF4-FFF2-40B4-BE49-F238E27FC236}">
                <a16:creationId xmlns:a16="http://schemas.microsoft.com/office/drawing/2014/main" id="{386A8C11-9680-49C4-A557-A0F4BB88A6BB}"/>
              </a:ext>
            </a:extLst>
          </p:cNvPr>
          <p:cNvSpPr txBox="1"/>
          <p:nvPr/>
        </p:nvSpPr>
        <p:spPr>
          <a:xfrm>
            <a:off x="6795931" y="1158949"/>
            <a:ext cx="4454123" cy="1323439"/>
          </a:xfrm>
          <a:prstGeom prst="rect">
            <a:avLst/>
          </a:prstGeom>
        </p:spPr>
        <p:txBody>
          <a:bodyPr wrap="square">
            <a:spAutoFit/>
          </a:bodyPr>
          <a:lstStyle>
            <a:defPPr marR="0" lvl="0" algn="l" rtl="0">
              <a:lnSpc>
                <a:spcPct val="100000"/>
              </a:lnSpc>
              <a:spcBef>
                <a:spcPts val="0"/>
              </a:spcBef>
              <a:spcAft>
                <a:spcPts val="0"/>
              </a:spcAft>
              <a:defRPr/>
            </a:defPPr>
            <a:lvl1pPr marL="285750" indent="-285750" algn="just">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PE" sz="2400" b="1" i="0" u="none" strike="noStrike" kern="1200" cap="none" spc="0" normalizeH="0" baseline="0" noProof="0" dirty="0">
                <a:ln>
                  <a:noFill/>
                </a:ln>
                <a:solidFill>
                  <a:srgbClr val="93C5CD"/>
                </a:solidFill>
                <a:effectLst/>
                <a:uLnTx/>
                <a:uFillTx/>
                <a:latin typeface="Calibri"/>
                <a:ea typeface="+mn-ea"/>
                <a:cs typeface="Calibri"/>
              </a:rPr>
              <a:t>Respeto por las diferencias, </a:t>
            </a:r>
            <a:r>
              <a:rPr kumimoji="0" lang="es-PE" sz="18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rPr>
              <a:t>reconocimiento al valor inherente de cada persona y de sus derechos, por encima de cualquier diferencia</a:t>
            </a:r>
            <a:r>
              <a:rPr kumimoji="0" lang="es-PE" sz="20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rPr>
              <a:t>.</a:t>
            </a:r>
          </a:p>
        </p:txBody>
      </p:sp>
      <p:sp>
        <p:nvSpPr>
          <p:cNvPr id="10" name="Elipse 9">
            <a:extLst>
              <a:ext uri="{FF2B5EF4-FFF2-40B4-BE49-F238E27FC236}">
                <a16:creationId xmlns:a16="http://schemas.microsoft.com/office/drawing/2014/main" id="{920E05B3-8850-4790-A7E1-09D3D7AFB509}"/>
              </a:ext>
            </a:extLst>
          </p:cNvPr>
          <p:cNvSpPr/>
          <p:nvPr/>
        </p:nvSpPr>
        <p:spPr>
          <a:xfrm>
            <a:off x="5543949" y="1777775"/>
            <a:ext cx="633443" cy="633443"/>
          </a:xfrm>
          <a:prstGeom prst="ellipse">
            <a:avLst/>
          </a:prstGeom>
          <a:solidFill>
            <a:srgbClr val="F4B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Shape 2920">
            <a:extLst>
              <a:ext uri="{FF2B5EF4-FFF2-40B4-BE49-F238E27FC236}">
                <a16:creationId xmlns:a16="http://schemas.microsoft.com/office/drawing/2014/main" id="{5401183E-B53A-40BF-A5DF-988885E2271F}"/>
              </a:ext>
            </a:extLst>
          </p:cNvPr>
          <p:cNvSpPr/>
          <p:nvPr/>
        </p:nvSpPr>
        <p:spPr>
          <a:xfrm>
            <a:off x="5672195" y="1961566"/>
            <a:ext cx="313388" cy="213674"/>
          </a:xfrm>
          <a:custGeom>
            <a:avLst/>
            <a:gdLst/>
            <a:ahLst/>
            <a:cxnLst>
              <a:cxn ang="0">
                <a:pos x="wd2" y="hd2"/>
              </a:cxn>
              <a:cxn ang="5400000">
                <a:pos x="wd2" y="hd2"/>
              </a:cxn>
              <a:cxn ang="10800000">
                <a:pos x="wd2" y="hd2"/>
              </a:cxn>
              <a:cxn ang="16200000">
                <a:pos x="wd2" y="hd2"/>
              </a:cxn>
            </a:cxnLst>
            <a:rect l="0" t="0" r="r" b="b"/>
            <a:pathLst>
              <a:path w="21600" h="21600" extrusionOk="0">
                <a:moveTo>
                  <a:pt x="14727" y="19142"/>
                </a:moveTo>
                <a:lnTo>
                  <a:pt x="14727" y="12960"/>
                </a:lnTo>
                <a:lnTo>
                  <a:pt x="1964" y="12960"/>
                </a:lnTo>
                <a:cubicBezTo>
                  <a:pt x="1421" y="12960"/>
                  <a:pt x="982" y="12316"/>
                  <a:pt x="982" y="11520"/>
                </a:cubicBezTo>
                <a:lnTo>
                  <a:pt x="982" y="10080"/>
                </a:lnTo>
                <a:cubicBezTo>
                  <a:pt x="982" y="9285"/>
                  <a:pt x="1421" y="8640"/>
                  <a:pt x="1964" y="8640"/>
                </a:cubicBezTo>
                <a:lnTo>
                  <a:pt x="14727" y="8640"/>
                </a:lnTo>
                <a:lnTo>
                  <a:pt x="14727" y="2458"/>
                </a:lnTo>
                <a:lnTo>
                  <a:pt x="20415" y="10800"/>
                </a:lnTo>
                <a:cubicBezTo>
                  <a:pt x="20415" y="10800"/>
                  <a:pt x="14727" y="19142"/>
                  <a:pt x="14727" y="19142"/>
                </a:cubicBezTo>
                <a:close/>
                <a:moveTo>
                  <a:pt x="21456" y="10291"/>
                </a:moveTo>
                <a:lnTo>
                  <a:pt x="14584" y="212"/>
                </a:lnTo>
                <a:cubicBezTo>
                  <a:pt x="14495" y="81"/>
                  <a:pt x="14372" y="0"/>
                  <a:pt x="14236" y="0"/>
                </a:cubicBezTo>
                <a:cubicBezTo>
                  <a:pt x="13965" y="0"/>
                  <a:pt x="13745" y="322"/>
                  <a:pt x="13745" y="720"/>
                </a:cubicBezTo>
                <a:lnTo>
                  <a:pt x="13745" y="7200"/>
                </a:lnTo>
                <a:lnTo>
                  <a:pt x="1964" y="7200"/>
                </a:lnTo>
                <a:cubicBezTo>
                  <a:pt x="879" y="7200"/>
                  <a:pt x="0" y="8490"/>
                  <a:pt x="0" y="10080"/>
                </a:cubicBezTo>
                <a:lnTo>
                  <a:pt x="0" y="11520"/>
                </a:lnTo>
                <a:cubicBezTo>
                  <a:pt x="0" y="13110"/>
                  <a:pt x="879" y="14400"/>
                  <a:pt x="1964" y="14400"/>
                </a:cubicBezTo>
                <a:lnTo>
                  <a:pt x="13745" y="14400"/>
                </a:lnTo>
                <a:lnTo>
                  <a:pt x="13745" y="20880"/>
                </a:lnTo>
                <a:cubicBezTo>
                  <a:pt x="13745" y="21278"/>
                  <a:pt x="13965" y="21600"/>
                  <a:pt x="14236" y="21600"/>
                </a:cubicBezTo>
                <a:cubicBezTo>
                  <a:pt x="14372" y="21600"/>
                  <a:pt x="14495" y="21520"/>
                  <a:pt x="14583" y="21389"/>
                </a:cubicBezTo>
                <a:lnTo>
                  <a:pt x="21456" y="11310"/>
                </a:lnTo>
                <a:cubicBezTo>
                  <a:pt x="21545" y="11180"/>
                  <a:pt x="21600" y="11000"/>
                  <a:pt x="21600" y="10800"/>
                </a:cubicBezTo>
                <a:cubicBezTo>
                  <a:pt x="21600" y="10601"/>
                  <a:pt x="21545" y="10421"/>
                  <a:pt x="21456" y="10291"/>
                </a:cubicBezTo>
              </a:path>
            </a:pathLst>
          </a:custGeom>
          <a:solidFill>
            <a:schemeClr val="bg1"/>
          </a:solidFill>
          <a:ln w="12700">
            <a:solidFill>
              <a:schemeClr val="bg1"/>
            </a:solidFill>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2" name="Elipse 11">
            <a:extLst>
              <a:ext uri="{FF2B5EF4-FFF2-40B4-BE49-F238E27FC236}">
                <a16:creationId xmlns:a16="http://schemas.microsoft.com/office/drawing/2014/main" id="{C896793C-1DB2-4FC9-B960-823FCD5BE274}"/>
              </a:ext>
            </a:extLst>
          </p:cNvPr>
          <p:cNvSpPr/>
          <p:nvPr/>
        </p:nvSpPr>
        <p:spPr>
          <a:xfrm>
            <a:off x="5575243" y="3143473"/>
            <a:ext cx="633443" cy="633443"/>
          </a:xfrm>
          <a:prstGeom prst="ellipse">
            <a:avLst/>
          </a:prstGeom>
          <a:solidFill>
            <a:srgbClr val="F4B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Shape 2920">
            <a:extLst>
              <a:ext uri="{FF2B5EF4-FFF2-40B4-BE49-F238E27FC236}">
                <a16:creationId xmlns:a16="http://schemas.microsoft.com/office/drawing/2014/main" id="{31BE72BB-5A04-4F67-BE38-BDD32F6C2798}"/>
              </a:ext>
            </a:extLst>
          </p:cNvPr>
          <p:cNvSpPr/>
          <p:nvPr/>
        </p:nvSpPr>
        <p:spPr>
          <a:xfrm>
            <a:off x="5742195" y="3367726"/>
            <a:ext cx="313388" cy="213674"/>
          </a:xfrm>
          <a:custGeom>
            <a:avLst/>
            <a:gdLst/>
            <a:ahLst/>
            <a:cxnLst>
              <a:cxn ang="0">
                <a:pos x="wd2" y="hd2"/>
              </a:cxn>
              <a:cxn ang="5400000">
                <a:pos x="wd2" y="hd2"/>
              </a:cxn>
              <a:cxn ang="10800000">
                <a:pos x="wd2" y="hd2"/>
              </a:cxn>
              <a:cxn ang="16200000">
                <a:pos x="wd2" y="hd2"/>
              </a:cxn>
            </a:cxnLst>
            <a:rect l="0" t="0" r="r" b="b"/>
            <a:pathLst>
              <a:path w="21600" h="21600" extrusionOk="0">
                <a:moveTo>
                  <a:pt x="14727" y="19142"/>
                </a:moveTo>
                <a:lnTo>
                  <a:pt x="14727" y="12960"/>
                </a:lnTo>
                <a:lnTo>
                  <a:pt x="1964" y="12960"/>
                </a:lnTo>
                <a:cubicBezTo>
                  <a:pt x="1421" y="12960"/>
                  <a:pt x="982" y="12316"/>
                  <a:pt x="982" y="11520"/>
                </a:cubicBezTo>
                <a:lnTo>
                  <a:pt x="982" y="10080"/>
                </a:lnTo>
                <a:cubicBezTo>
                  <a:pt x="982" y="9285"/>
                  <a:pt x="1421" y="8640"/>
                  <a:pt x="1964" y="8640"/>
                </a:cubicBezTo>
                <a:lnTo>
                  <a:pt x="14727" y="8640"/>
                </a:lnTo>
                <a:lnTo>
                  <a:pt x="14727" y="2458"/>
                </a:lnTo>
                <a:lnTo>
                  <a:pt x="20415" y="10800"/>
                </a:lnTo>
                <a:cubicBezTo>
                  <a:pt x="20415" y="10800"/>
                  <a:pt x="14727" y="19142"/>
                  <a:pt x="14727" y="19142"/>
                </a:cubicBezTo>
                <a:close/>
                <a:moveTo>
                  <a:pt x="21456" y="10291"/>
                </a:moveTo>
                <a:lnTo>
                  <a:pt x="14584" y="212"/>
                </a:lnTo>
                <a:cubicBezTo>
                  <a:pt x="14495" y="81"/>
                  <a:pt x="14372" y="0"/>
                  <a:pt x="14236" y="0"/>
                </a:cubicBezTo>
                <a:cubicBezTo>
                  <a:pt x="13965" y="0"/>
                  <a:pt x="13745" y="322"/>
                  <a:pt x="13745" y="720"/>
                </a:cubicBezTo>
                <a:lnTo>
                  <a:pt x="13745" y="7200"/>
                </a:lnTo>
                <a:lnTo>
                  <a:pt x="1964" y="7200"/>
                </a:lnTo>
                <a:cubicBezTo>
                  <a:pt x="879" y="7200"/>
                  <a:pt x="0" y="8490"/>
                  <a:pt x="0" y="10080"/>
                </a:cubicBezTo>
                <a:lnTo>
                  <a:pt x="0" y="11520"/>
                </a:lnTo>
                <a:cubicBezTo>
                  <a:pt x="0" y="13110"/>
                  <a:pt x="879" y="14400"/>
                  <a:pt x="1964" y="14400"/>
                </a:cubicBezTo>
                <a:lnTo>
                  <a:pt x="13745" y="14400"/>
                </a:lnTo>
                <a:lnTo>
                  <a:pt x="13745" y="20880"/>
                </a:lnTo>
                <a:cubicBezTo>
                  <a:pt x="13745" y="21278"/>
                  <a:pt x="13965" y="21600"/>
                  <a:pt x="14236" y="21600"/>
                </a:cubicBezTo>
                <a:cubicBezTo>
                  <a:pt x="14372" y="21600"/>
                  <a:pt x="14495" y="21520"/>
                  <a:pt x="14583" y="21389"/>
                </a:cubicBezTo>
                <a:lnTo>
                  <a:pt x="21456" y="11310"/>
                </a:lnTo>
                <a:cubicBezTo>
                  <a:pt x="21545" y="11180"/>
                  <a:pt x="21600" y="11000"/>
                  <a:pt x="21600" y="10800"/>
                </a:cubicBezTo>
                <a:cubicBezTo>
                  <a:pt x="21600" y="10601"/>
                  <a:pt x="21545" y="10421"/>
                  <a:pt x="21456" y="10291"/>
                </a:cubicBezTo>
              </a:path>
            </a:pathLst>
          </a:custGeom>
          <a:solidFill>
            <a:schemeClr val="bg1"/>
          </a:solidFill>
          <a:ln w="12700">
            <a:solidFill>
              <a:schemeClr val="bg1"/>
            </a:solidFill>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4" name="Elipse 13">
            <a:extLst>
              <a:ext uri="{FF2B5EF4-FFF2-40B4-BE49-F238E27FC236}">
                <a16:creationId xmlns:a16="http://schemas.microsoft.com/office/drawing/2014/main" id="{4DD113C6-162F-4FE7-BB03-966979F3ED7E}"/>
              </a:ext>
            </a:extLst>
          </p:cNvPr>
          <p:cNvSpPr/>
          <p:nvPr/>
        </p:nvSpPr>
        <p:spPr>
          <a:xfrm>
            <a:off x="5610247" y="4582980"/>
            <a:ext cx="633443" cy="633443"/>
          </a:xfrm>
          <a:prstGeom prst="ellipse">
            <a:avLst/>
          </a:prstGeom>
          <a:solidFill>
            <a:srgbClr val="F4B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Shape 2920">
            <a:extLst>
              <a:ext uri="{FF2B5EF4-FFF2-40B4-BE49-F238E27FC236}">
                <a16:creationId xmlns:a16="http://schemas.microsoft.com/office/drawing/2014/main" id="{CB0330C1-88FE-48B3-8433-FB93DEA56858}"/>
              </a:ext>
            </a:extLst>
          </p:cNvPr>
          <p:cNvSpPr/>
          <p:nvPr/>
        </p:nvSpPr>
        <p:spPr>
          <a:xfrm>
            <a:off x="5770518" y="4779612"/>
            <a:ext cx="313388" cy="213674"/>
          </a:xfrm>
          <a:custGeom>
            <a:avLst/>
            <a:gdLst/>
            <a:ahLst/>
            <a:cxnLst>
              <a:cxn ang="0">
                <a:pos x="wd2" y="hd2"/>
              </a:cxn>
              <a:cxn ang="5400000">
                <a:pos x="wd2" y="hd2"/>
              </a:cxn>
              <a:cxn ang="10800000">
                <a:pos x="wd2" y="hd2"/>
              </a:cxn>
              <a:cxn ang="16200000">
                <a:pos x="wd2" y="hd2"/>
              </a:cxn>
            </a:cxnLst>
            <a:rect l="0" t="0" r="r" b="b"/>
            <a:pathLst>
              <a:path w="21600" h="21600" extrusionOk="0">
                <a:moveTo>
                  <a:pt x="14727" y="19142"/>
                </a:moveTo>
                <a:lnTo>
                  <a:pt x="14727" y="12960"/>
                </a:lnTo>
                <a:lnTo>
                  <a:pt x="1964" y="12960"/>
                </a:lnTo>
                <a:cubicBezTo>
                  <a:pt x="1421" y="12960"/>
                  <a:pt x="982" y="12316"/>
                  <a:pt x="982" y="11520"/>
                </a:cubicBezTo>
                <a:lnTo>
                  <a:pt x="982" y="10080"/>
                </a:lnTo>
                <a:cubicBezTo>
                  <a:pt x="982" y="9285"/>
                  <a:pt x="1421" y="8640"/>
                  <a:pt x="1964" y="8640"/>
                </a:cubicBezTo>
                <a:lnTo>
                  <a:pt x="14727" y="8640"/>
                </a:lnTo>
                <a:lnTo>
                  <a:pt x="14727" y="2458"/>
                </a:lnTo>
                <a:lnTo>
                  <a:pt x="20415" y="10800"/>
                </a:lnTo>
                <a:cubicBezTo>
                  <a:pt x="20415" y="10800"/>
                  <a:pt x="14727" y="19142"/>
                  <a:pt x="14727" y="19142"/>
                </a:cubicBezTo>
                <a:close/>
                <a:moveTo>
                  <a:pt x="21456" y="10291"/>
                </a:moveTo>
                <a:lnTo>
                  <a:pt x="14584" y="212"/>
                </a:lnTo>
                <a:cubicBezTo>
                  <a:pt x="14495" y="81"/>
                  <a:pt x="14372" y="0"/>
                  <a:pt x="14236" y="0"/>
                </a:cubicBezTo>
                <a:cubicBezTo>
                  <a:pt x="13965" y="0"/>
                  <a:pt x="13745" y="322"/>
                  <a:pt x="13745" y="720"/>
                </a:cubicBezTo>
                <a:lnTo>
                  <a:pt x="13745" y="7200"/>
                </a:lnTo>
                <a:lnTo>
                  <a:pt x="1964" y="7200"/>
                </a:lnTo>
                <a:cubicBezTo>
                  <a:pt x="879" y="7200"/>
                  <a:pt x="0" y="8490"/>
                  <a:pt x="0" y="10080"/>
                </a:cubicBezTo>
                <a:lnTo>
                  <a:pt x="0" y="11520"/>
                </a:lnTo>
                <a:cubicBezTo>
                  <a:pt x="0" y="13110"/>
                  <a:pt x="879" y="14400"/>
                  <a:pt x="1964" y="14400"/>
                </a:cubicBezTo>
                <a:lnTo>
                  <a:pt x="13745" y="14400"/>
                </a:lnTo>
                <a:lnTo>
                  <a:pt x="13745" y="20880"/>
                </a:lnTo>
                <a:cubicBezTo>
                  <a:pt x="13745" y="21278"/>
                  <a:pt x="13965" y="21600"/>
                  <a:pt x="14236" y="21600"/>
                </a:cubicBezTo>
                <a:cubicBezTo>
                  <a:pt x="14372" y="21600"/>
                  <a:pt x="14495" y="21520"/>
                  <a:pt x="14583" y="21389"/>
                </a:cubicBezTo>
                <a:lnTo>
                  <a:pt x="21456" y="11310"/>
                </a:lnTo>
                <a:cubicBezTo>
                  <a:pt x="21545" y="11180"/>
                  <a:pt x="21600" y="11000"/>
                  <a:pt x="21600" y="10800"/>
                </a:cubicBezTo>
                <a:cubicBezTo>
                  <a:pt x="21600" y="10601"/>
                  <a:pt x="21545" y="10421"/>
                  <a:pt x="21456" y="10291"/>
                </a:cubicBezTo>
              </a:path>
            </a:pathLst>
          </a:custGeom>
          <a:solidFill>
            <a:schemeClr val="bg1"/>
          </a:solidFill>
          <a:ln w="12700">
            <a:solidFill>
              <a:schemeClr val="bg1"/>
            </a:solidFill>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2" name="AutoShape 2">
            <a:extLst>
              <a:ext uri="{FF2B5EF4-FFF2-40B4-BE49-F238E27FC236}">
                <a16:creationId xmlns:a16="http://schemas.microsoft.com/office/drawing/2014/main" id="{060C96DF-D671-4934-8386-52F6CCFB94F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8" name="Imagen 17">
            <a:extLst>
              <a:ext uri="{FF2B5EF4-FFF2-40B4-BE49-F238E27FC236}">
                <a16:creationId xmlns:a16="http://schemas.microsoft.com/office/drawing/2014/main" id="{B4DF0626-A635-4268-873C-FC9D1663D8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2758" y="3653364"/>
            <a:ext cx="3515158" cy="2486292"/>
          </a:xfrm>
          <a:prstGeom prst="rect">
            <a:avLst/>
          </a:prstGeom>
        </p:spPr>
      </p:pic>
    </p:spTree>
    <p:extLst>
      <p:ext uri="{BB962C8B-B14F-4D97-AF65-F5344CB8AC3E}">
        <p14:creationId xmlns:p14="http://schemas.microsoft.com/office/powerpoint/2010/main" val="2916020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CE091C38-6387-410B-83F0-82FE278BC082}"/>
              </a:ext>
            </a:extLst>
          </p:cNvPr>
          <p:cNvSpPr/>
          <p:nvPr/>
        </p:nvSpPr>
        <p:spPr>
          <a:xfrm>
            <a:off x="315508" y="686906"/>
            <a:ext cx="5628092" cy="5864020"/>
          </a:xfrm>
          <a:prstGeom prst="rect">
            <a:avLst/>
          </a:prstGeom>
          <a:solidFill>
            <a:srgbClr val="D2E7E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Google Shape;75;p32">
            <a:extLst>
              <a:ext uri="{FF2B5EF4-FFF2-40B4-BE49-F238E27FC236}">
                <a16:creationId xmlns:a16="http://schemas.microsoft.com/office/drawing/2014/main" id="{E32B4B83-7A0B-4B9C-AA6E-A0BFDA6436AA}"/>
              </a:ext>
            </a:extLst>
          </p:cNvPr>
          <p:cNvSpPr txBox="1">
            <a:spLocks/>
          </p:cNvSpPr>
          <p:nvPr/>
        </p:nvSpPr>
        <p:spPr>
          <a:xfrm>
            <a:off x="315508" y="211812"/>
            <a:ext cx="4650701" cy="39746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a:lnSpc>
                <a:spcPct val="90000"/>
              </a:lnSpc>
              <a:buClr>
                <a:schemeClr val="accent1"/>
              </a:buClr>
              <a:buSzPts val="3959"/>
              <a:buFont typeface="Calibri"/>
              <a:buNone/>
              <a:defRPr sz="3600" b="1">
                <a:solidFill>
                  <a:schemeClr val="tx1"/>
                </a:solidFill>
                <a:latin typeface="Calibri"/>
                <a:ea typeface="Calibri"/>
                <a:cs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pPr marL="0" marR="0" lvl="0" indent="0" algn="l" defTabSz="914400" rtl="0" eaLnBrk="1" fontAlgn="auto" latinLnBrk="0" hangingPunct="1">
              <a:lnSpc>
                <a:spcPct val="90000"/>
              </a:lnSpc>
              <a:spcBef>
                <a:spcPts val="0"/>
              </a:spcBef>
              <a:spcAft>
                <a:spcPts val="0"/>
              </a:spcAft>
              <a:buClr>
                <a:srgbClr val="5B9BD5"/>
              </a:buClr>
              <a:buSzPts val="3959"/>
              <a:buFont typeface="Calibri"/>
              <a:buNone/>
              <a:tabLst/>
              <a:defRPr/>
            </a:pPr>
            <a:r>
              <a:rPr kumimoji="0" lang="es-ES"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Calibri"/>
                <a:sym typeface="Calibri"/>
              </a:rPr>
              <a:t>5. Producción/actuación</a:t>
            </a:r>
            <a:endParaRPr kumimoji="0" lang="es-ES" sz="2400" b="1" i="0" u="none"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cs typeface="Calibri"/>
              <a:sym typeface="Calibri"/>
            </a:endParaRPr>
          </a:p>
          <a:p>
            <a:pPr marL="0" marR="0" lvl="0" indent="0" algn="l" defTabSz="914400" rtl="0" eaLnBrk="1" fontAlgn="auto" latinLnBrk="0" hangingPunct="1">
              <a:lnSpc>
                <a:spcPct val="90000"/>
              </a:lnSpc>
              <a:spcBef>
                <a:spcPts val="0"/>
              </a:spcBef>
              <a:spcAft>
                <a:spcPts val="0"/>
              </a:spcAft>
              <a:buClr>
                <a:srgbClr val="5B9BD5"/>
              </a:buClr>
              <a:buSzPts val="3959"/>
              <a:buFont typeface="Calibri"/>
              <a:buNone/>
              <a:tabLst/>
              <a:defRPr/>
            </a:pPr>
            <a:endParaRPr kumimoji="0" lang="es-ES" sz="1200" b="1" i="0" u="none" strike="noStrike" kern="1200" cap="none" spc="0" normalizeH="0" baseline="0" noProof="0" dirty="0">
              <a:ln>
                <a:noFill/>
              </a:ln>
              <a:solidFill>
                <a:prstClr val="black"/>
              </a:solidFill>
              <a:effectLst/>
              <a:uLnTx/>
              <a:uFillTx/>
              <a:latin typeface="Calibri"/>
              <a:cs typeface="Calibri"/>
            </a:endParaRPr>
          </a:p>
        </p:txBody>
      </p:sp>
      <p:sp>
        <p:nvSpPr>
          <p:cNvPr id="6" name="Google Shape;75;p32">
            <a:extLst>
              <a:ext uri="{FF2B5EF4-FFF2-40B4-BE49-F238E27FC236}">
                <a16:creationId xmlns:a16="http://schemas.microsoft.com/office/drawing/2014/main" id="{5E73D4E3-F4C4-40B4-925F-88BCAAEB9D37}"/>
              </a:ext>
            </a:extLst>
          </p:cNvPr>
          <p:cNvSpPr txBox="1">
            <a:spLocks/>
          </p:cNvSpPr>
          <p:nvPr/>
        </p:nvSpPr>
        <p:spPr>
          <a:xfrm>
            <a:off x="593158" y="2175240"/>
            <a:ext cx="4650701" cy="281804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a:lnSpc>
                <a:spcPct val="90000"/>
              </a:lnSpc>
              <a:buClr>
                <a:schemeClr val="accent1"/>
              </a:buClr>
              <a:buSzPts val="3959"/>
              <a:buFont typeface="Calibri"/>
              <a:buNone/>
              <a:defRPr sz="3600" b="1">
                <a:solidFill>
                  <a:schemeClr val="tx1"/>
                </a:solidFill>
                <a:latin typeface="Calibri"/>
                <a:ea typeface="Calibri"/>
                <a:cs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pPr algn="just">
              <a:lnSpc>
                <a:spcPct val="100000"/>
              </a:lnSpc>
              <a:buClr>
                <a:srgbClr val="5B9BD5"/>
              </a:buClr>
              <a:defRPr/>
            </a:pPr>
            <a:r>
              <a:rPr lang="es-ES" sz="2400" b="0" dirty="0">
                <a:solidFill>
                  <a:schemeClr val="tx1">
                    <a:lumMod val="95000"/>
                    <a:lumOff val="5000"/>
                  </a:schemeClr>
                </a:solidFill>
                <a:latin typeface="Calibri" panose="020F0502020204030204" pitchFamily="34" charset="0"/>
                <a:cs typeface="Calibri" panose="020F0502020204030204" pitchFamily="34" charset="0"/>
              </a:rPr>
              <a:t>Propuesta de actividades para compartir responsabilidades y disfrutar momentos en familia que promuevan la convivencia armoniosa, tomando en cuenta acuerdos sobre necesidades e intereses de los integrantes de su familia.</a:t>
            </a:r>
            <a:endParaRPr lang="es-PE" sz="2400" b="0" dirty="0">
              <a:solidFill>
                <a:schemeClr val="tx1">
                  <a:lumMod val="95000"/>
                  <a:lumOff val="5000"/>
                </a:schemeClr>
              </a:solidFill>
              <a:latin typeface="Calibri" panose="020F0502020204030204" pitchFamily="34" charset="0"/>
              <a:cs typeface="Calibri" panose="020F0502020204030204" pitchFamily="34" charset="0"/>
            </a:endParaRPr>
          </a:p>
        </p:txBody>
      </p:sp>
      <p:sp>
        <p:nvSpPr>
          <p:cNvPr id="12" name="Elipse 11">
            <a:extLst>
              <a:ext uri="{FF2B5EF4-FFF2-40B4-BE49-F238E27FC236}">
                <a16:creationId xmlns:a16="http://schemas.microsoft.com/office/drawing/2014/main" id="{C896793C-1DB2-4FC9-B960-823FCD5BE274}"/>
              </a:ext>
            </a:extLst>
          </p:cNvPr>
          <p:cNvSpPr/>
          <p:nvPr/>
        </p:nvSpPr>
        <p:spPr>
          <a:xfrm>
            <a:off x="5574005" y="2879234"/>
            <a:ext cx="633443" cy="633443"/>
          </a:xfrm>
          <a:prstGeom prst="ellipse">
            <a:avLst/>
          </a:prstGeom>
          <a:solidFill>
            <a:srgbClr val="93C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Shape 2920">
            <a:extLst>
              <a:ext uri="{FF2B5EF4-FFF2-40B4-BE49-F238E27FC236}">
                <a16:creationId xmlns:a16="http://schemas.microsoft.com/office/drawing/2014/main" id="{31BE72BB-5A04-4F67-BE38-BDD32F6C2798}"/>
              </a:ext>
            </a:extLst>
          </p:cNvPr>
          <p:cNvSpPr/>
          <p:nvPr/>
        </p:nvSpPr>
        <p:spPr>
          <a:xfrm>
            <a:off x="5740957" y="3103487"/>
            <a:ext cx="313388" cy="213674"/>
          </a:xfrm>
          <a:custGeom>
            <a:avLst/>
            <a:gdLst/>
            <a:ahLst/>
            <a:cxnLst>
              <a:cxn ang="0">
                <a:pos x="wd2" y="hd2"/>
              </a:cxn>
              <a:cxn ang="5400000">
                <a:pos x="wd2" y="hd2"/>
              </a:cxn>
              <a:cxn ang="10800000">
                <a:pos x="wd2" y="hd2"/>
              </a:cxn>
              <a:cxn ang="16200000">
                <a:pos x="wd2" y="hd2"/>
              </a:cxn>
            </a:cxnLst>
            <a:rect l="0" t="0" r="r" b="b"/>
            <a:pathLst>
              <a:path w="21600" h="21600" extrusionOk="0">
                <a:moveTo>
                  <a:pt x="14727" y="19142"/>
                </a:moveTo>
                <a:lnTo>
                  <a:pt x="14727" y="12960"/>
                </a:lnTo>
                <a:lnTo>
                  <a:pt x="1964" y="12960"/>
                </a:lnTo>
                <a:cubicBezTo>
                  <a:pt x="1421" y="12960"/>
                  <a:pt x="982" y="12316"/>
                  <a:pt x="982" y="11520"/>
                </a:cubicBezTo>
                <a:lnTo>
                  <a:pt x="982" y="10080"/>
                </a:lnTo>
                <a:cubicBezTo>
                  <a:pt x="982" y="9285"/>
                  <a:pt x="1421" y="8640"/>
                  <a:pt x="1964" y="8640"/>
                </a:cubicBezTo>
                <a:lnTo>
                  <a:pt x="14727" y="8640"/>
                </a:lnTo>
                <a:lnTo>
                  <a:pt x="14727" y="2458"/>
                </a:lnTo>
                <a:lnTo>
                  <a:pt x="20415" y="10800"/>
                </a:lnTo>
                <a:cubicBezTo>
                  <a:pt x="20415" y="10800"/>
                  <a:pt x="14727" y="19142"/>
                  <a:pt x="14727" y="19142"/>
                </a:cubicBezTo>
                <a:close/>
                <a:moveTo>
                  <a:pt x="21456" y="10291"/>
                </a:moveTo>
                <a:lnTo>
                  <a:pt x="14584" y="212"/>
                </a:lnTo>
                <a:cubicBezTo>
                  <a:pt x="14495" y="81"/>
                  <a:pt x="14372" y="0"/>
                  <a:pt x="14236" y="0"/>
                </a:cubicBezTo>
                <a:cubicBezTo>
                  <a:pt x="13965" y="0"/>
                  <a:pt x="13745" y="322"/>
                  <a:pt x="13745" y="720"/>
                </a:cubicBezTo>
                <a:lnTo>
                  <a:pt x="13745" y="7200"/>
                </a:lnTo>
                <a:lnTo>
                  <a:pt x="1964" y="7200"/>
                </a:lnTo>
                <a:cubicBezTo>
                  <a:pt x="879" y="7200"/>
                  <a:pt x="0" y="8490"/>
                  <a:pt x="0" y="10080"/>
                </a:cubicBezTo>
                <a:lnTo>
                  <a:pt x="0" y="11520"/>
                </a:lnTo>
                <a:cubicBezTo>
                  <a:pt x="0" y="13110"/>
                  <a:pt x="879" y="14400"/>
                  <a:pt x="1964" y="14400"/>
                </a:cubicBezTo>
                <a:lnTo>
                  <a:pt x="13745" y="14400"/>
                </a:lnTo>
                <a:lnTo>
                  <a:pt x="13745" y="20880"/>
                </a:lnTo>
                <a:cubicBezTo>
                  <a:pt x="13745" y="21278"/>
                  <a:pt x="13965" y="21600"/>
                  <a:pt x="14236" y="21600"/>
                </a:cubicBezTo>
                <a:cubicBezTo>
                  <a:pt x="14372" y="21600"/>
                  <a:pt x="14495" y="21520"/>
                  <a:pt x="14583" y="21389"/>
                </a:cubicBezTo>
                <a:lnTo>
                  <a:pt x="21456" y="11310"/>
                </a:lnTo>
                <a:cubicBezTo>
                  <a:pt x="21545" y="11180"/>
                  <a:pt x="21600" y="11000"/>
                  <a:pt x="21600" y="10800"/>
                </a:cubicBezTo>
                <a:cubicBezTo>
                  <a:pt x="21600" y="10601"/>
                  <a:pt x="21545" y="10421"/>
                  <a:pt x="21456" y="10291"/>
                </a:cubicBezTo>
              </a:path>
            </a:pathLst>
          </a:custGeom>
          <a:solidFill>
            <a:srgbClr val="93C5CD"/>
          </a:solidFill>
          <a:ln w="12700">
            <a:solidFill>
              <a:schemeClr val="bg1"/>
            </a:solidFill>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2" name="AutoShape 2">
            <a:extLst>
              <a:ext uri="{FF2B5EF4-FFF2-40B4-BE49-F238E27FC236}">
                <a16:creationId xmlns:a16="http://schemas.microsoft.com/office/drawing/2014/main" id="{060C96DF-D671-4934-8386-52F6CCFB94FC}"/>
              </a:ext>
            </a:extLst>
          </p:cNvPr>
          <p:cNvSpPr>
            <a:spLocks noChangeAspect="1" noChangeArrowheads="1"/>
          </p:cNvSpPr>
          <p:nvPr/>
        </p:nvSpPr>
        <p:spPr bwMode="auto">
          <a:xfrm>
            <a:off x="5943600" y="360790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CuadroTexto 16">
            <a:extLst>
              <a:ext uri="{FF2B5EF4-FFF2-40B4-BE49-F238E27FC236}">
                <a16:creationId xmlns:a16="http://schemas.microsoft.com/office/drawing/2014/main" id="{B9E0265D-E7A2-465F-9D22-2C990F41588A}"/>
              </a:ext>
            </a:extLst>
          </p:cNvPr>
          <p:cNvSpPr txBox="1"/>
          <p:nvPr/>
        </p:nvSpPr>
        <p:spPr>
          <a:xfrm>
            <a:off x="6374400" y="2506543"/>
            <a:ext cx="5273186" cy="1569660"/>
          </a:xfrm>
          <a:prstGeom prst="rect">
            <a:avLst/>
          </a:prstGeom>
          <a:solidFill>
            <a:schemeClr val="bg1">
              <a:lumMod val="95000"/>
            </a:schemeClr>
          </a:solidFill>
        </p:spPr>
        <p:txBody>
          <a:bodyPr wrap="square">
            <a:spAutoFit/>
          </a:bodyPr>
          <a:lstStyle>
            <a:defPPr marR="0" lvl="0" algn="l" rtl="0">
              <a:lnSpc>
                <a:spcPct val="100000"/>
              </a:lnSpc>
              <a:spcBef>
                <a:spcPts val="0"/>
              </a:spcBef>
              <a:spcAft>
                <a:spcPts val="0"/>
              </a:spcAft>
              <a:defRPr/>
            </a:defPPr>
            <a:lvl1pPr marL="285750" indent="-285750" algn="just">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stStyle>
          <a:p>
            <a:pPr marL="0" indent="0">
              <a:buNone/>
              <a:defRPr/>
            </a:pPr>
            <a:r>
              <a:rPr lang="es-PE" b="1" i="1" dirty="0">
                <a:solidFill>
                  <a:prstClr val="black">
                    <a:lumMod val="65000"/>
                    <a:lumOff val="35000"/>
                  </a:prstClr>
                </a:solidFill>
              </a:rPr>
              <a:t>“Harás una propuesta de actividades para compartir con tu familia para llevarse mejor, considerando lo que le gusta a cada uno”.</a:t>
            </a:r>
            <a:endParaRPr lang="es-ES" b="1" i="1" dirty="0">
              <a:solidFill>
                <a:prstClr val="black">
                  <a:lumMod val="65000"/>
                  <a:lumOff val="35000"/>
                </a:prstClr>
              </a:solidFill>
            </a:endParaRPr>
          </a:p>
        </p:txBody>
      </p:sp>
      <p:sp>
        <p:nvSpPr>
          <p:cNvPr id="16" name="Google Shape;75;p32">
            <a:extLst>
              <a:ext uri="{FF2B5EF4-FFF2-40B4-BE49-F238E27FC236}">
                <a16:creationId xmlns:a16="http://schemas.microsoft.com/office/drawing/2014/main" id="{02950EE2-7694-4EF6-8DCE-742360974364}"/>
              </a:ext>
            </a:extLst>
          </p:cNvPr>
          <p:cNvSpPr txBox="1">
            <a:spLocks/>
          </p:cNvSpPr>
          <p:nvPr/>
        </p:nvSpPr>
        <p:spPr>
          <a:xfrm>
            <a:off x="604801" y="1214168"/>
            <a:ext cx="4650701" cy="80649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a:lnSpc>
                <a:spcPct val="90000"/>
              </a:lnSpc>
              <a:buClr>
                <a:schemeClr val="accent1"/>
              </a:buClr>
              <a:buSzPts val="3959"/>
              <a:buFont typeface="Calibri"/>
              <a:buNone/>
              <a:defRPr sz="3600" b="1">
                <a:solidFill>
                  <a:schemeClr val="tx1"/>
                </a:solidFill>
                <a:latin typeface="Calibri"/>
                <a:ea typeface="Calibri"/>
                <a:cs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pPr marR="0" lvl="0" algn="l" defTabSz="914400" rtl="0" eaLnBrk="1" fontAlgn="auto" latinLnBrk="0" hangingPunct="1">
              <a:lnSpc>
                <a:spcPct val="90000"/>
              </a:lnSpc>
              <a:spcBef>
                <a:spcPts val="0"/>
              </a:spcBef>
              <a:spcAft>
                <a:spcPts val="0"/>
              </a:spcAft>
              <a:buClr>
                <a:srgbClr val="5B9BD5"/>
              </a:buClr>
              <a:buSzPts val="3959"/>
              <a:tabLst/>
              <a:defRPr/>
            </a:pPr>
            <a:r>
              <a:rPr lang="es-ES" sz="2400" dirty="0">
                <a:solidFill>
                  <a:schemeClr val="tx1">
                    <a:lumMod val="95000"/>
                    <a:lumOff val="5000"/>
                  </a:schemeClr>
                </a:solidFill>
              </a:rPr>
              <a:t>Producción de la </a:t>
            </a:r>
            <a:r>
              <a:rPr lang="es-ES" sz="2400" dirty="0" err="1">
                <a:solidFill>
                  <a:schemeClr val="tx1">
                    <a:lumMod val="95000"/>
                    <a:lumOff val="5000"/>
                  </a:schemeClr>
                </a:solidFill>
              </a:rPr>
              <a:t>EdA</a:t>
            </a:r>
            <a:r>
              <a:rPr lang="es-ES" sz="2400" dirty="0">
                <a:solidFill>
                  <a:schemeClr val="tx1">
                    <a:lumMod val="95000"/>
                    <a:lumOff val="5000"/>
                  </a:schemeClr>
                </a:solidFill>
              </a:rPr>
              <a:t> original:</a:t>
            </a:r>
            <a:endParaRPr kumimoji="0" lang="es-ES" sz="1800" b="1" i="0" u="none" strike="noStrike" kern="1200" cap="none" spc="0" normalizeH="0" baseline="0" noProof="0" dirty="0">
              <a:ln>
                <a:noFill/>
              </a:ln>
              <a:solidFill>
                <a:schemeClr val="tx1">
                  <a:lumMod val="95000"/>
                  <a:lumOff val="5000"/>
                </a:schemeClr>
              </a:solidFill>
              <a:effectLst/>
              <a:uLnTx/>
              <a:uFillTx/>
              <a:latin typeface="Calibri"/>
              <a:cs typeface="Calibri"/>
            </a:endParaRPr>
          </a:p>
        </p:txBody>
      </p:sp>
    </p:spTree>
    <p:extLst>
      <p:ext uri="{BB962C8B-B14F-4D97-AF65-F5344CB8AC3E}">
        <p14:creationId xmlns:p14="http://schemas.microsoft.com/office/powerpoint/2010/main" val="4253686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CE091C38-6387-410B-83F0-82FE278BC082}"/>
              </a:ext>
            </a:extLst>
          </p:cNvPr>
          <p:cNvSpPr/>
          <p:nvPr/>
        </p:nvSpPr>
        <p:spPr>
          <a:xfrm>
            <a:off x="315508" y="686906"/>
            <a:ext cx="5628092" cy="5864020"/>
          </a:xfrm>
          <a:prstGeom prst="rect">
            <a:avLst/>
          </a:prstGeom>
          <a:solidFill>
            <a:srgbClr val="FDD3C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Google Shape;75;p32">
            <a:extLst>
              <a:ext uri="{FF2B5EF4-FFF2-40B4-BE49-F238E27FC236}">
                <a16:creationId xmlns:a16="http://schemas.microsoft.com/office/drawing/2014/main" id="{E32B4B83-7A0B-4B9C-AA6E-A0BFDA6436AA}"/>
              </a:ext>
            </a:extLst>
          </p:cNvPr>
          <p:cNvSpPr txBox="1">
            <a:spLocks/>
          </p:cNvSpPr>
          <p:nvPr/>
        </p:nvSpPr>
        <p:spPr>
          <a:xfrm>
            <a:off x="328332" y="145773"/>
            <a:ext cx="7503703" cy="45092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a:lnSpc>
                <a:spcPct val="90000"/>
              </a:lnSpc>
              <a:buClr>
                <a:schemeClr val="accent1"/>
              </a:buClr>
              <a:buSzPts val="3959"/>
              <a:buFont typeface="Calibri"/>
              <a:buNone/>
              <a:defRPr sz="3600" b="1">
                <a:solidFill>
                  <a:schemeClr val="tx1"/>
                </a:solidFill>
                <a:latin typeface="Calibri"/>
                <a:ea typeface="Calibri"/>
                <a:cs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pPr marL="0" marR="0" lvl="0" indent="0" algn="l" defTabSz="914400" rtl="0" eaLnBrk="1" fontAlgn="auto" latinLnBrk="0" hangingPunct="1">
              <a:lnSpc>
                <a:spcPct val="90000"/>
              </a:lnSpc>
              <a:spcBef>
                <a:spcPts val="0"/>
              </a:spcBef>
              <a:spcAft>
                <a:spcPts val="0"/>
              </a:spcAft>
              <a:buClr>
                <a:srgbClr val="5B9BD5"/>
              </a:buClr>
              <a:buSzPts val="3959"/>
              <a:buFont typeface="Calibri"/>
              <a:buNone/>
              <a:tabLst/>
              <a:defRPr/>
            </a:pPr>
            <a:r>
              <a:rPr lang="es-ES" sz="2400" dirty="0">
                <a:solidFill>
                  <a:prstClr val="black"/>
                </a:solidFill>
                <a:latin typeface="Verdana" panose="020B0604030504040204" pitchFamily="34" charset="0"/>
                <a:ea typeface="Verdana" panose="020B0604030504040204" pitchFamily="34" charset="0"/>
                <a:sym typeface="Calibri"/>
              </a:rPr>
              <a:t>6. Secuencia de actividades sugeridas</a:t>
            </a:r>
            <a:endParaRPr kumimoji="0" lang="es-ES" sz="2400" b="1" i="0" u="none"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cs typeface="Calibri"/>
              <a:sym typeface="Calibri"/>
            </a:endParaRPr>
          </a:p>
          <a:p>
            <a:pPr marL="0" marR="0" lvl="0" indent="0" algn="l" defTabSz="914400" rtl="0" eaLnBrk="1" fontAlgn="auto" latinLnBrk="0" hangingPunct="1">
              <a:lnSpc>
                <a:spcPct val="90000"/>
              </a:lnSpc>
              <a:spcBef>
                <a:spcPts val="0"/>
              </a:spcBef>
              <a:spcAft>
                <a:spcPts val="0"/>
              </a:spcAft>
              <a:buClr>
                <a:srgbClr val="5B9BD5"/>
              </a:buClr>
              <a:buSzPts val="3959"/>
              <a:buFont typeface="Calibri"/>
              <a:buNone/>
              <a:tabLst/>
              <a:defRPr/>
            </a:pPr>
            <a:endParaRPr kumimoji="0" lang="es-ES" sz="1200" b="1" i="0" u="none" strike="noStrike" kern="1200" cap="none" spc="0" normalizeH="0" baseline="0" noProof="0" dirty="0">
              <a:ln>
                <a:noFill/>
              </a:ln>
              <a:solidFill>
                <a:prstClr val="black"/>
              </a:solidFill>
              <a:effectLst/>
              <a:uLnTx/>
              <a:uFillTx/>
              <a:latin typeface="Calibri"/>
              <a:cs typeface="Calibri"/>
            </a:endParaRPr>
          </a:p>
        </p:txBody>
      </p:sp>
      <p:sp>
        <p:nvSpPr>
          <p:cNvPr id="10" name="Elipse 9">
            <a:extLst>
              <a:ext uri="{FF2B5EF4-FFF2-40B4-BE49-F238E27FC236}">
                <a16:creationId xmlns:a16="http://schemas.microsoft.com/office/drawing/2014/main" id="{920E05B3-8850-4790-A7E1-09D3D7AFB509}"/>
              </a:ext>
            </a:extLst>
          </p:cNvPr>
          <p:cNvSpPr/>
          <p:nvPr/>
        </p:nvSpPr>
        <p:spPr>
          <a:xfrm>
            <a:off x="5526155" y="2860162"/>
            <a:ext cx="633443" cy="633443"/>
          </a:xfrm>
          <a:prstGeom prst="ellipse">
            <a:avLst/>
          </a:prstGeom>
          <a:solidFill>
            <a:srgbClr val="FAA5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Shape 2920">
            <a:extLst>
              <a:ext uri="{FF2B5EF4-FFF2-40B4-BE49-F238E27FC236}">
                <a16:creationId xmlns:a16="http://schemas.microsoft.com/office/drawing/2014/main" id="{5401183E-B53A-40BF-A5DF-988885E2271F}"/>
              </a:ext>
            </a:extLst>
          </p:cNvPr>
          <p:cNvSpPr/>
          <p:nvPr/>
        </p:nvSpPr>
        <p:spPr>
          <a:xfrm>
            <a:off x="5654401" y="3043953"/>
            <a:ext cx="313388" cy="213674"/>
          </a:xfrm>
          <a:custGeom>
            <a:avLst/>
            <a:gdLst/>
            <a:ahLst/>
            <a:cxnLst>
              <a:cxn ang="0">
                <a:pos x="wd2" y="hd2"/>
              </a:cxn>
              <a:cxn ang="5400000">
                <a:pos x="wd2" y="hd2"/>
              </a:cxn>
              <a:cxn ang="10800000">
                <a:pos x="wd2" y="hd2"/>
              </a:cxn>
              <a:cxn ang="16200000">
                <a:pos x="wd2" y="hd2"/>
              </a:cxn>
            </a:cxnLst>
            <a:rect l="0" t="0" r="r" b="b"/>
            <a:pathLst>
              <a:path w="21600" h="21600" extrusionOk="0">
                <a:moveTo>
                  <a:pt x="14727" y="19142"/>
                </a:moveTo>
                <a:lnTo>
                  <a:pt x="14727" y="12960"/>
                </a:lnTo>
                <a:lnTo>
                  <a:pt x="1964" y="12960"/>
                </a:lnTo>
                <a:cubicBezTo>
                  <a:pt x="1421" y="12960"/>
                  <a:pt x="982" y="12316"/>
                  <a:pt x="982" y="11520"/>
                </a:cubicBezTo>
                <a:lnTo>
                  <a:pt x="982" y="10080"/>
                </a:lnTo>
                <a:cubicBezTo>
                  <a:pt x="982" y="9285"/>
                  <a:pt x="1421" y="8640"/>
                  <a:pt x="1964" y="8640"/>
                </a:cubicBezTo>
                <a:lnTo>
                  <a:pt x="14727" y="8640"/>
                </a:lnTo>
                <a:lnTo>
                  <a:pt x="14727" y="2458"/>
                </a:lnTo>
                <a:lnTo>
                  <a:pt x="20415" y="10800"/>
                </a:lnTo>
                <a:cubicBezTo>
                  <a:pt x="20415" y="10800"/>
                  <a:pt x="14727" y="19142"/>
                  <a:pt x="14727" y="19142"/>
                </a:cubicBezTo>
                <a:close/>
                <a:moveTo>
                  <a:pt x="21456" y="10291"/>
                </a:moveTo>
                <a:lnTo>
                  <a:pt x="14584" y="212"/>
                </a:lnTo>
                <a:cubicBezTo>
                  <a:pt x="14495" y="81"/>
                  <a:pt x="14372" y="0"/>
                  <a:pt x="14236" y="0"/>
                </a:cubicBezTo>
                <a:cubicBezTo>
                  <a:pt x="13965" y="0"/>
                  <a:pt x="13745" y="322"/>
                  <a:pt x="13745" y="720"/>
                </a:cubicBezTo>
                <a:lnTo>
                  <a:pt x="13745" y="7200"/>
                </a:lnTo>
                <a:lnTo>
                  <a:pt x="1964" y="7200"/>
                </a:lnTo>
                <a:cubicBezTo>
                  <a:pt x="879" y="7200"/>
                  <a:pt x="0" y="8490"/>
                  <a:pt x="0" y="10080"/>
                </a:cubicBezTo>
                <a:lnTo>
                  <a:pt x="0" y="11520"/>
                </a:lnTo>
                <a:cubicBezTo>
                  <a:pt x="0" y="13110"/>
                  <a:pt x="879" y="14400"/>
                  <a:pt x="1964" y="14400"/>
                </a:cubicBezTo>
                <a:lnTo>
                  <a:pt x="13745" y="14400"/>
                </a:lnTo>
                <a:lnTo>
                  <a:pt x="13745" y="20880"/>
                </a:lnTo>
                <a:cubicBezTo>
                  <a:pt x="13745" y="21278"/>
                  <a:pt x="13965" y="21600"/>
                  <a:pt x="14236" y="21600"/>
                </a:cubicBezTo>
                <a:cubicBezTo>
                  <a:pt x="14372" y="21600"/>
                  <a:pt x="14495" y="21520"/>
                  <a:pt x="14583" y="21389"/>
                </a:cubicBezTo>
                <a:lnTo>
                  <a:pt x="21456" y="11310"/>
                </a:lnTo>
                <a:cubicBezTo>
                  <a:pt x="21545" y="11180"/>
                  <a:pt x="21600" y="11000"/>
                  <a:pt x="21600" y="10800"/>
                </a:cubicBezTo>
                <a:cubicBezTo>
                  <a:pt x="21600" y="10601"/>
                  <a:pt x="21545" y="10421"/>
                  <a:pt x="21456" y="10291"/>
                </a:cubicBezTo>
              </a:path>
            </a:pathLst>
          </a:custGeom>
          <a:solidFill>
            <a:srgbClr val="FAA58E"/>
          </a:solidFill>
          <a:ln w="12700">
            <a:solidFill>
              <a:schemeClr val="bg1"/>
            </a:solidFill>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8" name="CuadroTexto 17">
            <a:extLst>
              <a:ext uri="{FF2B5EF4-FFF2-40B4-BE49-F238E27FC236}">
                <a16:creationId xmlns:a16="http://schemas.microsoft.com/office/drawing/2014/main" id="{366910D1-7997-4540-A88C-5AB97022A68B}"/>
              </a:ext>
            </a:extLst>
          </p:cNvPr>
          <p:cNvSpPr txBox="1"/>
          <p:nvPr/>
        </p:nvSpPr>
        <p:spPr>
          <a:xfrm>
            <a:off x="6287844" y="2576718"/>
            <a:ext cx="5396031" cy="1200329"/>
          </a:xfrm>
          <a:prstGeom prst="rect">
            <a:avLst/>
          </a:prstGeom>
          <a:solidFill>
            <a:schemeClr val="bg1">
              <a:lumMod val="95000"/>
            </a:schemeClr>
          </a:solidFill>
        </p:spPr>
        <p:txBody>
          <a:bodyPr wrap="square">
            <a:spAutoFit/>
          </a:bodyPr>
          <a:lstStyle>
            <a:defPPr marR="0" lvl="0" algn="l" rtl="0">
              <a:lnSpc>
                <a:spcPct val="100000"/>
              </a:lnSpc>
              <a:spcBef>
                <a:spcPts val="0"/>
              </a:spcBef>
              <a:spcAft>
                <a:spcPts val="0"/>
              </a:spcAft>
              <a:defRPr/>
            </a:defPPr>
            <a:lvl1pPr marL="285750" indent="-285750" algn="just">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stStyle>
          <a:p>
            <a:pPr marL="0" indent="0">
              <a:buNone/>
              <a:defRPr/>
            </a:pPr>
            <a:r>
              <a:rPr lang="es-ES" dirty="0">
                <a:effectLst/>
              </a:rPr>
              <a:t>Brindar a Julio un ejemplo de cómo completar el gráfico para organizar su texto y reordenar la secuencia.</a:t>
            </a:r>
          </a:p>
        </p:txBody>
      </p:sp>
      <p:sp>
        <p:nvSpPr>
          <p:cNvPr id="16" name="Google Shape;75;p32">
            <a:extLst>
              <a:ext uri="{FF2B5EF4-FFF2-40B4-BE49-F238E27FC236}">
                <a16:creationId xmlns:a16="http://schemas.microsoft.com/office/drawing/2014/main" id="{3F0E384F-1CF5-4351-97ED-4FE7E4CE2A89}"/>
              </a:ext>
            </a:extLst>
          </p:cNvPr>
          <p:cNvSpPr txBox="1">
            <a:spLocks/>
          </p:cNvSpPr>
          <p:nvPr/>
        </p:nvSpPr>
        <p:spPr>
          <a:xfrm>
            <a:off x="315508" y="928505"/>
            <a:ext cx="5180351" cy="80195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a:lnSpc>
                <a:spcPct val="90000"/>
              </a:lnSpc>
              <a:buClr>
                <a:schemeClr val="accent1"/>
              </a:buClr>
              <a:buSzPts val="3959"/>
              <a:buFont typeface="Calibri"/>
              <a:buNone/>
              <a:defRPr sz="3600" b="1">
                <a:solidFill>
                  <a:schemeClr val="tx1"/>
                </a:solidFill>
                <a:latin typeface="Calibri"/>
                <a:ea typeface="Calibri"/>
                <a:cs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pPr algn="just">
              <a:buClr>
                <a:srgbClr val="5B9BD5"/>
              </a:buClr>
              <a:defRPr/>
            </a:pPr>
            <a:r>
              <a:rPr lang="es-ES" sz="1800" b="0" dirty="0">
                <a:solidFill>
                  <a:schemeClr val="tx1">
                    <a:lumMod val="95000"/>
                    <a:lumOff val="5000"/>
                  </a:schemeClr>
                </a:solidFill>
                <a:latin typeface="Calibri" panose="020F0502020204030204" pitchFamily="34" charset="0"/>
                <a:cs typeface="Calibri" panose="020F0502020204030204" pitchFamily="34" charset="0"/>
                <a:sym typeface="Calibri"/>
              </a:rPr>
              <a:t>Actividad </a:t>
            </a:r>
            <a:r>
              <a:rPr lang="es-PE" sz="1800" b="0" dirty="0">
                <a:solidFill>
                  <a:schemeClr val="tx1">
                    <a:lumMod val="95000"/>
                    <a:lumOff val="5000"/>
                  </a:schemeClr>
                </a:solidFill>
                <a:latin typeface="Calibri" panose="020F0502020204030204" pitchFamily="34" charset="0"/>
                <a:cs typeface="Calibri" panose="020F0502020204030204" pitchFamily="34" charset="0"/>
              </a:rPr>
              <a:t>2.6 Escribimos un texto para dar instrucciones sobre actividades que favorezcan la convivencia en familia. (COM)</a:t>
            </a:r>
          </a:p>
        </p:txBody>
      </p:sp>
      <p:pic>
        <p:nvPicPr>
          <p:cNvPr id="4" name="Imagen 3">
            <a:extLst>
              <a:ext uri="{FF2B5EF4-FFF2-40B4-BE49-F238E27FC236}">
                <a16:creationId xmlns:a16="http://schemas.microsoft.com/office/drawing/2014/main" id="{F20A37FC-7A47-4142-9702-DF19BABD4489}"/>
              </a:ext>
            </a:extLst>
          </p:cNvPr>
          <p:cNvPicPr>
            <a:picLocks noChangeAspect="1"/>
          </p:cNvPicPr>
          <p:nvPr/>
        </p:nvPicPr>
        <p:blipFill rotWithShape="1">
          <a:blip r:embed="rId3"/>
          <a:srcRect l="53821" t="37014" r="7448" b="28252"/>
          <a:stretch/>
        </p:blipFill>
        <p:spPr>
          <a:xfrm>
            <a:off x="508125" y="2576718"/>
            <a:ext cx="4722233" cy="2380931"/>
          </a:xfrm>
          <a:prstGeom prst="rect">
            <a:avLst/>
          </a:prstGeom>
        </p:spPr>
      </p:pic>
      <p:sp>
        <p:nvSpPr>
          <p:cNvPr id="23" name="Rectángulo 22">
            <a:extLst>
              <a:ext uri="{FF2B5EF4-FFF2-40B4-BE49-F238E27FC236}">
                <a16:creationId xmlns:a16="http://schemas.microsoft.com/office/drawing/2014/main" id="{916127C0-FA88-475E-84AD-833A9E84350D}"/>
              </a:ext>
            </a:extLst>
          </p:cNvPr>
          <p:cNvSpPr/>
          <p:nvPr/>
        </p:nvSpPr>
        <p:spPr>
          <a:xfrm>
            <a:off x="6387548" y="4102845"/>
            <a:ext cx="1444487" cy="1709607"/>
          </a:xfrm>
          <a:prstGeom prst="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4" name="Rectángulo 23">
            <a:extLst>
              <a:ext uri="{FF2B5EF4-FFF2-40B4-BE49-F238E27FC236}">
                <a16:creationId xmlns:a16="http://schemas.microsoft.com/office/drawing/2014/main" id="{D61B610B-ED8F-4206-A08A-03483A792980}"/>
              </a:ext>
            </a:extLst>
          </p:cNvPr>
          <p:cNvSpPr/>
          <p:nvPr/>
        </p:nvSpPr>
        <p:spPr>
          <a:xfrm>
            <a:off x="8176279" y="4102844"/>
            <a:ext cx="1444487" cy="1709607"/>
          </a:xfrm>
          <a:prstGeom prst="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5" name="Rectángulo 24">
            <a:extLst>
              <a:ext uri="{FF2B5EF4-FFF2-40B4-BE49-F238E27FC236}">
                <a16:creationId xmlns:a16="http://schemas.microsoft.com/office/drawing/2014/main" id="{6E59B547-0A97-413F-8814-99ACD23C4B35}"/>
              </a:ext>
            </a:extLst>
          </p:cNvPr>
          <p:cNvSpPr/>
          <p:nvPr/>
        </p:nvSpPr>
        <p:spPr>
          <a:xfrm>
            <a:off x="9926764" y="4102844"/>
            <a:ext cx="1444487" cy="1709607"/>
          </a:xfrm>
          <a:prstGeom prst="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181680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CE091C38-6387-410B-83F0-82FE278BC082}"/>
              </a:ext>
            </a:extLst>
          </p:cNvPr>
          <p:cNvSpPr/>
          <p:nvPr/>
        </p:nvSpPr>
        <p:spPr>
          <a:xfrm>
            <a:off x="315508" y="686906"/>
            <a:ext cx="5628092" cy="5864020"/>
          </a:xfrm>
          <a:prstGeom prst="rect">
            <a:avLst/>
          </a:prstGeom>
          <a:solidFill>
            <a:srgbClr val="FDD3C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Google Shape;75;p32">
            <a:extLst>
              <a:ext uri="{FF2B5EF4-FFF2-40B4-BE49-F238E27FC236}">
                <a16:creationId xmlns:a16="http://schemas.microsoft.com/office/drawing/2014/main" id="{E32B4B83-7A0B-4B9C-AA6E-A0BFDA6436AA}"/>
              </a:ext>
            </a:extLst>
          </p:cNvPr>
          <p:cNvSpPr txBox="1">
            <a:spLocks/>
          </p:cNvSpPr>
          <p:nvPr/>
        </p:nvSpPr>
        <p:spPr>
          <a:xfrm>
            <a:off x="328332" y="0"/>
            <a:ext cx="5180351" cy="70461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a:lnSpc>
                <a:spcPct val="90000"/>
              </a:lnSpc>
              <a:buClr>
                <a:schemeClr val="accent1"/>
              </a:buClr>
              <a:buSzPts val="3959"/>
              <a:buFont typeface="Calibri"/>
              <a:buNone/>
              <a:defRPr sz="3600" b="1">
                <a:solidFill>
                  <a:schemeClr val="tx1"/>
                </a:solidFill>
                <a:latin typeface="Calibri"/>
                <a:ea typeface="Calibri"/>
                <a:cs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pPr marL="0" marR="0" lvl="0" indent="0" algn="l" defTabSz="914400" rtl="0" eaLnBrk="1" fontAlgn="auto" latinLnBrk="0" hangingPunct="1">
              <a:lnSpc>
                <a:spcPct val="90000"/>
              </a:lnSpc>
              <a:spcBef>
                <a:spcPts val="0"/>
              </a:spcBef>
              <a:spcAft>
                <a:spcPts val="0"/>
              </a:spcAft>
              <a:buClr>
                <a:srgbClr val="5B9BD5"/>
              </a:buClr>
              <a:buSzPts val="3959"/>
              <a:buFont typeface="Calibri"/>
              <a:buNone/>
              <a:tabLst/>
              <a:defRPr/>
            </a:pPr>
            <a:r>
              <a:rPr lang="es-ES" sz="2400" dirty="0">
                <a:solidFill>
                  <a:prstClr val="black"/>
                </a:solidFill>
                <a:latin typeface="Verdana" panose="020B0604030504040204" pitchFamily="34" charset="0"/>
                <a:ea typeface="Verdana" panose="020B0604030504040204" pitchFamily="34" charset="0"/>
                <a:sym typeface="Calibri"/>
              </a:rPr>
              <a:t>6. Secuencia de actividades sugeridas</a:t>
            </a:r>
            <a:endParaRPr kumimoji="0" lang="es-ES" sz="2400" b="1" i="0" u="none"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cs typeface="Calibri"/>
              <a:sym typeface="Calibri"/>
            </a:endParaRPr>
          </a:p>
          <a:p>
            <a:pPr marL="0" marR="0" lvl="0" indent="0" algn="l" defTabSz="914400" rtl="0" eaLnBrk="1" fontAlgn="auto" latinLnBrk="0" hangingPunct="1">
              <a:lnSpc>
                <a:spcPct val="90000"/>
              </a:lnSpc>
              <a:spcBef>
                <a:spcPts val="0"/>
              </a:spcBef>
              <a:spcAft>
                <a:spcPts val="0"/>
              </a:spcAft>
              <a:buClr>
                <a:srgbClr val="5B9BD5"/>
              </a:buClr>
              <a:buSzPts val="3959"/>
              <a:buFont typeface="Calibri"/>
              <a:buNone/>
              <a:tabLst/>
              <a:defRPr/>
            </a:pPr>
            <a:endParaRPr kumimoji="0" lang="es-ES" sz="1200" b="1" i="0" u="none" strike="noStrike" kern="1200" cap="none" spc="0" normalizeH="0" baseline="0" noProof="0" dirty="0">
              <a:ln>
                <a:noFill/>
              </a:ln>
              <a:solidFill>
                <a:prstClr val="black"/>
              </a:solidFill>
              <a:effectLst/>
              <a:uLnTx/>
              <a:uFillTx/>
              <a:latin typeface="Calibri"/>
              <a:cs typeface="Calibri"/>
            </a:endParaRPr>
          </a:p>
        </p:txBody>
      </p:sp>
      <p:sp>
        <p:nvSpPr>
          <p:cNvPr id="12" name="Elipse 11">
            <a:extLst>
              <a:ext uri="{FF2B5EF4-FFF2-40B4-BE49-F238E27FC236}">
                <a16:creationId xmlns:a16="http://schemas.microsoft.com/office/drawing/2014/main" id="{C896793C-1DB2-4FC9-B960-823FCD5BE274}"/>
              </a:ext>
            </a:extLst>
          </p:cNvPr>
          <p:cNvSpPr/>
          <p:nvPr/>
        </p:nvSpPr>
        <p:spPr>
          <a:xfrm>
            <a:off x="5602654" y="3253734"/>
            <a:ext cx="633443" cy="633443"/>
          </a:xfrm>
          <a:prstGeom prst="ellipse">
            <a:avLst/>
          </a:prstGeom>
          <a:solidFill>
            <a:srgbClr val="FAA5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Shape 2920">
            <a:extLst>
              <a:ext uri="{FF2B5EF4-FFF2-40B4-BE49-F238E27FC236}">
                <a16:creationId xmlns:a16="http://schemas.microsoft.com/office/drawing/2014/main" id="{31BE72BB-5A04-4F67-BE38-BDD32F6C2798}"/>
              </a:ext>
            </a:extLst>
          </p:cNvPr>
          <p:cNvSpPr/>
          <p:nvPr/>
        </p:nvSpPr>
        <p:spPr>
          <a:xfrm>
            <a:off x="5769606" y="3477987"/>
            <a:ext cx="313388" cy="213674"/>
          </a:xfrm>
          <a:custGeom>
            <a:avLst/>
            <a:gdLst/>
            <a:ahLst/>
            <a:cxnLst>
              <a:cxn ang="0">
                <a:pos x="wd2" y="hd2"/>
              </a:cxn>
              <a:cxn ang="5400000">
                <a:pos x="wd2" y="hd2"/>
              </a:cxn>
              <a:cxn ang="10800000">
                <a:pos x="wd2" y="hd2"/>
              </a:cxn>
              <a:cxn ang="16200000">
                <a:pos x="wd2" y="hd2"/>
              </a:cxn>
            </a:cxnLst>
            <a:rect l="0" t="0" r="r" b="b"/>
            <a:pathLst>
              <a:path w="21600" h="21600" extrusionOk="0">
                <a:moveTo>
                  <a:pt x="14727" y="19142"/>
                </a:moveTo>
                <a:lnTo>
                  <a:pt x="14727" y="12960"/>
                </a:lnTo>
                <a:lnTo>
                  <a:pt x="1964" y="12960"/>
                </a:lnTo>
                <a:cubicBezTo>
                  <a:pt x="1421" y="12960"/>
                  <a:pt x="982" y="12316"/>
                  <a:pt x="982" y="11520"/>
                </a:cubicBezTo>
                <a:lnTo>
                  <a:pt x="982" y="10080"/>
                </a:lnTo>
                <a:cubicBezTo>
                  <a:pt x="982" y="9285"/>
                  <a:pt x="1421" y="8640"/>
                  <a:pt x="1964" y="8640"/>
                </a:cubicBezTo>
                <a:lnTo>
                  <a:pt x="14727" y="8640"/>
                </a:lnTo>
                <a:lnTo>
                  <a:pt x="14727" y="2458"/>
                </a:lnTo>
                <a:lnTo>
                  <a:pt x="20415" y="10800"/>
                </a:lnTo>
                <a:cubicBezTo>
                  <a:pt x="20415" y="10800"/>
                  <a:pt x="14727" y="19142"/>
                  <a:pt x="14727" y="19142"/>
                </a:cubicBezTo>
                <a:close/>
                <a:moveTo>
                  <a:pt x="21456" y="10291"/>
                </a:moveTo>
                <a:lnTo>
                  <a:pt x="14584" y="212"/>
                </a:lnTo>
                <a:cubicBezTo>
                  <a:pt x="14495" y="81"/>
                  <a:pt x="14372" y="0"/>
                  <a:pt x="14236" y="0"/>
                </a:cubicBezTo>
                <a:cubicBezTo>
                  <a:pt x="13965" y="0"/>
                  <a:pt x="13745" y="322"/>
                  <a:pt x="13745" y="720"/>
                </a:cubicBezTo>
                <a:lnTo>
                  <a:pt x="13745" y="7200"/>
                </a:lnTo>
                <a:lnTo>
                  <a:pt x="1964" y="7200"/>
                </a:lnTo>
                <a:cubicBezTo>
                  <a:pt x="879" y="7200"/>
                  <a:pt x="0" y="8490"/>
                  <a:pt x="0" y="10080"/>
                </a:cubicBezTo>
                <a:lnTo>
                  <a:pt x="0" y="11520"/>
                </a:lnTo>
                <a:cubicBezTo>
                  <a:pt x="0" y="13110"/>
                  <a:pt x="879" y="14400"/>
                  <a:pt x="1964" y="14400"/>
                </a:cubicBezTo>
                <a:lnTo>
                  <a:pt x="13745" y="14400"/>
                </a:lnTo>
                <a:lnTo>
                  <a:pt x="13745" y="20880"/>
                </a:lnTo>
                <a:cubicBezTo>
                  <a:pt x="13745" y="21278"/>
                  <a:pt x="13965" y="21600"/>
                  <a:pt x="14236" y="21600"/>
                </a:cubicBezTo>
                <a:cubicBezTo>
                  <a:pt x="14372" y="21600"/>
                  <a:pt x="14495" y="21520"/>
                  <a:pt x="14583" y="21389"/>
                </a:cubicBezTo>
                <a:lnTo>
                  <a:pt x="21456" y="11310"/>
                </a:lnTo>
                <a:cubicBezTo>
                  <a:pt x="21545" y="11180"/>
                  <a:pt x="21600" y="11000"/>
                  <a:pt x="21600" y="10800"/>
                </a:cubicBezTo>
                <a:cubicBezTo>
                  <a:pt x="21600" y="10601"/>
                  <a:pt x="21545" y="10421"/>
                  <a:pt x="21456" y="10291"/>
                </a:cubicBezTo>
              </a:path>
            </a:pathLst>
          </a:custGeom>
          <a:solidFill>
            <a:srgbClr val="FAA58E"/>
          </a:solidFill>
          <a:ln w="12700">
            <a:solidFill>
              <a:schemeClr val="bg1"/>
            </a:solidFill>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6" name="Google Shape;75;p32">
            <a:extLst>
              <a:ext uri="{FF2B5EF4-FFF2-40B4-BE49-F238E27FC236}">
                <a16:creationId xmlns:a16="http://schemas.microsoft.com/office/drawing/2014/main" id="{3F0E384F-1CF5-4351-97ED-4FE7E4CE2A89}"/>
              </a:ext>
            </a:extLst>
          </p:cNvPr>
          <p:cNvSpPr txBox="1">
            <a:spLocks/>
          </p:cNvSpPr>
          <p:nvPr/>
        </p:nvSpPr>
        <p:spPr>
          <a:xfrm>
            <a:off x="315508" y="928505"/>
            <a:ext cx="5180351" cy="80195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a:lnSpc>
                <a:spcPct val="90000"/>
              </a:lnSpc>
              <a:buClr>
                <a:schemeClr val="accent1"/>
              </a:buClr>
              <a:buSzPts val="3959"/>
              <a:buFont typeface="Calibri"/>
              <a:buNone/>
              <a:defRPr sz="3600" b="1">
                <a:solidFill>
                  <a:schemeClr val="tx1"/>
                </a:solidFill>
                <a:latin typeface="Calibri"/>
                <a:ea typeface="Calibri"/>
                <a:cs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pPr algn="just">
              <a:buClr>
                <a:srgbClr val="5B9BD5"/>
              </a:buClr>
              <a:defRPr/>
            </a:pPr>
            <a:r>
              <a:rPr lang="es-ES" sz="1800" b="0" dirty="0">
                <a:solidFill>
                  <a:schemeClr val="tx1">
                    <a:lumMod val="95000"/>
                    <a:lumOff val="5000"/>
                  </a:schemeClr>
                </a:solidFill>
                <a:latin typeface="Calibri" panose="020F0502020204030204" pitchFamily="34" charset="0"/>
                <a:cs typeface="Calibri" panose="020F0502020204030204" pitchFamily="34" charset="0"/>
                <a:sym typeface="Calibri"/>
              </a:rPr>
              <a:t>Actividad </a:t>
            </a:r>
            <a:r>
              <a:rPr lang="es-PE" sz="1800" b="0" dirty="0">
                <a:solidFill>
                  <a:schemeClr val="tx1">
                    <a:lumMod val="95000"/>
                    <a:lumOff val="5000"/>
                  </a:schemeClr>
                </a:solidFill>
                <a:latin typeface="Calibri" panose="020F0502020204030204" pitchFamily="34" charset="0"/>
                <a:cs typeface="Calibri" panose="020F0502020204030204" pitchFamily="34" charset="0"/>
              </a:rPr>
              <a:t>2.6 Escribimos un texto para dar instrucciones sobre actividades que favorezcan la convivencia en familia. (COM)</a:t>
            </a:r>
          </a:p>
        </p:txBody>
      </p:sp>
      <p:sp>
        <p:nvSpPr>
          <p:cNvPr id="19" name="CuadroTexto 18">
            <a:extLst>
              <a:ext uri="{FF2B5EF4-FFF2-40B4-BE49-F238E27FC236}">
                <a16:creationId xmlns:a16="http://schemas.microsoft.com/office/drawing/2014/main" id="{C90BAE63-9B91-4EF7-B5D1-BA64806D2C55}"/>
              </a:ext>
            </a:extLst>
          </p:cNvPr>
          <p:cNvSpPr txBox="1"/>
          <p:nvPr/>
        </p:nvSpPr>
        <p:spPr>
          <a:xfrm>
            <a:off x="6402753" y="2537499"/>
            <a:ext cx="5396031" cy="2308324"/>
          </a:xfrm>
          <a:prstGeom prst="rect">
            <a:avLst/>
          </a:prstGeom>
          <a:solidFill>
            <a:schemeClr val="bg1">
              <a:lumMod val="95000"/>
            </a:schemeClr>
          </a:solidFill>
        </p:spPr>
        <p:txBody>
          <a:bodyPr wrap="square">
            <a:spAutoFit/>
          </a:bodyPr>
          <a:lstStyle>
            <a:defPPr marR="0" lvl="0" algn="l" rtl="0">
              <a:lnSpc>
                <a:spcPct val="100000"/>
              </a:lnSpc>
              <a:spcBef>
                <a:spcPts val="0"/>
              </a:spcBef>
              <a:spcAft>
                <a:spcPts val="0"/>
              </a:spcAft>
              <a:defRPr/>
            </a:defPPr>
            <a:lvl1pPr marL="285750" indent="-285750" algn="just">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stStyle>
          <a:p>
            <a:pPr marL="0" indent="0">
              <a:buNone/>
              <a:defRPr/>
            </a:pPr>
            <a:r>
              <a:rPr lang="es-ES" dirty="0">
                <a:effectLst/>
              </a:rPr>
              <a:t>Brindar un esquema con la estructura del texto que realizará que incluya los conectores que empleará a modo de apoyo para su redacción. En caso sea necesario, brindar un ejemplo final de texto </a:t>
            </a:r>
            <a:r>
              <a:rPr lang="es-ES" dirty="0"/>
              <a:t>de otra actividad.</a:t>
            </a:r>
            <a:endParaRPr lang="es-ES" dirty="0">
              <a:effectLst/>
            </a:endParaRPr>
          </a:p>
        </p:txBody>
      </p:sp>
      <p:pic>
        <p:nvPicPr>
          <p:cNvPr id="6" name="Imagen 5">
            <a:extLst>
              <a:ext uri="{FF2B5EF4-FFF2-40B4-BE49-F238E27FC236}">
                <a16:creationId xmlns:a16="http://schemas.microsoft.com/office/drawing/2014/main" id="{880C4815-3CB0-42EB-8BC5-92119AFA7896}"/>
              </a:ext>
            </a:extLst>
          </p:cNvPr>
          <p:cNvPicPr>
            <a:picLocks noChangeAspect="1"/>
          </p:cNvPicPr>
          <p:nvPr/>
        </p:nvPicPr>
        <p:blipFill rotWithShape="1">
          <a:blip r:embed="rId3"/>
          <a:srcRect l="60000" t="18535" r="6631" b="20195"/>
          <a:stretch/>
        </p:blipFill>
        <p:spPr>
          <a:xfrm>
            <a:off x="835904" y="1954356"/>
            <a:ext cx="4307597" cy="4446742"/>
          </a:xfrm>
          <a:prstGeom prst="rect">
            <a:avLst/>
          </a:prstGeom>
        </p:spPr>
      </p:pic>
    </p:spTree>
    <p:extLst>
      <p:ext uri="{BB962C8B-B14F-4D97-AF65-F5344CB8AC3E}">
        <p14:creationId xmlns:p14="http://schemas.microsoft.com/office/powerpoint/2010/main" val="117575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CE091C38-6387-410B-83F0-82FE278BC082}"/>
              </a:ext>
            </a:extLst>
          </p:cNvPr>
          <p:cNvSpPr/>
          <p:nvPr/>
        </p:nvSpPr>
        <p:spPr>
          <a:xfrm>
            <a:off x="315508" y="686906"/>
            <a:ext cx="5628092" cy="5864020"/>
          </a:xfrm>
          <a:prstGeom prst="rect">
            <a:avLst/>
          </a:prstGeom>
          <a:solidFill>
            <a:srgbClr val="FDD3C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Google Shape;75;p32">
            <a:extLst>
              <a:ext uri="{FF2B5EF4-FFF2-40B4-BE49-F238E27FC236}">
                <a16:creationId xmlns:a16="http://schemas.microsoft.com/office/drawing/2014/main" id="{E32B4B83-7A0B-4B9C-AA6E-A0BFDA6436AA}"/>
              </a:ext>
            </a:extLst>
          </p:cNvPr>
          <p:cNvSpPr txBox="1">
            <a:spLocks/>
          </p:cNvSpPr>
          <p:nvPr/>
        </p:nvSpPr>
        <p:spPr>
          <a:xfrm>
            <a:off x="328332" y="0"/>
            <a:ext cx="5180351" cy="70461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a:lnSpc>
                <a:spcPct val="90000"/>
              </a:lnSpc>
              <a:buClr>
                <a:schemeClr val="accent1"/>
              </a:buClr>
              <a:buSzPts val="3959"/>
              <a:buFont typeface="Calibri"/>
              <a:buNone/>
              <a:defRPr sz="3600" b="1">
                <a:solidFill>
                  <a:schemeClr val="tx1"/>
                </a:solidFill>
                <a:latin typeface="Calibri"/>
                <a:ea typeface="Calibri"/>
                <a:cs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pPr marL="0" marR="0" lvl="0" indent="0" algn="l" defTabSz="914400" rtl="0" eaLnBrk="1" fontAlgn="auto" latinLnBrk="0" hangingPunct="1">
              <a:lnSpc>
                <a:spcPct val="90000"/>
              </a:lnSpc>
              <a:spcBef>
                <a:spcPts val="0"/>
              </a:spcBef>
              <a:spcAft>
                <a:spcPts val="0"/>
              </a:spcAft>
              <a:buClr>
                <a:srgbClr val="5B9BD5"/>
              </a:buClr>
              <a:buSzPts val="3959"/>
              <a:buFont typeface="Calibri"/>
              <a:buNone/>
              <a:tabLst/>
              <a:defRPr/>
            </a:pPr>
            <a:r>
              <a:rPr lang="es-ES" sz="2400" dirty="0">
                <a:solidFill>
                  <a:prstClr val="black"/>
                </a:solidFill>
                <a:latin typeface="Verdana" panose="020B0604030504040204" pitchFamily="34" charset="0"/>
                <a:ea typeface="Verdana" panose="020B0604030504040204" pitchFamily="34" charset="0"/>
                <a:sym typeface="Calibri"/>
              </a:rPr>
              <a:t>6. Secuencia de actividades sugeridas</a:t>
            </a:r>
            <a:endParaRPr kumimoji="0" lang="es-ES" sz="2400" b="1" i="0" u="none"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cs typeface="Calibri"/>
              <a:sym typeface="Calibri"/>
            </a:endParaRPr>
          </a:p>
          <a:p>
            <a:pPr marL="0" marR="0" lvl="0" indent="0" algn="l" defTabSz="914400" rtl="0" eaLnBrk="1" fontAlgn="auto" latinLnBrk="0" hangingPunct="1">
              <a:lnSpc>
                <a:spcPct val="90000"/>
              </a:lnSpc>
              <a:spcBef>
                <a:spcPts val="0"/>
              </a:spcBef>
              <a:spcAft>
                <a:spcPts val="0"/>
              </a:spcAft>
              <a:buClr>
                <a:srgbClr val="5B9BD5"/>
              </a:buClr>
              <a:buSzPts val="3959"/>
              <a:buFont typeface="Calibri"/>
              <a:buNone/>
              <a:tabLst/>
              <a:defRPr/>
            </a:pPr>
            <a:endParaRPr kumimoji="0" lang="es-ES" sz="1200" b="1" i="0" u="none" strike="noStrike" kern="1200" cap="none" spc="0" normalizeH="0" baseline="0" noProof="0" dirty="0">
              <a:ln>
                <a:noFill/>
              </a:ln>
              <a:solidFill>
                <a:prstClr val="black"/>
              </a:solidFill>
              <a:effectLst/>
              <a:uLnTx/>
              <a:uFillTx/>
              <a:latin typeface="Calibri"/>
              <a:cs typeface="Calibri"/>
            </a:endParaRPr>
          </a:p>
        </p:txBody>
      </p:sp>
      <p:sp>
        <p:nvSpPr>
          <p:cNvPr id="14" name="Elipse 13">
            <a:extLst>
              <a:ext uri="{FF2B5EF4-FFF2-40B4-BE49-F238E27FC236}">
                <a16:creationId xmlns:a16="http://schemas.microsoft.com/office/drawing/2014/main" id="{4DD113C6-162F-4FE7-BB03-966979F3ED7E}"/>
              </a:ext>
            </a:extLst>
          </p:cNvPr>
          <p:cNvSpPr/>
          <p:nvPr/>
        </p:nvSpPr>
        <p:spPr>
          <a:xfrm>
            <a:off x="5508683" y="2957611"/>
            <a:ext cx="633443" cy="633443"/>
          </a:xfrm>
          <a:prstGeom prst="ellipse">
            <a:avLst/>
          </a:prstGeom>
          <a:solidFill>
            <a:srgbClr val="FAA5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Shape 2920">
            <a:extLst>
              <a:ext uri="{FF2B5EF4-FFF2-40B4-BE49-F238E27FC236}">
                <a16:creationId xmlns:a16="http://schemas.microsoft.com/office/drawing/2014/main" id="{CB0330C1-88FE-48B3-8433-FB93DEA56858}"/>
              </a:ext>
            </a:extLst>
          </p:cNvPr>
          <p:cNvSpPr/>
          <p:nvPr/>
        </p:nvSpPr>
        <p:spPr>
          <a:xfrm>
            <a:off x="5668954" y="3154243"/>
            <a:ext cx="313388" cy="213674"/>
          </a:xfrm>
          <a:custGeom>
            <a:avLst/>
            <a:gdLst/>
            <a:ahLst/>
            <a:cxnLst>
              <a:cxn ang="0">
                <a:pos x="wd2" y="hd2"/>
              </a:cxn>
              <a:cxn ang="5400000">
                <a:pos x="wd2" y="hd2"/>
              </a:cxn>
              <a:cxn ang="10800000">
                <a:pos x="wd2" y="hd2"/>
              </a:cxn>
              <a:cxn ang="16200000">
                <a:pos x="wd2" y="hd2"/>
              </a:cxn>
            </a:cxnLst>
            <a:rect l="0" t="0" r="r" b="b"/>
            <a:pathLst>
              <a:path w="21600" h="21600" extrusionOk="0">
                <a:moveTo>
                  <a:pt x="14727" y="19142"/>
                </a:moveTo>
                <a:lnTo>
                  <a:pt x="14727" y="12960"/>
                </a:lnTo>
                <a:lnTo>
                  <a:pt x="1964" y="12960"/>
                </a:lnTo>
                <a:cubicBezTo>
                  <a:pt x="1421" y="12960"/>
                  <a:pt x="982" y="12316"/>
                  <a:pt x="982" y="11520"/>
                </a:cubicBezTo>
                <a:lnTo>
                  <a:pt x="982" y="10080"/>
                </a:lnTo>
                <a:cubicBezTo>
                  <a:pt x="982" y="9285"/>
                  <a:pt x="1421" y="8640"/>
                  <a:pt x="1964" y="8640"/>
                </a:cubicBezTo>
                <a:lnTo>
                  <a:pt x="14727" y="8640"/>
                </a:lnTo>
                <a:lnTo>
                  <a:pt x="14727" y="2458"/>
                </a:lnTo>
                <a:lnTo>
                  <a:pt x="20415" y="10800"/>
                </a:lnTo>
                <a:cubicBezTo>
                  <a:pt x="20415" y="10800"/>
                  <a:pt x="14727" y="19142"/>
                  <a:pt x="14727" y="19142"/>
                </a:cubicBezTo>
                <a:close/>
                <a:moveTo>
                  <a:pt x="21456" y="10291"/>
                </a:moveTo>
                <a:lnTo>
                  <a:pt x="14584" y="212"/>
                </a:lnTo>
                <a:cubicBezTo>
                  <a:pt x="14495" y="81"/>
                  <a:pt x="14372" y="0"/>
                  <a:pt x="14236" y="0"/>
                </a:cubicBezTo>
                <a:cubicBezTo>
                  <a:pt x="13965" y="0"/>
                  <a:pt x="13745" y="322"/>
                  <a:pt x="13745" y="720"/>
                </a:cubicBezTo>
                <a:lnTo>
                  <a:pt x="13745" y="7200"/>
                </a:lnTo>
                <a:lnTo>
                  <a:pt x="1964" y="7200"/>
                </a:lnTo>
                <a:cubicBezTo>
                  <a:pt x="879" y="7200"/>
                  <a:pt x="0" y="8490"/>
                  <a:pt x="0" y="10080"/>
                </a:cubicBezTo>
                <a:lnTo>
                  <a:pt x="0" y="11520"/>
                </a:lnTo>
                <a:cubicBezTo>
                  <a:pt x="0" y="13110"/>
                  <a:pt x="879" y="14400"/>
                  <a:pt x="1964" y="14400"/>
                </a:cubicBezTo>
                <a:lnTo>
                  <a:pt x="13745" y="14400"/>
                </a:lnTo>
                <a:lnTo>
                  <a:pt x="13745" y="20880"/>
                </a:lnTo>
                <a:cubicBezTo>
                  <a:pt x="13745" y="21278"/>
                  <a:pt x="13965" y="21600"/>
                  <a:pt x="14236" y="21600"/>
                </a:cubicBezTo>
                <a:cubicBezTo>
                  <a:pt x="14372" y="21600"/>
                  <a:pt x="14495" y="21520"/>
                  <a:pt x="14583" y="21389"/>
                </a:cubicBezTo>
                <a:lnTo>
                  <a:pt x="21456" y="11310"/>
                </a:lnTo>
                <a:cubicBezTo>
                  <a:pt x="21545" y="11180"/>
                  <a:pt x="21600" y="11000"/>
                  <a:pt x="21600" y="10800"/>
                </a:cubicBezTo>
                <a:cubicBezTo>
                  <a:pt x="21600" y="10601"/>
                  <a:pt x="21545" y="10421"/>
                  <a:pt x="21456" y="10291"/>
                </a:cubicBezTo>
              </a:path>
            </a:pathLst>
          </a:custGeom>
          <a:solidFill>
            <a:srgbClr val="FAA58E"/>
          </a:solidFill>
          <a:ln w="12700">
            <a:solidFill>
              <a:schemeClr val="bg1"/>
            </a:solidFill>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6" name="Google Shape;75;p32">
            <a:extLst>
              <a:ext uri="{FF2B5EF4-FFF2-40B4-BE49-F238E27FC236}">
                <a16:creationId xmlns:a16="http://schemas.microsoft.com/office/drawing/2014/main" id="{3F0E384F-1CF5-4351-97ED-4FE7E4CE2A89}"/>
              </a:ext>
            </a:extLst>
          </p:cNvPr>
          <p:cNvSpPr txBox="1">
            <a:spLocks/>
          </p:cNvSpPr>
          <p:nvPr/>
        </p:nvSpPr>
        <p:spPr>
          <a:xfrm>
            <a:off x="315508" y="928505"/>
            <a:ext cx="5180351" cy="80195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a:lnSpc>
                <a:spcPct val="90000"/>
              </a:lnSpc>
              <a:buClr>
                <a:schemeClr val="accent1"/>
              </a:buClr>
              <a:buSzPts val="3959"/>
              <a:buFont typeface="Calibri"/>
              <a:buNone/>
              <a:defRPr sz="3600" b="1">
                <a:solidFill>
                  <a:schemeClr val="tx1"/>
                </a:solidFill>
                <a:latin typeface="Calibri"/>
                <a:ea typeface="Calibri"/>
                <a:cs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pPr algn="just">
              <a:buClr>
                <a:srgbClr val="5B9BD5"/>
              </a:buClr>
              <a:defRPr/>
            </a:pPr>
            <a:r>
              <a:rPr lang="es-ES" sz="1800" b="0" dirty="0">
                <a:solidFill>
                  <a:schemeClr val="tx1">
                    <a:lumMod val="95000"/>
                    <a:lumOff val="5000"/>
                  </a:schemeClr>
                </a:solidFill>
                <a:latin typeface="Calibri" panose="020F0502020204030204" pitchFamily="34" charset="0"/>
                <a:cs typeface="Calibri" panose="020F0502020204030204" pitchFamily="34" charset="0"/>
                <a:sym typeface="Calibri"/>
              </a:rPr>
              <a:t>Actividad </a:t>
            </a:r>
            <a:r>
              <a:rPr lang="es-PE" sz="1800" b="0" dirty="0">
                <a:solidFill>
                  <a:schemeClr val="tx1">
                    <a:lumMod val="95000"/>
                    <a:lumOff val="5000"/>
                  </a:schemeClr>
                </a:solidFill>
                <a:latin typeface="Calibri" panose="020F0502020204030204" pitchFamily="34" charset="0"/>
                <a:cs typeface="Calibri" panose="020F0502020204030204" pitchFamily="34" charset="0"/>
              </a:rPr>
              <a:t>2.6 Escribimos un texto para dar instrucciones sobre actividades que favorezcan la convivencia en familia. (COM)</a:t>
            </a:r>
          </a:p>
        </p:txBody>
      </p:sp>
      <p:sp>
        <p:nvSpPr>
          <p:cNvPr id="20" name="CuadroTexto 19">
            <a:extLst>
              <a:ext uri="{FF2B5EF4-FFF2-40B4-BE49-F238E27FC236}">
                <a16:creationId xmlns:a16="http://schemas.microsoft.com/office/drawing/2014/main" id="{7CF51D50-1E1D-4B29-9940-46257110BA61}"/>
              </a:ext>
            </a:extLst>
          </p:cNvPr>
          <p:cNvSpPr txBox="1"/>
          <p:nvPr/>
        </p:nvSpPr>
        <p:spPr>
          <a:xfrm>
            <a:off x="6302397" y="2459504"/>
            <a:ext cx="5396031" cy="1938992"/>
          </a:xfrm>
          <a:prstGeom prst="rect">
            <a:avLst/>
          </a:prstGeom>
          <a:solidFill>
            <a:schemeClr val="bg1">
              <a:lumMod val="95000"/>
            </a:schemeClr>
          </a:solidFill>
        </p:spPr>
        <p:txBody>
          <a:bodyPr wrap="square">
            <a:spAutoFit/>
          </a:bodyPr>
          <a:lstStyle>
            <a:defPPr marR="0" lvl="0" algn="l" rtl="0">
              <a:lnSpc>
                <a:spcPct val="100000"/>
              </a:lnSpc>
              <a:spcBef>
                <a:spcPts val="0"/>
              </a:spcBef>
              <a:spcAft>
                <a:spcPts val="0"/>
              </a:spcAft>
              <a:defRPr/>
            </a:defPPr>
            <a:lvl1pPr marL="285750" indent="-285750" algn="just">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stStyle>
          <a:p>
            <a:pPr marL="0" indent="0">
              <a:buNone/>
              <a:defRPr/>
            </a:pPr>
            <a:r>
              <a:rPr lang="es-ES" dirty="0">
                <a:effectLst/>
              </a:rPr>
              <a:t>En la ficha de autoevaluación, el indicador “Utilicé adecuadamente el punto seguido y punto aparte”, en el caso de Julio sólo se considerará el punto </a:t>
            </a:r>
            <a:r>
              <a:rPr lang="es-ES" dirty="0"/>
              <a:t>final</a:t>
            </a:r>
            <a:r>
              <a:rPr lang="es-ES" dirty="0">
                <a:effectLst/>
              </a:rPr>
              <a:t>. Se incrementará de manera progresiva.</a:t>
            </a:r>
          </a:p>
        </p:txBody>
      </p:sp>
      <p:pic>
        <p:nvPicPr>
          <p:cNvPr id="4" name="Imagen 3">
            <a:extLst>
              <a:ext uri="{FF2B5EF4-FFF2-40B4-BE49-F238E27FC236}">
                <a16:creationId xmlns:a16="http://schemas.microsoft.com/office/drawing/2014/main" id="{CD6A44CC-A747-49D1-B5B5-AC6B76D97553}"/>
              </a:ext>
            </a:extLst>
          </p:cNvPr>
          <p:cNvPicPr>
            <a:picLocks noChangeAspect="1"/>
          </p:cNvPicPr>
          <p:nvPr/>
        </p:nvPicPr>
        <p:blipFill rotWithShape="1">
          <a:blip r:embed="rId3"/>
          <a:srcRect l="56649" t="29362" r="8655" b="26752"/>
          <a:stretch/>
        </p:blipFill>
        <p:spPr>
          <a:xfrm>
            <a:off x="493572" y="2132546"/>
            <a:ext cx="4958277" cy="3526132"/>
          </a:xfrm>
          <a:prstGeom prst="rect">
            <a:avLst/>
          </a:prstGeom>
        </p:spPr>
      </p:pic>
    </p:spTree>
    <p:extLst>
      <p:ext uri="{BB962C8B-B14F-4D97-AF65-F5344CB8AC3E}">
        <p14:creationId xmlns:p14="http://schemas.microsoft.com/office/powerpoint/2010/main" val="3856746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76B45"/>
        </a:soli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05F9B1A-D01A-4056-AEFB-769A03BCC302}"/>
              </a:ext>
            </a:extLst>
          </p:cNvPr>
          <p:cNvSpPr txBox="1"/>
          <p:nvPr/>
        </p:nvSpPr>
        <p:spPr>
          <a:xfrm>
            <a:off x="0" y="2792609"/>
            <a:ext cx="12191999" cy="769441"/>
          </a:xfrm>
          <a:prstGeom prst="rect">
            <a:avLst/>
          </a:prstGeom>
          <a:solidFill>
            <a:schemeClr val="bg1"/>
          </a:solidFill>
        </p:spPr>
        <p:txBody>
          <a:bodyPr wrap="square" rtlCol="0">
            <a:spAutoFit/>
          </a:bodyPr>
          <a:lstStyle/>
          <a:p>
            <a:pPr algn="ctr"/>
            <a:r>
              <a:rPr lang="es-ES" sz="4400" b="1" dirty="0">
                <a:solidFill>
                  <a:schemeClr val="bg1">
                    <a:lumMod val="50000"/>
                  </a:schemeClr>
                </a:solidFill>
              </a:rPr>
              <a:t>RONDA DE PREGUNTAS</a:t>
            </a:r>
          </a:p>
        </p:txBody>
      </p:sp>
    </p:spTree>
    <p:extLst>
      <p:ext uri="{BB962C8B-B14F-4D97-AF65-F5344CB8AC3E}">
        <p14:creationId xmlns:p14="http://schemas.microsoft.com/office/powerpoint/2010/main" val="3051258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76B45"/>
        </a:solidFill>
        <a:effectLst/>
      </p:bgPr>
    </p:bg>
    <p:spTree>
      <p:nvGrpSpPr>
        <p:cNvPr id="1" name=""/>
        <p:cNvGrpSpPr/>
        <p:nvPr/>
      </p:nvGrpSpPr>
      <p:grpSpPr>
        <a:xfrm>
          <a:off x="0" y="0"/>
          <a:ext cx="0" cy="0"/>
          <a:chOff x="0" y="0"/>
          <a:chExt cx="0" cy="0"/>
        </a:xfrm>
      </p:grpSpPr>
      <p:sp>
        <p:nvSpPr>
          <p:cNvPr id="5" name="CuadroTexto 4"/>
          <p:cNvSpPr txBox="1"/>
          <p:nvPr/>
        </p:nvSpPr>
        <p:spPr>
          <a:xfrm>
            <a:off x="677115" y="1197236"/>
            <a:ext cx="10837770" cy="5078313"/>
          </a:xfrm>
          <a:prstGeom prst="rect">
            <a:avLst/>
          </a:prstGeom>
          <a:noFill/>
        </p:spPr>
        <p:txBody>
          <a:bodyPr wrap="square" rtlCol="0">
            <a:spAutoFit/>
          </a:bodyPr>
          <a:lstStyle/>
          <a:p>
            <a:r>
              <a:rPr lang="es-ES" sz="3200" dirty="0">
                <a:solidFill>
                  <a:schemeClr val="bg1"/>
                </a:solidFill>
              </a:rPr>
              <a:t>Indicaciones:</a:t>
            </a:r>
          </a:p>
          <a:p>
            <a:pPr marL="742950" indent="-742950">
              <a:buAutoNum type="arabicPeriod"/>
            </a:pPr>
            <a:r>
              <a:rPr lang="es-ES" sz="3200" dirty="0">
                <a:solidFill>
                  <a:schemeClr val="bg1"/>
                </a:solidFill>
              </a:rPr>
              <a:t>Cada equipo estará formado entre 4 a 6 personas de manera aleatoria.</a:t>
            </a:r>
          </a:p>
          <a:p>
            <a:pPr marL="742950" indent="-742950">
              <a:buAutoNum type="arabicPeriod"/>
            </a:pPr>
            <a:r>
              <a:rPr lang="es-ES" sz="3200" dirty="0">
                <a:solidFill>
                  <a:schemeClr val="bg1"/>
                </a:solidFill>
              </a:rPr>
              <a:t>A cada equipo le tocará una </a:t>
            </a:r>
            <a:r>
              <a:rPr lang="es-ES" sz="3200" dirty="0" err="1">
                <a:solidFill>
                  <a:schemeClr val="bg1"/>
                </a:solidFill>
              </a:rPr>
              <a:t>EdA</a:t>
            </a:r>
            <a:r>
              <a:rPr lang="es-ES" sz="3200" dirty="0">
                <a:solidFill>
                  <a:schemeClr val="bg1"/>
                </a:solidFill>
              </a:rPr>
              <a:t> de diferente nivel: inicial, primaria o secundaria.</a:t>
            </a:r>
          </a:p>
          <a:p>
            <a:pPr marL="742950" indent="-742950">
              <a:buAutoNum type="arabicPeriod"/>
            </a:pPr>
            <a:r>
              <a:rPr lang="es-ES" sz="3200" dirty="0">
                <a:solidFill>
                  <a:schemeClr val="bg1"/>
                </a:solidFill>
              </a:rPr>
              <a:t>Los insumos de la </a:t>
            </a:r>
            <a:r>
              <a:rPr lang="es-ES" sz="3200" dirty="0" err="1">
                <a:solidFill>
                  <a:schemeClr val="bg1"/>
                </a:solidFill>
              </a:rPr>
              <a:t>EdA</a:t>
            </a:r>
            <a:r>
              <a:rPr lang="es-ES" sz="3200" dirty="0">
                <a:solidFill>
                  <a:schemeClr val="bg1"/>
                </a:solidFill>
              </a:rPr>
              <a:t> los obtendrán del drive.</a:t>
            </a:r>
          </a:p>
          <a:p>
            <a:pPr marL="742950" indent="-742950">
              <a:buAutoNum type="arabicPeriod"/>
            </a:pPr>
            <a:r>
              <a:rPr lang="es-ES" sz="3200" dirty="0">
                <a:solidFill>
                  <a:schemeClr val="bg1"/>
                </a:solidFill>
              </a:rPr>
              <a:t>Distribuir roles: (a) Sistematizar, (b) Manejo del tiempo, (c) Garantizar que todos participen, (d) Representante.</a:t>
            </a:r>
          </a:p>
          <a:p>
            <a:pPr marL="742950" indent="-742950">
              <a:buAutoNum type="arabicPeriod"/>
            </a:pPr>
            <a:r>
              <a:rPr lang="es-ES" sz="3200" dirty="0">
                <a:solidFill>
                  <a:schemeClr val="bg1"/>
                </a:solidFill>
              </a:rPr>
              <a:t>Tiempo: 30 minutos.</a:t>
            </a:r>
          </a:p>
          <a:p>
            <a:pPr marL="742950" indent="-742950">
              <a:buAutoNum type="arabicPeriod"/>
            </a:pPr>
            <a:r>
              <a:rPr lang="es-ES" sz="3200" dirty="0">
                <a:solidFill>
                  <a:schemeClr val="bg1"/>
                </a:solidFill>
              </a:rPr>
              <a:t>Plenaria: un equipo por nivel compartirá su trabajo.</a:t>
            </a:r>
          </a:p>
        </p:txBody>
      </p:sp>
      <p:sp>
        <p:nvSpPr>
          <p:cNvPr id="3" name="CuadroTexto 2">
            <a:extLst>
              <a:ext uri="{FF2B5EF4-FFF2-40B4-BE49-F238E27FC236}">
                <a16:creationId xmlns:a16="http://schemas.microsoft.com/office/drawing/2014/main" id="{B029D89F-27EC-4307-BC16-963A4B36A8BD}"/>
              </a:ext>
            </a:extLst>
          </p:cNvPr>
          <p:cNvSpPr txBox="1"/>
          <p:nvPr/>
        </p:nvSpPr>
        <p:spPr>
          <a:xfrm>
            <a:off x="1" y="202510"/>
            <a:ext cx="12191999" cy="769441"/>
          </a:xfrm>
          <a:prstGeom prst="rect">
            <a:avLst/>
          </a:prstGeom>
          <a:solidFill>
            <a:schemeClr val="bg1"/>
          </a:solidFill>
        </p:spPr>
        <p:txBody>
          <a:bodyPr wrap="square" rtlCol="0">
            <a:spAutoFit/>
          </a:bodyPr>
          <a:lstStyle/>
          <a:p>
            <a:pPr algn="ctr"/>
            <a:r>
              <a:rPr lang="es-ES" sz="4400" b="1" dirty="0">
                <a:solidFill>
                  <a:schemeClr val="bg1">
                    <a:lumMod val="50000"/>
                  </a:schemeClr>
                </a:solidFill>
              </a:rPr>
              <a:t>TRABAJO EN GRUPO</a:t>
            </a:r>
          </a:p>
        </p:txBody>
      </p:sp>
    </p:spTree>
    <p:extLst>
      <p:ext uri="{BB962C8B-B14F-4D97-AF65-F5344CB8AC3E}">
        <p14:creationId xmlns:p14="http://schemas.microsoft.com/office/powerpoint/2010/main" val="41951177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76B45"/>
        </a:solidFill>
        <a:effectLst/>
      </p:bgPr>
    </p:bg>
    <p:spTree>
      <p:nvGrpSpPr>
        <p:cNvPr id="1" name=""/>
        <p:cNvGrpSpPr/>
        <p:nvPr/>
      </p:nvGrpSpPr>
      <p:grpSpPr>
        <a:xfrm>
          <a:off x="0" y="0"/>
          <a:ext cx="0" cy="0"/>
          <a:chOff x="0" y="0"/>
          <a:chExt cx="0" cy="0"/>
        </a:xfrm>
      </p:grpSpPr>
      <p:sp>
        <p:nvSpPr>
          <p:cNvPr id="5" name="CuadroTexto 4"/>
          <p:cNvSpPr txBox="1"/>
          <p:nvPr/>
        </p:nvSpPr>
        <p:spPr>
          <a:xfrm>
            <a:off x="1529017" y="2106808"/>
            <a:ext cx="8921930" cy="2308324"/>
          </a:xfrm>
          <a:prstGeom prst="rect">
            <a:avLst/>
          </a:prstGeom>
          <a:noFill/>
        </p:spPr>
        <p:txBody>
          <a:bodyPr wrap="square" rtlCol="0">
            <a:spAutoFit/>
          </a:bodyPr>
          <a:lstStyle/>
          <a:p>
            <a:pPr algn="ctr"/>
            <a:r>
              <a:rPr lang="es-ES" sz="3600" b="1" dirty="0">
                <a:solidFill>
                  <a:schemeClr val="bg1"/>
                </a:solidFill>
              </a:rPr>
              <a:t>DRIVE:</a:t>
            </a:r>
          </a:p>
          <a:p>
            <a:pPr algn="ctr"/>
            <a:endParaRPr lang="es-ES" sz="3600" b="1" dirty="0">
              <a:solidFill>
                <a:schemeClr val="bg1"/>
              </a:solidFill>
            </a:endParaRPr>
          </a:p>
          <a:p>
            <a:pPr algn="ctr"/>
            <a:r>
              <a:rPr lang="es-ES" sz="3600" dirty="0">
                <a:solidFill>
                  <a:schemeClr val="bg1"/>
                </a:solidFill>
              </a:rPr>
              <a:t>https://drive.google.com/drive/folders/1slBJ04AnvPfkuiHberrdJUv2X-3Oq3yE?usp=sharing</a:t>
            </a:r>
          </a:p>
        </p:txBody>
      </p:sp>
    </p:spTree>
    <p:extLst>
      <p:ext uri="{BB962C8B-B14F-4D97-AF65-F5344CB8AC3E}">
        <p14:creationId xmlns:p14="http://schemas.microsoft.com/office/powerpoint/2010/main" val="3330298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7038DE7-3E0B-4D70-BCE4-6A0CB15C6429}"/>
              </a:ext>
            </a:extLst>
          </p:cNvPr>
          <p:cNvPicPr>
            <a:picLocks noChangeAspect="1"/>
          </p:cNvPicPr>
          <p:nvPr/>
        </p:nvPicPr>
        <p:blipFill rotWithShape="1">
          <a:blip r:embed="rId2">
            <a:extLst>
              <a:ext uri="{28A0092B-C50C-407E-A947-70E740481C1C}">
                <a14:useLocalDpi xmlns:a14="http://schemas.microsoft.com/office/drawing/2010/main" val="0"/>
              </a:ext>
            </a:extLst>
          </a:blip>
          <a:srcRect l="49388" t="8183" r="1775" b="14542"/>
          <a:stretch/>
        </p:blipFill>
        <p:spPr>
          <a:xfrm>
            <a:off x="6380479" y="-1"/>
            <a:ext cx="5811521" cy="6858001"/>
          </a:xfrm>
          <a:prstGeom prst="rect">
            <a:avLst/>
          </a:prstGeom>
        </p:spPr>
      </p:pic>
      <p:sp>
        <p:nvSpPr>
          <p:cNvPr id="19" name="Text Placeholder 2">
            <a:extLst>
              <a:ext uri="{FF2B5EF4-FFF2-40B4-BE49-F238E27FC236}">
                <a16:creationId xmlns:a16="http://schemas.microsoft.com/office/drawing/2014/main" id="{2F332204-9C49-4CD5-A0A9-ED277CDDD92B}"/>
              </a:ext>
            </a:extLst>
          </p:cNvPr>
          <p:cNvSpPr txBox="1">
            <a:spLocks/>
          </p:cNvSpPr>
          <p:nvPr/>
        </p:nvSpPr>
        <p:spPr>
          <a:xfrm>
            <a:off x="446936" y="2243075"/>
            <a:ext cx="6339944" cy="2952312"/>
          </a:xfrm>
          <a:prstGeom prst="rect">
            <a:avLst/>
          </a:prstGeom>
          <a:noFill/>
          <a:ln>
            <a:noFill/>
          </a:ln>
        </p:spPr>
        <p:txBody>
          <a:bodyPr spcFirstLastPara="1" vert="horz" wrap="square" lIns="91440" tIns="45720" rIns="91440" bIns="45720" rtlCol="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90000"/>
              </a:lnSpc>
              <a:spcBef>
                <a:spcPts val="1000"/>
              </a:spcBef>
              <a:spcAft>
                <a:spcPts val="0"/>
              </a:spcAft>
              <a:buClr>
                <a:prstClr val="black"/>
              </a:buClr>
              <a:buSzPts val="2800"/>
              <a:buFont typeface="Arial"/>
              <a:buNone/>
              <a:tabLst/>
              <a:defRPr/>
            </a:pPr>
            <a:r>
              <a:rPr kumimoji="0" lang="es-PE" sz="4000" b="1" i="0" u="none" strike="noStrike" kern="1200" cap="none" spc="0" normalizeH="0" baseline="0" noProof="0" dirty="0">
                <a:ln>
                  <a:noFill/>
                </a:ln>
                <a:solidFill>
                  <a:srgbClr val="F76B45"/>
                </a:solidFill>
                <a:effectLst/>
                <a:uLnTx/>
                <a:uFillTx/>
                <a:latin typeface="Verdana" panose="020B0604030504040204" pitchFamily="34" charset="0"/>
                <a:ea typeface="Verdana" panose="020B0604030504040204" pitchFamily="34" charset="0"/>
                <a:cs typeface="Calibri"/>
                <a:sym typeface="Calibri"/>
              </a:rPr>
              <a:t>Conceptos basados en el enfoque de inclusión o atención a la diversidad </a:t>
            </a:r>
            <a:endParaRPr kumimoji="0" lang="es-ES" sz="4000" b="1" i="0" u="none" strike="noStrike" kern="1200" cap="none" spc="0" normalizeH="0" baseline="0" noProof="0" dirty="0">
              <a:ln>
                <a:noFill/>
              </a:ln>
              <a:solidFill>
                <a:srgbClr val="F76B45"/>
              </a:solidFill>
              <a:effectLst/>
              <a:uLnTx/>
              <a:uFillTx/>
              <a:latin typeface="Verdana" panose="020B0604030504040204" pitchFamily="34" charset="0"/>
              <a:ea typeface="Verdana" panose="020B0604030504040204" pitchFamily="34" charset="0"/>
              <a:cs typeface="Calibri"/>
              <a:sym typeface="Calibri"/>
            </a:endParaRPr>
          </a:p>
        </p:txBody>
      </p:sp>
      <mc:AlternateContent xmlns:mc="http://schemas.openxmlformats.org/markup-compatibility/2006" xmlns:p14="http://schemas.microsoft.com/office/powerpoint/2010/main">
        <mc:Choice Requires="p14">
          <p:contentPart p14:bwMode="auto" r:id="rId3">
            <p14:nvContentPartPr>
              <p14:cNvPr id="4" name="Entrada de lápiz 3">
                <a:extLst>
                  <a:ext uri="{FF2B5EF4-FFF2-40B4-BE49-F238E27FC236}">
                    <a16:creationId xmlns:a16="http://schemas.microsoft.com/office/drawing/2014/main" id="{B64B7DC6-E128-45E0-B9AB-0450AF33530B}"/>
                  </a:ext>
                </a:extLst>
              </p14:cNvPr>
              <p14:cNvContentPartPr/>
              <p14:nvPr/>
            </p14:nvContentPartPr>
            <p14:xfrm>
              <a:off x="4693200" y="3372600"/>
              <a:ext cx="360" cy="360"/>
            </p14:xfrm>
          </p:contentPart>
        </mc:Choice>
        <mc:Fallback xmlns="">
          <p:pic>
            <p:nvPicPr>
              <p:cNvPr id="4" name="Entrada de lápiz 3">
                <a:extLst>
                  <a:ext uri="{FF2B5EF4-FFF2-40B4-BE49-F238E27FC236}">
                    <a16:creationId xmlns:a16="http://schemas.microsoft.com/office/drawing/2014/main" id="{B64B7DC6-E128-45E0-B9AB-0450AF33530B}"/>
                  </a:ext>
                </a:extLst>
              </p:cNvPr>
              <p:cNvPicPr/>
              <p:nvPr/>
            </p:nvPicPr>
            <p:blipFill>
              <a:blip r:embed="rId4"/>
              <a:stretch>
                <a:fillRect/>
              </a:stretch>
            </p:blipFill>
            <p:spPr>
              <a:xfrm>
                <a:off x="4639560" y="3264600"/>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Entrada de lápiz 5">
                <a:extLst>
                  <a:ext uri="{FF2B5EF4-FFF2-40B4-BE49-F238E27FC236}">
                    <a16:creationId xmlns:a16="http://schemas.microsoft.com/office/drawing/2014/main" id="{4E666967-86B6-430D-8DA7-6D85044EF96E}"/>
                  </a:ext>
                </a:extLst>
              </p14:cNvPr>
              <p14:cNvContentPartPr/>
              <p14:nvPr/>
            </p14:nvContentPartPr>
            <p14:xfrm>
              <a:off x="4226280" y="3189720"/>
              <a:ext cx="360" cy="360"/>
            </p14:xfrm>
          </p:contentPart>
        </mc:Choice>
        <mc:Fallback xmlns="">
          <p:pic>
            <p:nvPicPr>
              <p:cNvPr id="6" name="Entrada de lápiz 5">
                <a:extLst>
                  <a:ext uri="{FF2B5EF4-FFF2-40B4-BE49-F238E27FC236}">
                    <a16:creationId xmlns:a16="http://schemas.microsoft.com/office/drawing/2014/main" id="{4E666967-86B6-430D-8DA7-6D85044EF96E}"/>
                  </a:ext>
                </a:extLst>
              </p:cNvPr>
              <p:cNvPicPr/>
              <p:nvPr/>
            </p:nvPicPr>
            <p:blipFill>
              <a:blip r:embed="rId4"/>
              <a:stretch>
                <a:fillRect/>
              </a:stretch>
            </p:blipFill>
            <p:spPr>
              <a:xfrm>
                <a:off x="4172640" y="3081720"/>
                <a:ext cx="108000" cy="216000"/>
              </a:xfrm>
              <a:prstGeom prst="rect">
                <a:avLst/>
              </a:prstGeom>
            </p:spPr>
          </p:pic>
        </mc:Fallback>
      </mc:AlternateContent>
    </p:spTree>
    <p:extLst>
      <p:ext uri="{BB962C8B-B14F-4D97-AF65-F5344CB8AC3E}">
        <p14:creationId xmlns:p14="http://schemas.microsoft.com/office/powerpoint/2010/main" val="3204148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61C14BA7-A482-4FA8-93B0-0B2D380EB59F}"/>
              </a:ext>
            </a:extLst>
          </p:cNvPr>
          <p:cNvSpPr txBox="1"/>
          <p:nvPr/>
        </p:nvSpPr>
        <p:spPr>
          <a:xfrm>
            <a:off x="792214" y="3794533"/>
            <a:ext cx="3361393" cy="147732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Conjunto de </a:t>
            </a:r>
            <a:r>
              <a:rPr kumimoji="0" lang="es-ES" sz="1800" b="1" i="0" u="none" strike="noStrike" kern="1200" cap="none" spc="0" normalizeH="0" baseline="0" noProof="0" dirty="0">
                <a:ln>
                  <a:noFill/>
                </a:ln>
                <a:solidFill>
                  <a:srgbClr val="93C5CD"/>
                </a:solidFill>
                <a:effectLst/>
                <a:uLnTx/>
                <a:uFillTx/>
                <a:latin typeface="Calibri" panose="020F0502020204030204"/>
                <a:ea typeface="+mn-ea"/>
                <a:cs typeface="+mn-cs"/>
                <a:sym typeface="Arial"/>
              </a:rPr>
              <a:t>habilidades, capacidades actitudinales, cognitivas, emocionales, afectivas </a:t>
            </a: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y físicas que el estudiante posee.</a:t>
            </a: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CuadroTexto 18">
            <a:extLst>
              <a:ext uri="{FF2B5EF4-FFF2-40B4-BE49-F238E27FC236}">
                <a16:creationId xmlns:a16="http://schemas.microsoft.com/office/drawing/2014/main" id="{4A26E129-691E-4E16-88E5-3D8400142206}"/>
              </a:ext>
            </a:extLst>
          </p:cNvPr>
          <p:cNvSpPr txBox="1"/>
          <p:nvPr/>
        </p:nvSpPr>
        <p:spPr>
          <a:xfrm>
            <a:off x="304799" y="41941"/>
            <a:ext cx="878619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s-PE" sz="1800" b="1" i="0" u="none"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cs typeface="+mn-cs"/>
              </a:rPr>
              <a:t>Conceptos basados en el enfoque de inclusión o atención a la diversidad </a:t>
            </a:r>
            <a:endParaRPr kumimoji="0" lang="es-ES" sz="1800" b="1" i="0" u="none"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cs typeface="+mn-cs"/>
            </a:endParaRPr>
          </a:p>
        </p:txBody>
      </p:sp>
      <p:graphicFrame>
        <p:nvGraphicFramePr>
          <p:cNvPr id="7" name="Diagrama 6">
            <a:extLst>
              <a:ext uri="{FF2B5EF4-FFF2-40B4-BE49-F238E27FC236}">
                <a16:creationId xmlns:a16="http://schemas.microsoft.com/office/drawing/2014/main" id="{317D8E4A-CC23-473A-8DA7-E61FB3E6FC37}"/>
              </a:ext>
            </a:extLst>
          </p:cNvPr>
          <p:cNvGraphicFramePr/>
          <p:nvPr>
            <p:extLst>
              <p:ext uri="{D42A27DB-BD31-4B8C-83A1-F6EECF244321}">
                <p14:modId xmlns:p14="http://schemas.microsoft.com/office/powerpoint/2010/main" val="3895617399"/>
              </p:ext>
            </p:extLst>
          </p:nvPr>
        </p:nvGraphicFramePr>
        <p:xfrm>
          <a:off x="870783" y="2681129"/>
          <a:ext cx="10428589" cy="9360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CuadroTexto 19">
            <a:extLst>
              <a:ext uri="{FF2B5EF4-FFF2-40B4-BE49-F238E27FC236}">
                <a16:creationId xmlns:a16="http://schemas.microsoft.com/office/drawing/2014/main" id="{7F1F4424-4599-4D82-B2F4-552C8AF45C14}"/>
              </a:ext>
            </a:extLst>
          </p:cNvPr>
          <p:cNvSpPr txBox="1"/>
          <p:nvPr/>
        </p:nvSpPr>
        <p:spPr>
          <a:xfrm>
            <a:off x="4413633" y="1156803"/>
            <a:ext cx="3048000" cy="147732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800" b="0" i="0" u="none" strike="noStrike" kern="1200" cap="none" spc="0" normalizeH="0" baseline="0" noProof="0" dirty="0">
                <a:ln>
                  <a:noFill/>
                </a:ln>
                <a:solidFill>
                  <a:prstClr val="black"/>
                </a:solidFill>
                <a:effectLst/>
                <a:uLnTx/>
                <a:uFillTx/>
                <a:latin typeface="Calibri" panose="020F0502020204030204"/>
                <a:ea typeface="+mn-ea"/>
                <a:cs typeface="+mn-cs"/>
                <a:sym typeface="Calibri"/>
              </a:rPr>
              <a:t>Son las </a:t>
            </a:r>
            <a:r>
              <a:rPr kumimoji="0" lang="es-PE" sz="1800" b="1" i="0" u="none" strike="noStrike" kern="1200" cap="none" spc="0" normalizeH="0" baseline="0" noProof="0" dirty="0">
                <a:ln>
                  <a:noFill/>
                </a:ln>
                <a:solidFill>
                  <a:srgbClr val="FFC000"/>
                </a:solidFill>
                <a:effectLst/>
                <a:uLnTx/>
                <a:uFillTx/>
                <a:latin typeface="Calibri"/>
                <a:ea typeface="Calibri"/>
                <a:cs typeface="Calibri"/>
                <a:sym typeface="Calibri"/>
              </a:rPr>
              <a:t>restricciones u obstáculos </a:t>
            </a:r>
            <a:r>
              <a:rPr kumimoji="0" lang="es-PE" sz="1800" b="0" i="0" u="none" strike="noStrike" kern="1200" cap="none" spc="0" normalizeH="0" baseline="0" noProof="0" dirty="0">
                <a:ln>
                  <a:noFill/>
                </a:ln>
                <a:solidFill>
                  <a:prstClr val="black"/>
                </a:solidFill>
                <a:effectLst/>
                <a:uLnTx/>
                <a:uFillTx/>
                <a:latin typeface="Calibri" panose="020F0502020204030204"/>
                <a:ea typeface="+mn-ea"/>
                <a:cs typeface="+mn-cs"/>
                <a:sym typeface="Calibri"/>
              </a:rPr>
              <a:t>que limitan el aprendizaje, la participación y la convivencia en condiciones de equidad (Ainscow, 2004).</a:t>
            </a:r>
          </a:p>
        </p:txBody>
      </p:sp>
      <p:sp>
        <p:nvSpPr>
          <p:cNvPr id="21" name="CuadroTexto 20">
            <a:extLst>
              <a:ext uri="{FF2B5EF4-FFF2-40B4-BE49-F238E27FC236}">
                <a16:creationId xmlns:a16="http://schemas.microsoft.com/office/drawing/2014/main" id="{36AA35E1-14BC-4D81-A90F-4748C176DF9D}"/>
              </a:ext>
            </a:extLst>
          </p:cNvPr>
          <p:cNvSpPr txBox="1"/>
          <p:nvPr/>
        </p:nvSpPr>
        <p:spPr>
          <a:xfrm>
            <a:off x="7708691" y="3794533"/>
            <a:ext cx="3280759" cy="230832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a:ln>
                  <a:noFill/>
                </a:ln>
                <a:solidFill>
                  <a:srgbClr val="F76B45"/>
                </a:solidFill>
                <a:effectLst/>
                <a:uLnTx/>
                <a:uFillTx/>
                <a:latin typeface="Calibri"/>
                <a:ea typeface="Calibri"/>
                <a:cs typeface="Calibri"/>
                <a:sym typeface="Calibri"/>
              </a:rPr>
              <a:t>Son todas las acciones que aumentan la capacidad de la institución educativa para eliminar o reducir las barreras </a:t>
            </a:r>
            <a:r>
              <a:rPr kumimoji="0" lang="es-PE" sz="1800" b="0" i="0" u="none" strike="noStrike" kern="1200" cap="none" spc="0" normalizeH="0" baseline="0" noProof="0" dirty="0">
                <a:ln>
                  <a:noFill/>
                </a:ln>
                <a:solidFill>
                  <a:prstClr val="black"/>
                </a:solidFill>
                <a:effectLst/>
                <a:uLnTx/>
                <a:uFillTx/>
                <a:latin typeface="Calibri" panose="020F0502020204030204"/>
                <a:ea typeface="+mn-ea"/>
                <a:cs typeface="+mn-cs"/>
                <a:sym typeface="Calibri"/>
              </a:rPr>
              <a:t>que impiden el acceso, el aprendizaje, la participación y el logro de las competencias (</a:t>
            </a:r>
            <a:r>
              <a:rPr kumimoji="0" lang="es-PE" sz="1800" b="0" i="0" u="none" strike="noStrike" kern="1200" cap="none" spc="0" normalizeH="0" baseline="0" noProof="0" dirty="0" err="1">
                <a:ln>
                  <a:noFill/>
                </a:ln>
                <a:solidFill>
                  <a:prstClr val="black"/>
                </a:solidFill>
                <a:effectLst/>
                <a:uLnTx/>
                <a:uFillTx/>
                <a:latin typeface="Calibri" panose="020F0502020204030204"/>
                <a:ea typeface="+mn-ea"/>
                <a:cs typeface="+mn-cs"/>
                <a:sym typeface="Calibri"/>
              </a:rPr>
              <a:t>Booth</a:t>
            </a:r>
            <a:r>
              <a:rPr kumimoji="0" lang="es-PE" sz="1800" b="0" i="0" u="none" strike="noStrike" kern="1200" cap="none" spc="0" normalizeH="0" baseline="0" noProof="0" dirty="0">
                <a:ln>
                  <a:noFill/>
                </a:ln>
                <a:solidFill>
                  <a:prstClr val="black"/>
                </a:solidFill>
                <a:effectLst/>
                <a:uLnTx/>
                <a:uFillTx/>
                <a:latin typeface="Calibri" panose="020F0502020204030204"/>
                <a:ea typeface="+mn-ea"/>
                <a:cs typeface="+mn-cs"/>
                <a:sym typeface="Calibri"/>
              </a:rPr>
              <a:t> y Ainscow, 2011). </a:t>
            </a:r>
          </a:p>
        </p:txBody>
      </p:sp>
      <p:pic>
        <p:nvPicPr>
          <p:cNvPr id="22" name="Google Shape;100;p2">
            <a:extLst>
              <a:ext uri="{FF2B5EF4-FFF2-40B4-BE49-F238E27FC236}">
                <a16:creationId xmlns:a16="http://schemas.microsoft.com/office/drawing/2014/main" id="{A325DF03-5977-4893-BBDF-3DE937A99EBB}"/>
              </a:ext>
            </a:extLst>
          </p:cNvPr>
          <p:cNvPicPr preferRelativeResize="0"/>
          <p:nvPr/>
        </p:nvPicPr>
        <p:blipFill rotWithShape="1">
          <a:blip r:embed="rId8">
            <a:alphaModFix/>
          </a:blip>
          <a:srcRect l="6541" r="7974"/>
          <a:stretch/>
        </p:blipFill>
        <p:spPr>
          <a:xfrm>
            <a:off x="1468820" y="1126972"/>
            <a:ext cx="2008179" cy="1455601"/>
          </a:xfrm>
          <a:prstGeom prst="rect">
            <a:avLst/>
          </a:prstGeom>
          <a:ln>
            <a:noFill/>
          </a:ln>
          <a:effectLst>
            <a:softEdge rad="112500"/>
          </a:effectLst>
        </p:spPr>
      </p:pic>
      <p:pic>
        <p:nvPicPr>
          <p:cNvPr id="23" name="Google Shape;171;p8">
            <a:extLst>
              <a:ext uri="{FF2B5EF4-FFF2-40B4-BE49-F238E27FC236}">
                <a16:creationId xmlns:a16="http://schemas.microsoft.com/office/drawing/2014/main" id="{B1F3C5C0-CFEE-4626-9B96-BBAAC62FCB99}"/>
              </a:ext>
            </a:extLst>
          </p:cNvPr>
          <p:cNvPicPr preferRelativeResize="0"/>
          <p:nvPr/>
        </p:nvPicPr>
        <p:blipFill rotWithShape="1">
          <a:blip r:embed="rId9">
            <a:alphaModFix/>
          </a:blip>
          <a:srcRect/>
          <a:stretch/>
        </p:blipFill>
        <p:spPr>
          <a:xfrm>
            <a:off x="4990624" y="3815534"/>
            <a:ext cx="1881050" cy="1622907"/>
          </a:xfrm>
          <a:prstGeom prst="rect">
            <a:avLst/>
          </a:prstGeom>
          <a:noFill/>
          <a:ln>
            <a:noFill/>
          </a:ln>
        </p:spPr>
      </p:pic>
      <p:pic>
        <p:nvPicPr>
          <p:cNvPr id="24" name="Google Shape;203;p6">
            <a:extLst>
              <a:ext uri="{FF2B5EF4-FFF2-40B4-BE49-F238E27FC236}">
                <a16:creationId xmlns:a16="http://schemas.microsoft.com/office/drawing/2014/main" id="{27594E1C-399F-4A9A-B91E-A6D56EE8A752}"/>
              </a:ext>
            </a:extLst>
          </p:cNvPr>
          <p:cNvPicPr preferRelativeResize="0"/>
          <p:nvPr/>
        </p:nvPicPr>
        <p:blipFill rotWithShape="1">
          <a:blip r:embed="rId10">
            <a:alphaModFix/>
          </a:blip>
          <a:srcRect r="42028"/>
          <a:stretch/>
        </p:blipFill>
        <p:spPr>
          <a:xfrm>
            <a:off x="8381525" y="1116109"/>
            <a:ext cx="1851149" cy="1477329"/>
          </a:xfrm>
          <a:prstGeom prst="rect">
            <a:avLst/>
          </a:prstGeom>
          <a:noFill/>
          <a:ln>
            <a:noFill/>
          </a:ln>
        </p:spPr>
      </p:pic>
    </p:spTree>
    <p:extLst>
      <p:ext uri="{BB962C8B-B14F-4D97-AF65-F5344CB8AC3E}">
        <p14:creationId xmlns:p14="http://schemas.microsoft.com/office/powerpoint/2010/main" val="183551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CE091C38-6387-410B-83F0-82FE278BC082}"/>
              </a:ext>
            </a:extLst>
          </p:cNvPr>
          <p:cNvSpPr/>
          <p:nvPr/>
        </p:nvSpPr>
        <p:spPr>
          <a:xfrm>
            <a:off x="315508" y="686906"/>
            <a:ext cx="5628092" cy="5864020"/>
          </a:xfrm>
          <a:prstGeom prst="rect">
            <a:avLst/>
          </a:prstGeom>
          <a:solidFill>
            <a:srgbClr val="FCC8B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Google Shape;74;p32">
            <a:extLst>
              <a:ext uri="{FF2B5EF4-FFF2-40B4-BE49-F238E27FC236}">
                <a16:creationId xmlns:a16="http://schemas.microsoft.com/office/drawing/2014/main" id="{CE68DF2F-6E2B-407E-8482-6C26B9267791}"/>
              </a:ext>
            </a:extLst>
          </p:cNvPr>
          <p:cNvSpPr/>
          <p:nvPr/>
        </p:nvSpPr>
        <p:spPr>
          <a:xfrm>
            <a:off x="5943600" y="686906"/>
            <a:ext cx="5932892" cy="5864020"/>
          </a:xfrm>
          <a:prstGeom prst="rect">
            <a:avLst/>
          </a:prstGeom>
          <a:solidFill>
            <a:schemeClr val="bg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6" name="Google Shape;75;p32">
            <a:extLst>
              <a:ext uri="{FF2B5EF4-FFF2-40B4-BE49-F238E27FC236}">
                <a16:creationId xmlns:a16="http://schemas.microsoft.com/office/drawing/2014/main" id="{5E73D4E3-F4C4-40B4-925F-88BCAAEB9D37}"/>
              </a:ext>
            </a:extLst>
          </p:cNvPr>
          <p:cNvSpPr txBox="1">
            <a:spLocks/>
          </p:cNvSpPr>
          <p:nvPr/>
        </p:nvSpPr>
        <p:spPr>
          <a:xfrm>
            <a:off x="693422" y="2330479"/>
            <a:ext cx="4650701" cy="226348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a:lnSpc>
                <a:spcPct val="90000"/>
              </a:lnSpc>
              <a:buClr>
                <a:schemeClr val="accent1"/>
              </a:buClr>
              <a:buSzPts val="3959"/>
              <a:buFont typeface="Calibri"/>
              <a:buNone/>
              <a:defRPr sz="3600" b="1">
                <a:solidFill>
                  <a:schemeClr val="tx1"/>
                </a:solidFill>
                <a:latin typeface="Calibri"/>
                <a:ea typeface="Calibri"/>
                <a:cs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pPr marL="0" marR="0" lvl="0" indent="0" algn="just" defTabSz="914400" rtl="0" eaLnBrk="1" fontAlgn="auto" latinLnBrk="0" hangingPunct="1">
              <a:lnSpc>
                <a:spcPct val="100000"/>
              </a:lnSpc>
              <a:spcBef>
                <a:spcPts val="0"/>
              </a:spcBef>
              <a:spcAft>
                <a:spcPts val="0"/>
              </a:spcAft>
              <a:buClr>
                <a:srgbClr val="5B9BD5"/>
              </a:buClr>
              <a:buSzPts val="3959"/>
              <a:buFont typeface="Calibri"/>
              <a:buNone/>
              <a:tabLst/>
              <a:defRPr/>
            </a:pPr>
            <a:r>
              <a:rPr kumimoji="0" lang="es-ES" sz="2400"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cs typeface="Calibri" panose="020F0502020204030204" pitchFamily="34" charset="0"/>
              </a:rPr>
              <a:t>En el </a:t>
            </a:r>
            <a:r>
              <a:rPr kumimoji="0" lang="es-ES" sz="2400"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marco de la atención a la diversidad</a:t>
            </a:r>
            <a:r>
              <a:rPr kumimoji="0" lang="es-ES" sz="2400"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cs typeface="Calibri" panose="020F0502020204030204" pitchFamily="34" charset="0"/>
              </a:rPr>
              <a:t>, ¿qué debo considerar previo al desarrollo de mis experiencias de aprendizaje en caso tenga un estudiante con discapacidad?</a:t>
            </a:r>
          </a:p>
        </p:txBody>
      </p:sp>
      <p:sp>
        <p:nvSpPr>
          <p:cNvPr id="7" name="CuadroTexto 6">
            <a:extLst>
              <a:ext uri="{FF2B5EF4-FFF2-40B4-BE49-F238E27FC236}">
                <a16:creationId xmlns:a16="http://schemas.microsoft.com/office/drawing/2014/main" id="{764148FB-2450-4F36-A997-B64DF4E262AF}"/>
              </a:ext>
            </a:extLst>
          </p:cNvPr>
          <p:cNvSpPr txBox="1"/>
          <p:nvPr/>
        </p:nvSpPr>
        <p:spPr>
          <a:xfrm>
            <a:off x="6795931" y="2938963"/>
            <a:ext cx="4478905" cy="830997"/>
          </a:xfrm>
          <a:prstGeom prst="rect">
            <a:avLst/>
          </a:prstGeom>
        </p:spPr>
        <p:txBody>
          <a:bodyPr wrap="square">
            <a:spAutoFit/>
          </a:bodyPr>
          <a:lstStyle>
            <a:defPPr marR="0" lvl="0" algn="l" rtl="0">
              <a:lnSpc>
                <a:spcPct val="100000"/>
              </a:lnSpc>
              <a:spcBef>
                <a:spcPts val="0"/>
              </a:spcBef>
              <a:spcAft>
                <a:spcPts val="0"/>
              </a:spcAft>
              <a:defRPr/>
            </a:defPPr>
            <a:lvl1pPr marL="285750" indent="-285750" algn="just">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ES" sz="2400" b="1" i="0" u="none" strike="noStrike" kern="1200" cap="none" spc="0" normalizeH="0" baseline="0" noProof="0" dirty="0">
                <a:ln>
                  <a:noFill/>
                </a:ln>
                <a:solidFill>
                  <a:srgbClr val="F4BC01"/>
                </a:solidFill>
                <a:effectLst/>
                <a:uLnTx/>
                <a:uFillTx/>
                <a:latin typeface="Calibri"/>
                <a:ea typeface="+mn-ea"/>
                <a:cs typeface="Calibri"/>
              </a:rPr>
              <a:t>Realizar el Plan de Orientación Individual (POI).</a:t>
            </a:r>
            <a:r>
              <a:rPr kumimoji="0" lang="es-PE" sz="2400" b="1" i="0" u="none" strike="noStrike" kern="1200" cap="none" spc="0" normalizeH="0" baseline="0" noProof="0" dirty="0">
                <a:ln>
                  <a:noFill/>
                </a:ln>
                <a:solidFill>
                  <a:srgbClr val="F4BC01"/>
                </a:solidFill>
                <a:effectLst/>
                <a:uLnTx/>
                <a:uFillTx/>
                <a:latin typeface="Calibri"/>
                <a:ea typeface="+mn-ea"/>
                <a:cs typeface="Calibri"/>
              </a:rPr>
              <a:t> </a:t>
            </a:r>
            <a:endParaRPr kumimoji="0" lang="es-PE" sz="18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p:txBody>
      </p:sp>
      <p:sp>
        <p:nvSpPr>
          <p:cNvPr id="8" name="CuadroTexto 7">
            <a:extLst>
              <a:ext uri="{FF2B5EF4-FFF2-40B4-BE49-F238E27FC236}">
                <a16:creationId xmlns:a16="http://schemas.microsoft.com/office/drawing/2014/main" id="{9BD374AC-5AC4-4CD0-A447-EA50E6FE16AD}"/>
              </a:ext>
            </a:extLst>
          </p:cNvPr>
          <p:cNvSpPr txBox="1"/>
          <p:nvPr/>
        </p:nvSpPr>
        <p:spPr>
          <a:xfrm>
            <a:off x="6807766" y="4149700"/>
            <a:ext cx="4504650" cy="1846659"/>
          </a:xfrm>
          <a:prstGeom prst="rect">
            <a:avLst/>
          </a:prstGeom>
        </p:spPr>
        <p:txBody>
          <a:bodyPr wrap="square">
            <a:spAutoFit/>
          </a:bodyPr>
          <a:lstStyle>
            <a:defPPr marR="0" lvl="0" algn="l" rtl="0">
              <a:lnSpc>
                <a:spcPct val="100000"/>
              </a:lnSpc>
              <a:spcBef>
                <a:spcPts val="0"/>
              </a:spcBef>
              <a:spcAft>
                <a:spcPts val="0"/>
              </a:spcAft>
              <a:defRPr/>
            </a:defPPr>
            <a:lvl1pPr marL="285750" indent="-285750" algn="just">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PE" b="1" dirty="0">
                <a:solidFill>
                  <a:srgbClr val="F76B45"/>
                </a:solidFill>
                <a:latin typeface="Calibri"/>
                <a:cs typeface="Calibri"/>
              </a:rPr>
              <a:t>C</a:t>
            </a:r>
            <a:r>
              <a:rPr kumimoji="0" lang="es-ES" sz="2400" b="1" i="0" u="none" strike="noStrike" kern="1200" cap="none" spc="0" normalizeH="0" baseline="0" noProof="0" dirty="0">
                <a:ln>
                  <a:noFill/>
                </a:ln>
                <a:solidFill>
                  <a:srgbClr val="F76B45"/>
                </a:solidFill>
                <a:effectLst/>
                <a:uLnTx/>
                <a:uFillTx/>
                <a:latin typeface="Calibri"/>
                <a:ea typeface="+mn-ea"/>
                <a:cs typeface="Calibri"/>
              </a:rPr>
              <a:t>omunicación coordinada </a:t>
            </a:r>
            <a:r>
              <a:rPr lang="es-ES" sz="1800" dirty="0">
                <a:solidFill>
                  <a:prstClr val="black">
                    <a:lumMod val="65000"/>
                    <a:lumOff val="35000"/>
                  </a:prstClr>
                </a:solidFill>
              </a:rPr>
              <a:t>con el miembro de la familia que acompaña a nuestro estudiante en sus aprendizajes para explicarle en qué consistirá la experiencia de aprendizaje, los roles de cada uno, los apoyos y medios de comunicación. </a:t>
            </a:r>
            <a:endParaRPr lang="es-PE" sz="1800" dirty="0">
              <a:solidFill>
                <a:prstClr val="black">
                  <a:lumMod val="65000"/>
                  <a:lumOff val="35000"/>
                </a:prstClr>
              </a:solidFill>
            </a:endParaRPr>
          </a:p>
        </p:txBody>
      </p:sp>
      <p:sp>
        <p:nvSpPr>
          <p:cNvPr id="9" name="CuadroTexto 8">
            <a:extLst>
              <a:ext uri="{FF2B5EF4-FFF2-40B4-BE49-F238E27FC236}">
                <a16:creationId xmlns:a16="http://schemas.microsoft.com/office/drawing/2014/main" id="{386A8C11-9680-49C4-A557-A0F4BB88A6BB}"/>
              </a:ext>
            </a:extLst>
          </p:cNvPr>
          <p:cNvSpPr txBox="1"/>
          <p:nvPr/>
        </p:nvSpPr>
        <p:spPr>
          <a:xfrm>
            <a:off x="6795931" y="1369472"/>
            <a:ext cx="4454123" cy="1107996"/>
          </a:xfrm>
          <a:prstGeom prst="rect">
            <a:avLst/>
          </a:prstGeom>
        </p:spPr>
        <p:txBody>
          <a:bodyPr wrap="square">
            <a:spAutoFit/>
          </a:bodyPr>
          <a:lstStyle>
            <a:defPPr marR="0" lvl="0" algn="l" rtl="0">
              <a:lnSpc>
                <a:spcPct val="100000"/>
              </a:lnSpc>
              <a:spcBef>
                <a:spcPts val="0"/>
              </a:spcBef>
              <a:spcAft>
                <a:spcPts val="0"/>
              </a:spcAft>
              <a:defRPr/>
            </a:defPPr>
            <a:lvl1pPr marL="285750" indent="-285750" algn="just">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ES" sz="2400" b="1" i="0" u="none" strike="noStrike" kern="1200" cap="none" spc="0" normalizeH="0" baseline="0" noProof="0" dirty="0">
                <a:ln>
                  <a:noFill/>
                </a:ln>
                <a:solidFill>
                  <a:srgbClr val="93C5CD"/>
                </a:solidFill>
                <a:effectLst/>
                <a:uLnTx/>
                <a:uFillTx/>
                <a:latin typeface="Calibri"/>
                <a:ea typeface="+mn-ea"/>
                <a:cs typeface="Calibri"/>
              </a:rPr>
              <a:t>Realizar la evaluación psicopedagógica </a:t>
            </a:r>
            <a:r>
              <a:rPr lang="es-ES" sz="1800" dirty="0">
                <a:solidFill>
                  <a:prstClr val="black">
                    <a:lumMod val="65000"/>
                    <a:lumOff val="35000"/>
                  </a:prstClr>
                </a:solidFill>
              </a:rPr>
              <a:t>(recojo de información sobre fortalezas, barreras y apoyos).</a:t>
            </a:r>
          </a:p>
        </p:txBody>
      </p:sp>
      <p:sp>
        <p:nvSpPr>
          <p:cNvPr id="10" name="Elipse 9">
            <a:extLst>
              <a:ext uri="{FF2B5EF4-FFF2-40B4-BE49-F238E27FC236}">
                <a16:creationId xmlns:a16="http://schemas.microsoft.com/office/drawing/2014/main" id="{920E05B3-8850-4790-A7E1-09D3D7AFB509}"/>
              </a:ext>
            </a:extLst>
          </p:cNvPr>
          <p:cNvSpPr/>
          <p:nvPr/>
        </p:nvSpPr>
        <p:spPr>
          <a:xfrm>
            <a:off x="5543949" y="1777775"/>
            <a:ext cx="633443" cy="633443"/>
          </a:xfrm>
          <a:prstGeom prst="ellipse">
            <a:avLst/>
          </a:prstGeom>
          <a:solidFill>
            <a:srgbClr val="F4B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Shape 2920">
            <a:extLst>
              <a:ext uri="{FF2B5EF4-FFF2-40B4-BE49-F238E27FC236}">
                <a16:creationId xmlns:a16="http://schemas.microsoft.com/office/drawing/2014/main" id="{5401183E-B53A-40BF-A5DF-988885E2271F}"/>
              </a:ext>
            </a:extLst>
          </p:cNvPr>
          <p:cNvSpPr/>
          <p:nvPr/>
        </p:nvSpPr>
        <p:spPr>
          <a:xfrm>
            <a:off x="5672195" y="1961566"/>
            <a:ext cx="313388" cy="213674"/>
          </a:xfrm>
          <a:custGeom>
            <a:avLst/>
            <a:gdLst/>
            <a:ahLst/>
            <a:cxnLst>
              <a:cxn ang="0">
                <a:pos x="wd2" y="hd2"/>
              </a:cxn>
              <a:cxn ang="5400000">
                <a:pos x="wd2" y="hd2"/>
              </a:cxn>
              <a:cxn ang="10800000">
                <a:pos x="wd2" y="hd2"/>
              </a:cxn>
              <a:cxn ang="16200000">
                <a:pos x="wd2" y="hd2"/>
              </a:cxn>
            </a:cxnLst>
            <a:rect l="0" t="0" r="r" b="b"/>
            <a:pathLst>
              <a:path w="21600" h="21600" extrusionOk="0">
                <a:moveTo>
                  <a:pt x="14727" y="19142"/>
                </a:moveTo>
                <a:lnTo>
                  <a:pt x="14727" y="12960"/>
                </a:lnTo>
                <a:lnTo>
                  <a:pt x="1964" y="12960"/>
                </a:lnTo>
                <a:cubicBezTo>
                  <a:pt x="1421" y="12960"/>
                  <a:pt x="982" y="12316"/>
                  <a:pt x="982" y="11520"/>
                </a:cubicBezTo>
                <a:lnTo>
                  <a:pt x="982" y="10080"/>
                </a:lnTo>
                <a:cubicBezTo>
                  <a:pt x="982" y="9285"/>
                  <a:pt x="1421" y="8640"/>
                  <a:pt x="1964" y="8640"/>
                </a:cubicBezTo>
                <a:lnTo>
                  <a:pt x="14727" y="8640"/>
                </a:lnTo>
                <a:lnTo>
                  <a:pt x="14727" y="2458"/>
                </a:lnTo>
                <a:lnTo>
                  <a:pt x="20415" y="10800"/>
                </a:lnTo>
                <a:cubicBezTo>
                  <a:pt x="20415" y="10800"/>
                  <a:pt x="14727" y="19142"/>
                  <a:pt x="14727" y="19142"/>
                </a:cubicBezTo>
                <a:close/>
                <a:moveTo>
                  <a:pt x="21456" y="10291"/>
                </a:moveTo>
                <a:lnTo>
                  <a:pt x="14584" y="212"/>
                </a:lnTo>
                <a:cubicBezTo>
                  <a:pt x="14495" y="81"/>
                  <a:pt x="14372" y="0"/>
                  <a:pt x="14236" y="0"/>
                </a:cubicBezTo>
                <a:cubicBezTo>
                  <a:pt x="13965" y="0"/>
                  <a:pt x="13745" y="322"/>
                  <a:pt x="13745" y="720"/>
                </a:cubicBezTo>
                <a:lnTo>
                  <a:pt x="13745" y="7200"/>
                </a:lnTo>
                <a:lnTo>
                  <a:pt x="1964" y="7200"/>
                </a:lnTo>
                <a:cubicBezTo>
                  <a:pt x="879" y="7200"/>
                  <a:pt x="0" y="8490"/>
                  <a:pt x="0" y="10080"/>
                </a:cubicBezTo>
                <a:lnTo>
                  <a:pt x="0" y="11520"/>
                </a:lnTo>
                <a:cubicBezTo>
                  <a:pt x="0" y="13110"/>
                  <a:pt x="879" y="14400"/>
                  <a:pt x="1964" y="14400"/>
                </a:cubicBezTo>
                <a:lnTo>
                  <a:pt x="13745" y="14400"/>
                </a:lnTo>
                <a:lnTo>
                  <a:pt x="13745" y="20880"/>
                </a:lnTo>
                <a:cubicBezTo>
                  <a:pt x="13745" y="21278"/>
                  <a:pt x="13965" y="21600"/>
                  <a:pt x="14236" y="21600"/>
                </a:cubicBezTo>
                <a:cubicBezTo>
                  <a:pt x="14372" y="21600"/>
                  <a:pt x="14495" y="21520"/>
                  <a:pt x="14583" y="21389"/>
                </a:cubicBezTo>
                <a:lnTo>
                  <a:pt x="21456" y="11310"/>
                </a:lnTo>
                <a:cubicBezTo>
                  <a:pt x="21545" y="11180"/>
                  <a:pt x="21600" y="11000"/>
                  <a:pt x="21600" y="10800"/>
                </a:cubicBezTo>
                <a:cubicBezTo>
                  <a:pt x="21600" y="10601"/>
                  <a:pt x="21545" y="10421"/>
                  <a:pt x="21456" y="10291"/>
                </a:cubicBezTo>
              </a:path>
            </a:pathLst>
          </a:custGeom>
          <a:solidFill>
            <a:schemeClr val="bg1"/>
          </a:solidFill>
          <a:ln w="12700">
            <a:solidFill>
              <a:schemeClr val="bg1"/>
            </a:solidFill>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2" name="Elipse 11">
            <a:extLst>
              <a:ext uri="{FF2B5EF4-FFF2-40B4-BE49-F238E27FC236}">
                <a16:creationId xmlns:a16="http://schemas.microsoft.com/office/drawing/2014/main" id="{C896793C-1DB2-4FC9-B960-823FCD5BE274}"/>
              </a:ext>
            </a:extLst>
          </p:cNvPr>
          <p:cNvSpPr/>
          <p:nvPr/>
        </p:nvSpPr>
        <p:spPr>
          <a:xfrm>
            <a:off x="5575243" y="3143473"/>
            <a:ext cx="633443" cy="633443"/>
          </a:xfrm>
          <a:prstGeom prst="ellipse">
            <a:avLst/>
          </a:prstGeom>
          <a:solidFill>
            <a:srgbClr val="F4B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Shape 2920">
            <a:extLst>
              <a:ext uri="{FF2B5EF4-FFF2-40B4-BE49-F238E27FC236}">
                <a16:creationId xmlns:a16="http://schemas.microsoft.com/office/drawing/2014/main" id="{31BE72BB-5A04-4F67-BE38-BDD32F6C2798}"/>
              </a:ext>
            </a:extLst>
          </p:cNvPr>
          <p:cNvSpPr/>
          <p:nvPr/>
        </p:nvSpPr>
        <p:spPr>
          <a:xfrm>
            <a:off x="5742195" y="3367726"/>
            <a:ext cx="313388" cy="213674"/>
          </a:xfrm>
          <a:custGeom>
            <a:avLst/>
            <a:gdLst/>
            <a:ahLst/>
            <a:cxnLst>
              <a:cxn ang="0">
                <a:pos x="wd2" y="hd2"/>
              </a:cxn>
              <a:cxn ang="5400000">
                <a:pos x="wd2" y="hd2"/>
              </a:cxn>
              <a:cxn ang="10800000">
                <a:pos x="wd2" y="hd2"/>
              </a:cxn>
              <a:cxn ang="16200000">
                <a:pos x="wd2" y="hd2"/>
              </a:cxn>
            </a:cxnLst>
            <a:rect l="0" t="0" r="r" b="b"/>
            <a:pathLst>
              <a:path w="21600" h="21600" extrusionOk="0">
                <a:moveTo>
                  <a:pt x="14727" y="19142"/>
                </a:moveTo>
                <a:lnTo>
                  <a:pt x="14727" y="12960"/>
                </a:lnTo>
                <a:lnTo>
                  <a:pt x="1964" y="12960"/>
                </a:lnTo>
                <a:cubicBezTo>
                  <a:pt x="1421" y="12960"/>
                  <a:pt x="982" y="12316"/>
                  <a:pt x="982" y="11520"/>
                </a:cubicBezTo>
                <a:lnTo>
                  <a:pt x="982" y="10080"/>
                </a:lnTo>
                <a:cubicBezTo>
                  <a:pt x="982" y="9285"/>
                  <a:pt x="1421" y="8640"/>
                  <a:pt x="1964" y="8640"/>
                </a:cubicBezTo>
                <a:lnTo>
                  <a:pt x="14727" y="8640"/>
                </a:lnTo>
                <a:lnTo>
                  <a:pt x="14727" y="2458"/>
                </a:lnTo>
                <a:lnTo>
                  <a:pt x="20415" y="10800"/>
                </a:lnTo>
                <a:cubicBezTo>
                  <a:pt x="20415" y="10800"/>
                  <a:pt x="14727" y="19142"/>
                  <a:pt x="14727" y="19142"/>
                </a:cubicBezTo>
                <a:close/>
                <a:moveTo>
                  <a:pt x="21456" y="10291"/>
                </a:moveTo>
                <a:lnTo>
                  <a:pt x="14584" y="212"/>
                </a:lnTo>
                <a:cubicBezTo>
                  <a:pt x="14495" y="81"/>
                  <a:pt x="14372" y="0"/>
                  <a:pt x="14236" y="0"/>
                </a:cubicBezTo>
                <a:cubicBezTo>
                  <a:pt x="13965" y="0"/>
                  <a:pt x="13745" y="322"/>
                  <a:pt x="13745" y="720"/>
                </a:cubicBezTo>
                <a:lnTo>
                  <a:pt x="13745" y="7200"/>
                </a:lnTo>
                <a:lnTo>
                  <a:pt x="1964" y="7200"/>
                </a:lnTo>
                <a:cubicBezTo>
                  <a:pt x="879" y="7200"/>
                  <a:pt x="0" y="8490"/>
                  <a:pt x="0" y="10080"/>
                </a:cubicBezTo>
                <a:lnTo>
                  <a:pt x="0" y="11520"/>
                </a:lnTo>
                <a:cubicBezTo>
                  <a:pt x="0" y="13110"/>
                  <a:pt x="879" y="14400"/>
                  <a:pt x="1964" y="14400"/>
                </a:cubicBezTo>
                <a:lnTo>
                  <a:pt x="13745" y="14400"/>
                </a:lnTo>
                <a:lnTo>
                  <a:pt x="13745" y="20880"/>
                </a:lnTo>
                <a:cubicBezTo>
                  <a:pt x="13745" y="21278"/>
                  <a:pt x="13965" y="21600"/>
                  <a:pt x="14236" y="21600"/>
                </a:cubicBezTo>
                <a:cubicBezTo>
                  <a:pt x="14372" y="21600"/>
                  <a:pt x="14495" y="21520"/>
                  <a:pt x="14583" y="21389"/>
                </a:cubicBezTo>
                <a:lnTo>
                  <a:pt x="21456" y="11310"/>
                </a:lnTo>
                <a:cubicBezTo>
                  <a:pt x="21545" y="11180"/>
                  <a:pt x="21600" y="11000"/>
                  <a:pt x="21600" y="10800"/>
                </a:cubicBezTo>
                <a:cubicBezTo>
                  <a:pt x="21600" y="10601"/>
                  <a:pt x="21545" y="10421"/>
                  <a:pt x="21456" y="10291"/>
                </a:cubicBezTo>
              </a:path>
            </a:pathLst>
          </a:custGeom>
          <a:solidFill>
            <a:schemeClr val="bg1"/>
          </a:solidFill>
          <a:ln w="12700">
            <a:solidFill>
              <a:schemeClr val="bg1"/>
            </a:solidFill>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4" name="Elipse 13">
            <a:extLst>
              <a:ext uri="{FF2B5EF4-FFF2-40B4-BE49-F238E27FC236}">
                <a16:creationId xmlns:a16="http://schemas.microsoft.com/office/drawing/2014/main" id="{4DD113C6-162F-4FE7-BB03-966979F3ED7E}"/>
              </a:ext>
            </a:extLst>
          </p:cNvPr>
          <p:cNvSpPr/>
          <p:nvPr/>
        </p:nvSpPr>
        <p:spPr>
          <a:xfrm>
            <a:off x="5610247" y="4582980"/>
            <a:ext cx="633443" cy="633443"/>
          </a:xfrm>
          <a:prstGeom prst="ellipse">
            <a:avLst/>
          </a:prstGeom>
          <a:solidFill>
            <a:srgbClr val="F4B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Shape 2920">
            <a:extLst>
              <a:ext uri="{FF2B5EF4-FFF2-40B4-BE49-F238E27FC236}">
                <a16:creationId xmlns:a16="http://schemas.microsoft.com/office/drawing/2014/main" id="{CB0330C1-88FE-48B3-8433-FB93DEA56858}"/>
              </a:ext>
            </a:extLst>
          </p:cNvPr>
          <p:cNvSpPr/>
          <p:nvPr/>
        </p:nvSpPr>
        <p:spPr>
          <a:xfrm>
            <a:off x="5770518" y="4779612"/>
            <a:ext cx="313388" cy="213674"/>
          </a:xfrm>
          <a:custGeom>
            <a:avLst/>
            <a:gdLst/>
            <a:ahLst/>
            <a:cxnLst>
              <a:cxn ang="0">
                <a:pos x="wd2" y="hd2"/>
              </a:cxn>
              <a:cxn ang="5400000">
                <a:pos x="wd2" y="hd2"/>
              </a:cxn>
              <a:cxn ang="10800000">
                <a:pos x="wd2" y="hd2"/>
              </a:cxn>
              <a:cxn ang="16200000">
                <a:pos x="wd2" y="hd2"/>
              </a:cxn>
            </a:cxnLst>
            <a:rect l="0" t="0" r="r" b="b"/>
            <a:pathLst>
              <a:path w="21600" h="21600" extrusionOk="0">
                <a:moveTo>
                  <a:pt x="14727" y="19142"/>
                </a:moveTo>
                <a:lnTo>
                  <a:pt x="14727" y="12960"/>
                </a:lnTo>
                <a:lnTo>
                  <a:pt x="1964" y="12960"/>
                </a:lnTo>
                <a:cubicBezTo>
                  <a:pt x="1421" y="12960"/>
                  <a:pt x="982" y="12316"/>
                  <a:pt x="982" y="11520"/>
                </a:cubicBezTo>
                <a:lnTo>
                  <a:pt x="982" y="10080"/>
                </a:lnTo>
                <a:cubicBezTo>
                  <a:pt x="982" y="9285"/>
                  <a:pt x="1421" y="8640"/>
                  <a:pt x="1964" y="8640"/>
                </a:cubicBezTo>
                <a:lnTo>
                  <a:pt x="14727" y="8640"/>
                </a:lnTo>
                <a:lnTo>
                  <a:pt x="14727" y="2458"/>
                </a:lnTo>
                <a:lnTo>
                  <a:pt x="20415" y="10800"/>
                </a:lnTo>
                <a:cubicBezTo>
                  <a:pt x="20415" y="10800"/>
                  <a:pt x="14727" y="19142"/>
                  <a:pt x="14727" y="19142"/>
                </a:cubicBezTo>
                <a:close/>
                <a:moveTo>
                  <a:pt x="21456" y="10291"/>
                </a:moveTo>
                <a:lnTo>
                  <a:pt x="14584" y="212"/>
                </a:lnTo>
                <a:cubicBezTo>
                  <a:pt x="14495" y="81"/>
                  <a:pt x="14372" y="0"/>
                  <a:pt x="14236" y="0"/>
                </a:cubicBezTo>
                <a:cubicBezTo>
                  <a:pt x="13965" y="0"/>
                  <a:pt x="13745" y="322"/>
                  <a:pt x="13745" y="720"/>
                </a:cubicBezTo>
                <a:lnTo>
                  <a:pt x="13745" y="7200"/>
                </a:lnTo>
                <a:lnTo>
                  <a:pt x="1964" y="7200"/>
                </a:lnTo>
                <a:cubicBezTo>
                  <a:pt x="879" y="7200"/>
                  <a:pt x="0" y="8490"/>
                  <a:pt x="0" y="10080"/>
                </a:cubicBezTo>
                <a:lnTo>
                  <a:pt x="0" y="11520"/>
                </a:lnTo>
                <a:cubicBezTo>
                  <a:pt x="0" y="13110"/>
                  <a:pt x="879" y="14400"/>
                  <a:pt x="1964" y="14400"/>
                </a:cubicBezTo>
                <a:lnTo>
                  <a:pt x="13745" y="14400"/>
                </a:lnTo>
                <a:lnTo>
                  <a:pt x="13745" y="20880"/>
                </a:lnTo>
                <a:cubicBezTo>
                  <a:pt x="13745" y="21278"/>
                  <a:pt x="13965" y="21600"/>
                  <a:pt x="14236" y="21600"/>
                </a:cubicBezTo>
                <a:cubicBezTo>
                  <a:pt x="14372" y="21600"/>
                  <a:pt x="14495" y="21520"/>
                  <a:pt x="14583" y="21389"/>
                </a:cubicBezTo>
                <a:lnTo>
                  <a:pt x="21456" y="11310"/>
                </a:lnTo>
                <a:cubicBezTo>
                  <a:pt x="21545" y="11180"/>
                  <a:pt x="21600" y="11000"/>
                  <a:pt x="21600" y="10800"/>
                </a:cubicBezTo>
                <a:cubicBezTo>
                  <a:pt x="21600" y="10601"/>
                  <a:pt x="21545" y="10421"/>
                  <a:pt x="21456" y="10291"/>
                </a:cubicBezTo>
              </a:path>
            </a:pathLst>
          </a:custGeom>
          <a:solidFill>
            <a:schemeClr val="bg1"/>
          </a:solidFill>
          <a:ln w="12700">
            <a:solidFill>
              <a:schemeClr val="bg1"/>
            </a:solidFill>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2" name="AutoShape 2">
            <a:extLst>
              <a:ext uri="{FF2B5EF4-FFF2-40B4-BE49-F238E27FC236}">
                <a16:creationId xmlns:a16="http://schemas.microsoft.com/office/drawing/2014/main" id="{060C96DF-D671-4934-8386-52F6CCFB94F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4206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CuadroTexto 18">
            <a:extLst>
              <a:ext uri="{FF2B5EF4-FFF2-40B4-BE49-F238E27FC236}">
                <a16:creationId xmlns:a16="http://schemas.microsoft.com/office/drawing/2014/main" id="{4A26E129-691E-4E16-88E5-3D8400142206}"/>
              </a:ext>
            </a:extLst>
          </p:cNvPr>
          <p:cNvSpPr txBox="1"/>
          <p:nvPr/>
        </p:nvSpPr>
        <p:spPr>
          <a:xfrm>
            <a:off x="271031" y="182267"/>
            <a:ext cx="8786192"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es-PE" sz="2400" b="1" dirty="0">
                <a:solidFill>
                  <a:srgbClr val="C00000"/>
                </a:solidFill>
                <a:latin typeface="Verdana" panose="020B0604030504040204" pitchFamily="34" charset="0"/>
                <a:ea typeface="Verdana" panose="020B0604030504040204" pitchFamily="34" charset="0"/>
              </a:rPr>
              <a:t>¿Qué ruta puedo considerar?</a:t>
            </a:r>
            <a:endParaRPr kumimoji="0" lang="es-ES" sz="2400" b="1" i="0" u="none"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cs typeface="+mn-cs"/>
            </a:endParaRPr>
          </a:p>
        </p:txBody>
      </p:sp>
      <p:sp>
        <p:nvSpPr>
          <p:cNvPr id="113" name="Freeform 42">
            <a:extLst>
              <a:ext uri="{FF2B5EF4-FFF2-40B4-BE49-F238E27FC236}">
                <a16:creationId xmlns:a16="http://schemas.microsoft.com/office/drawing/2014/main" id="{9E452730-FA43-4182-9EDA-D606239B14BE}"/>
              </a:ext>
            </a:extLst>
          </p:cNvPr>
          <p:cNvSpPr>
            <a:spLocks noChangeArrowheads="1"/>
          </p:cNvSpPr>
          <p:nvPr/>
        </p:nvSpPr>
        <p:spPr bwMode="auto">
          <a:xfrm>
            <a:off x="3380977" y="1384487"/>
            <a:ext cx="5543130" cy="1176210"/>
          </a:xfrm>
          <a:custGeom>
            <a:avLst/>
            <a:gdLst>
              <a:gd name="T0" fmla="*/ 12706 w 12885"/>
              <a:gd name="T1" fmla="*/ 970 h 2588"/>
              <a:gd name="T2" fmla="*/ 12706 w 12885"/>
              <a:gd name="T3" fmla="*/ 970 h 2588"/>
              <a:gd name="T4" fmla="*/ 12433 w 12885"/>
              <a:gd name="T5" fmla="*/ 968 h 2588"/>
              <a:gd name="T6" fmla="*/ 12433 w 12885"/>
              <a:gd name="T7" fmla="*/ 968 h 2588"/>
              <a:gd name="T8" fmla="*/ 12263 w 12885"/>
              <a:gd name="T9" fmla="*/ 811 h 2588"/>
              <a:gd name="T10" fmla="*/ 12263 w 12885"/>
              <a:gd name="T11" fmla="*/ 811 h 2588"/>
              <a:gd name="T12" fmla="*/ 12085 w 12885"/>
              <a:gd name="T13" fmla="*/ 649 h 2588"/>
              <a:gd name="T14" fmla="*/ 12085 w 12885"/>
              <a:gd name="T15" fmla="*/ 649 h 2588"/>
              <a:gd name="T16" fmla="*/ 11608 w 12885"/>
              <a:gd name="T17" fmla="*/ 643 h 2588"/>
              <a:gd name="T18" fmla="*/ 11608 w 12885"/>
              <a:gd name="T19" fmla="*/ 643 h 2588"/>
              <a:gd name="T20" fmla="*/ 11459 w 12885"/>
              <a:gd name="T21" fmla="*/ 487 h 2588"/>
              <a:gd name="T22" fmla="*/ 11459 w 12885"/>
              <a:gd name="T23" fmla="*/ 487 h 2588"/>
              <a:gd name="T24" fmla="*/ 11613 w 12885"/>
              <a:gd name="T25" fmla="*/ 333 h 2588"/>
              <a:gd name="T26" fmla="*/ 11613 w 12885"/>
              <a:gd name="T27" fmla="*/ 333 h 2588"/>
              <a:gd name="T28" fmla="*/ 11746 w 12885"/>
              <a:gd name="T29" fmla="*/ 333 h 2588"/>
              <a:gd name="T30" fmla="*/ 11746 w 12885"/>
              <a:gd name="T31" fmla="*/ 333 h 2588"/>
              <a:gd name="T32" fmla="*/ 11900 w 12885"/>
              <a:gd name="T33" fmla="*/ 178 h 2588"/>
              <a:gd name="T34" fmla="*/ 11900 w 12885"/>
              <a:gd name="T35" fmla="*/ 178 h 2588"/>
              <a:gd name="T36" fmla="*/ 11720 w 12885"/>
              <a:gd name="T37" fmla="*/ 12 h 2588"/>
              <a:gd name="T38" fmla="*/ 11720 w 12885"/>
              <a:gd name="T39" fmla="*/ 12 h 2588"/>
              <a:gd name="T40" fmla="*/ 0 w 12885"/>
              <a:gd name="T41" fmla="*/ 0 h 2588"/>
              <a:gd name="T42" fmla="*/ 0 w 12885"/>
              <a:gd name="T43" fmla="*/ 2587 h 2588"/>
              <a:gd name="T44" fmla="*/ 0 w 12885"/>
              <a:gd name="T45" fmla="*/ 2587 h 2588"/>
              <a:gd name="T46" fmla="*/ 12264 w 12885"/>
              <a:gd name="T47" fmla="*/ 2553 h 2588"/>
              <a:gd name="T48" fmla="*/ 12264 w 12885"/>
              <a:gd name="T49" fmla="*/ 2553 h 2588"/>
              <a:gd name="T50" fmla="*/ 12329 w 12885"/>
              <a:gd name="T51" fmla="*/ 2496 h 2588"/>
              <a:gd name="T52" fmla="*/ 12329 w 12885"/>
              <a:gd name="T53" fmla="*/ 2496 h 2588"/>
              <a:gd name="T54" fmla="*/ 12179 w 12885"/>
              <a:gd name="T55" fmla="*/ 2222 h 2588"/>
              <a:gd name="T56" fmla="*/ 12179 w 12885"/>
              <a:gd name="T57" fmla="*/ 2222 h 2588"/>
              <a:gd name="T58" fmla="*/ 12027 w 12885"/>
              <a:gd name="T59" fmla="*/ 2219 h 2588"/>
              <a:gd name="T60" fmla="*/ 12027 w 12885"/>
              <a:gd name="T61" fmla="*/ 2219 h 2588"/>
              <a:gd name="T62" fmla="*/ 11903 w 12885"/>
              <a:gd name="T63" fmla="*/ 2089 h 2588"/>
              <a:gd name="T64" fmla="*/ 11903 w 12885"/>
              <a:gd name="T65" fmla="*/ 2089 h 2588"/>
              <a:gd name="T66" fmla="*/ 12016 w 12885"/>
              <a:gd name="T67" fmla="*/ 1943 h 2588"/>
              <a:gd name="T68" fmla="*/ 12016 w 12885"/>
              <a:gd name="T69" fmla="*/ 1943 h 2588"/>
              <a:gd name="T70" fmla="*/ 12091 w 12885"/>
              <a:gd name="T71" fmla="*/ 1939 h 2588"/>
              <a:gd name="T72" fmla="*/ 12091 w 12885"/>
              <a:gd name="T73" fmla="*/ 1939 h 2588"/>
              <a:gd name="T74" fmla="*/ 12618 w 12885"/>
              <a:gd name="T75" fmla="*/ 1943 h 2588"/>
              <a:gd name="T76" fmla="*/ 12618 w 12885"/>
              <a:gd name="T77" fmla="*/ 1943 h 2588"/>
              <a:gd name="T78" fmla="*/ 12759 w 12885"/>
              <a:gd name="T79" fmla="*/ 1906 h 2588"/>
              <a:gd name="T80" fmla="*/ 12759 w 12885"/>
              <a:gd name="T81" fmla="*/ 1906 h 2588"/>
              <a:gd name="T82" fmla="*/ 12821 w 12885"/>
              <a:gd name="T83" fmla="*/ 1699 h 2588"/>
              <a:gd name="T84" fmla="*/ 12821 w 12885"/>
              <a:gd name="T85" fmla="*/ 1699 h 2588"/>
              <a:gd name="T86" fmla="*/ 12638 w 12885"/>
              <a:gd name="T87" fmla="*/ 1603 h 2588"/>
              <a:gd name="T88" fmla="*/ 12638 w 12885"/>
              <a:gd name="T89" fmla="*/ 1603 h 2588"/>
              <a:gd name="T90" fmla="*/ 12391 w 12885"/>
              <a:gd name="T91" fmla="*/ 1591 h 2588"/>
              <a:gd name="T92" fmla="*/ 12391 w 12885"/>
              <a:gd name="T93" fmla="*/ 1591 h 2588"/>
              <a:gd name="T94" fmla="*/ 12283 w 12885"/>
              <a:gd name="T95" fmla="*/ 1524 h 2588"/>
              <a:gd name="T96" fmla="*/ 12283 w 12885"/>
              <a:gd name="T97" fmla="*/ 1524 h 2588"/>
              <a:gd name="T98" fmla="*/ 12415 w 12885"/>
              <a:gd name="T99" fmla="*/ 1291 h 2588"/>
              <a:gd name="T100" fmla="*/ 12415 w 12885"/>
              <a:gd name="T101" fmla="*/ 1291 h 2588"/>
              <a:gd name="T102" fmla="*/ 12701 w 12885"/>
              <a:gd name="T103" fmla="*/ 1292 h 2588"/>
              <a:gd name="T104" fmla="*/ 12701 w 12885"/>
              <a:gd name="T105" fmla="*/ 1292 h 2588"/>
              <a:gd name="T106" fmla="*/ 12884 w 12885"/>
              <a:gd name="T107" fmla="*/ 1134 h 2588"/>
              <a:gd name="T108" fmla="*/ 12884 w 12885"/>
              <a:gd name="T109" fmla="*/ 1134 h 2588"/>
              <a:gd name="T110" fmla="*/ 12706 w 12885"/>
              <a:gd name="T111" fmla="*/ 970 h 2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885" h="2588">
                <a:moveTo>
                  <a:pt x="12706" y="970"/>
                </a:moveTo>
                <a:lnTo>
                  <a:pt x="12706" y="970"/>
                </a:lnTo>
                <a:cubicBezTo>
                  <a:pt x="12615" y="969"/>
                  <a:pt x="12524" y="970"/>
                  <a:pt x="12433" y="968"/>
                </a:cubicBezTo>
                <a:lnTo>
                  <a:pt x="12433" y="968"/>
                </a:lnTo>
                <a:cubicBezTo>
                  <a:pt x="12326" y="966"/>
                  <a:pt x="12273" y="916"/>
                  <a:pt x="12263" y="811"/>
                </a:cubicBezTo>
                <a:lnTo>
                  <a:pt x="12263" y="811"/>
                </a:lnTo>
                <a:cubicBezTo>
                  <a:pt x="12253" y="702"/>
                  <a:pt x="12196" y="650"/>
                  <a:pt x="12085" y="649"/>
                </a:cubicBezTo>
                <a:lnTo>
                  <a:pt x="12085" y="649"/>
                </a:lnTo>
                <a:cubicBezTo>
                  <a:pt x="11926" y="646"/>
                  <a:pt x="11767" y="647"/>
                  <a:pt x="11608" y="643"/>
                </a:cubicBezTo>
                <a:lnTo>
                  <a:pt x="11608" y="643"/>
                </a:lnTo>
                <a:cubicBezTo>
                  <a:pt x="11517" y="640"/>
                  <a:pt x="11458" y="573"/>
                  <a:pt x="11459" y="487"/>
                </a:cubicBezTo>
                <a:lnTo>
                  <a:pt x="11459" y="487"/>
                </a:lnTo>
                <a:cubicBezTo>
                  <a:pt x="11461" y="400"/>
                  <a:pt x="11522" y="338"/>
                  <a:pt x="11613" y="333"/>
                </a:cubicBezTo>
                <a:lnTo>
                  <a:pt x="11613" y="333"/>
                </a:lnTo>
                <a:cubicBezTo>
                  <a:pt x="11657" y="332"/>
                  <a:pt x="11701" y="334"/>
                  <a:pt x="11746" y="333"/>
                </a:cubicBezTo>
                <a:lnTo>
                  <a:pt x="11746" y="333"/>
                </a:lnTo>
                <a:cubicBezTo>
                  <a:pt x="11832" y="330"/>
                  <a:pt x="11896" y="264"/>
                  <a:pt x="11900" y="178"/>
                </a:cubicBezTo>
                <a:lnTo>
                  <a:pt x="11900" y="178"/>
                </a:lnTo>
                <a:cubicBezTo>
                  <a:pt x="11904" y="77"/>
                  <a:pt x="11836" y="13"/>
                  <a:pt x="11720" y="12"/>
                </a:cubicBezTo>
                <a:lnTo>
                  <a:pt x="11720" y="12"/>
                </a:lnTo>
                <a:cubicBezTo>
                  <a:pt x="11448" y="9"/>
                  <a:pt x="0" y="0"/>
                  <a:pt x="0" y="0"/>
                </a:cubicBezTo>
                <a:lnTo>
                  <a:pt x="0" y="2587"/>
                </a:lnTo>
                <a:lnTo>
                  <a:pt x="0" y="2587"/>
                </a:lnTo>
                <a:cubicBezTo>
                  <a:pt x="0" y="2587"/>
                  <a:pt x="12135" y="2586"/>
                  <a:pt x="12264" y="2553"/>
                </a:cubicBezTo>
                <a:lnTo>
                  <a:pt x="12264" y="2553"/>
                </a:lnTo>
                <a:cubicBezTo>
                  <a:pt x="12292" y="2546"/>
                  <a:pt x="12313" y="2522"/>
                  <a:pt x="12329" y="2496"/>
                </a:cubicBezTo>
                <a:lnTo>
                  <a:pt x="12329" y="2496"/>
                </a:lnTo>
                <a:cubicBezTo>
                  <a:pt x="12401" y="2371"/>
                  <a:pt x="12325" y="2229"/>
                  <a:pt x="12179" y="2222"/>
                </a:cubicBezTo>
                <a:lnTo>
                  <a:pt x="12179" y="2222"/>
                </a:lnTo>
                <a:cubicBezTo>
                  <a:pt x="12129" y="2220"/>
                  <a:pt x="12078" y="2224"/>
                  <a:pt x="12027" y="2219"/>
                </a:cubicBezTo>
                <a:lnTo>
                  <a:pt x="12027" y="2219"/>
                </a:lnTo>
                <a:cubicBezTo>
                  <a:pt x="11957" y="2212"/>
                  <a:pt x="11906" y="2157"/>
                  <a:pt x="11903" y="2089"/>
                </a:cubicBezTo>
                <a:lnTo>
                  <a:pt x="11903" y="2089"/>
                </a:lnTo>
                <a:cubicBezTo>
                  <a:pt x="11900" y="2012"/>
                  <a:pt x="11941" y="1959"/>
                  <a:pt x="12016" y="1943"/>
                </a:cubicBezTo>
                <a:lnTo>
                  <a:pt x="12016" y="1943"/>
                </a:lnTo>
                <a:cubicBezTo>
                  <a:pt x="12041" y="1938"/>
                  <a:pt x="12066" y="1939"/>
                  <a:pt x="12091" y="1939"/>
                </a:cubicBezTo>
                <a:lnTo>
                  <a:pt x="12091" y="1939"/>
                </a:lnTo>
                <a:cubicBezTo>
                  <a:pt x="12267" y="1939"/>
                  <a:pt x="12442" y="1942"/>
                  <a:pt x="12618" y="1943"/>
                </a:cubicBezTo>
                <a:lnTo>
                  <a:pt x="12618" y="1943"/>
                </a:lnTo>
                <a:cubicBezTo>
                  <a:pt x="12667" y="1943"/>
                  <a:pt x="12720" y="1949"/>
                  <a:pt x="12759" y="1906"/>
                </a:cubicBezTo>
                <a:lnTo>
                  <a:pt x="12759" y="1906"/>
                </a:lnTo>
                <a:cubicBezTo>
                  <a:pt x="12825" y="1850"/>
                  <a:pt x="12857" y="1784"/>
                  <a:pt x="12821" y="1699"/>
                </a:cubicBezTo>
                <a:lnTo>
                  <a:pt x="12821" y="1699"/>
                </a:lnTo>
                <a:cubicBezTo>
                  <a:pt x="12787" y="1618"/>
                  <a:pt x="12718" y="1601"/>
                  <a:pt x="12638" y="1603"/>
                </a:cubicBezTo>
                <a:lnTo>
                  <a:pt x="12638" y="1603"/>
                </a:lnTo>
                <a:cubicBezTo>
                  <a:pt x="12556" y="1606"/>
                  <a:pt x="12473" y="1600"/>
                  <a:pt x="12391" y="1591"/>
                </a:cubicBezTo>
                <a:lnTo>
                  <a:pt x="12391" y="1591"/>
                </a:lnTo>
                <a:cubicBezTo>
                  <a:pt x="12344" y="1587"/>
                  <a:pt x="12307" y="1567"/>
                  <a:pt x="12283" y="1524"/>
                </a:cubicBezTo>
                <a:lnTo>
                  <a:pt x="12283" y="1524"/>
                </a:lnTo>
                <a:cubicBezTo>
                  <a:pt x="12226" y="1417"/>
                  <a:pt x="12293" y="1295"/>
                  <a:pt x="12415" y="1291"/>
                </a:cubicBezTo>
                <a:lnTo>
                  <a:pt x="12415" y="1291"/>
                </a:lnTo>
                <a:cubicBezTo>
                  <a:pt x="12510" y="1288"/>
                  <a:pt x="12605" y="1292"/>
                  <a:pt x="12701" y="1292"/>
                </a:cubicBezTo>
                <a:lnTo>
                  <a:pt x="12701" y="1292"/>
                </a:lnTo>
                <a:cubicBezTo>
                  <a:pt x="12809" y="1292"/>
                  <a:pt x="12883" y="1228"/>
                  <a:pt x="12884" y="1134"/>
                </a:cubicBezTo>
                <a:lnTo>
                  <a:pt x="12884" y="1134"/>
                </a:lnTo>
                <a:cubicBezTo>
                  <a:pt x="12884" y="1035"/>
                  <a:pt x="12819" y="973"/>
                  <a:pt x="12706" y="970"/>
                </a:cubicBezTo>
              </a:path>
            </a:pathLst>
          </a:custGeom>
          <a:solidFill>
            <a:schemeClr val="bg1">
              <a:lumMod val="95000"/>
            </a:schemeClr>
          </a:solidFill>
          <a:ln>
            <a:noFill/>
          </a:ln>
          <a:effectLst/>
          <a:extLst>
            <a:ext uri="{91240B29-F687-4F45-9708-019B960494DF}">
              <a14:hiddenLine xmlns:a14="http://schemas.microsoft.com/office/drawing/2010/main" w="9525" cap="flat">
                <a:solidFill>
                  <a:srgbClr val="7B7B7B"/>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Open Sans Light" panose="020B0306030504020204" pitchFamily="34" charset="0"/>
            </a:endParaRPr>
          </a:p>
        </p:txBody>
      </p:sp>
      <p:sp>
        <p:nvSpPr>
          <p:cNvPr id="114" name="Freeform 42">
            <a:extLst>
              <a:ext uri="{FF2B5EF4-FFF2-40B4-BE49-F238E27FC236}">
                <a16:creationId xmlns:a16="http://schemas.microsoft.com/office/drawing/2014/main" id="{0784829B-838D-444F-BA8D-233A84C179B7}"/>
              </a:ext>
            </a:extLst>
          </p:cNvPr>
          <p:cNvSpPr>
            <a:spLocks noChangeArrowheads="1"/>
          </p:cNvSpPr>
          <p:nvPr/>
        </p:nvSpPr>
        <p:spPr bwMode="auto">
          <a:xfrm rot="10800000">
            <a:off x="3483461" y="2641334"/>
            <a:ext cx="5543130" cy="1176210"/>
          </a:xfrm>
          <a:custGeom>
            <a:avLst/>
            <a:gdLst>
              <a:gd name="T0" fmla="*/ 12706 w 12885"/>
              <a:gd name="T1" fmla="*/ 970 h 2588"/>
              <a:gd name="T2" fmla="*/ 12706 w 12885"/>
              <a:gd name="T3" fmla="*/ 970 h 2588"/>
              <a:gd name="T4" fmla="*/ 12433 w 12885"/>
              <a:gd name="T5" fmla="*/ 968 h 2588"/>
              <a:gd name="T6" fmla="*/ 12433 w 12885"/>
              <a:gd name="T7" fmla="*/ 968 h 2588"/>
              <a:gd name="T8" fmla="*/ 12263 w 12885"/>
              <a:gd name="T9" fmla="*/ 811 h 2588"/>
              <a:gd name="T10" fmla="*/ 12263 w 12885"/>
              <a:gd name="T11" fmla="*/ 811 h 2588"/>
              <a:gd name="T12" fmla="*/ 12085 w 12885"/>
              <a:gd name="T13" fmla="*/ 649 h 2588"/>
              <a:gd name="T14" fmla="*/ 12085 w 12885"/>
              <a:gd name="T15" fmla="*/ 649 h 2588"/>
              <a:gd name="T16" fmla="*/ 11608 w 12885"/>
              <a:gd name="T17" fmla="*/ 643 h 2588"/>
              <a:gd name="T18" fmla="*/ 11608 w 12885"/>
              <a:gd name="T19" fmla="*/ 643 h 2588"/>
              <a:gd name="T20" fmla="*/ 11459 w 12885"/>
              <a:gd name="T21" fmla="*/ 487 h 2588"/>
              <a:gd name="T22" fmla="*/ 11459 w 12885"/>
              <a:gd name="T23" fmla="*/ 487 h 2588"/>
              <a:gd name="T24" fmla="*/ 11613 w 12885"/>
              <a:gd name="T25" fmla="*/ 333 h 2588"/>
              <a:gd name="T26" fmla="*/ 11613 w 12885"/>
              <a:gd name="T27" fmla="*/ 333 h 2588"/>
              <a:gd name="T28" fmla="*/ 11746 w 12885"/>
              <a:gd name="T29" fmla="*/ 333 h 2588"/>
              <a:gd name="T30" fmla="*/ 11746 w 12885"/>
              <a:gd name="T31" fmla="*/ 333 h 2588"/>
              <a:gd name="T32" fmla="*/ 11900 w 12885"/>
              <a:gd name="T33" fmla="*/ 178 h 2588"/>
              <a:gd name="T34" fmla="*/ 11900 w 12885"/>
              <a:gd name="T35" fmla="*/ 178 h 2588"/>
              <a:gd name="T36" fmla="*/ 11720 w 12885"/>
              <a:gd name="T37" fmla="*/ 12 h 2588"/>
              <a:gd name="T38" fmla="*/ 11720 w 12885"/>
              <a:gd name="T39" fmla="*/ 12 h 2588"/>
              <a:gd name="T40" fmla="*/ 0 w 12885"/>
              <a:gd name="T41" fmla="*/ 0 h 2588"/>
              <a:gd name="T42" fmla="*/ 0 w 12885"/>
              <a:gd name="T43" fmla="*/ 2587 h 2588"/>
              <a:gd name="T44" fmla="*/ 0 w 12885"/>
              <a:gd name="T45" fmla="*/ 2587 h 2588"/>
              <a:gd name="T46" fmla="*/ 12264 w 12885"/>
              <a:gd name="T47" fmla="*/ 2553 h 2588"/>
              <a:gd name="T48" fmla="*/ 12264 w 12885"/>
              <a:gd name="T49" fmla="*/ 2553 h 2588"/>
              <a:gd name="T50" fmla="*/ 12329 w 12885"/>
              <a:gd name="T51" fmla="*/ 2496 h 2588"/>
              <a:gd name="T52" fmla="*/ 12329 w 12885"/>
              <a:gd name="T53" fmla="*/ 2496 h 2588"/>
              <a:gd name="T54" fmla="*/ 12179 w 12885"/>
              <a:gd name="T55" fmla="*/ 2222 h 2588"/>
              <a:gd name="T56" fmla="*/ 12179 w 12885"/>
              <a:gd name="T57" fmla="*/ 2222 h 2588"/>
              <a:gd name="T58" fmla="*/ 12027 w 12885"/>
              <a:gd name="T59" fmla="*/ 2219 h 2588"/>
              <a:gd name="T60" fmla="*/ 12027 w 12885"/>
              <a:gd name="T61" fmla="*/ 2219 h 2588"/>
              <a:gd name="T62" fmla="*/ 11903 w 12885"/>
              <a:gd name="T63" fmla="*/ 2089 h 2588"/>
              <a:gd name="T64" fmla="*/ 11903 w 12885"/>
              <a:gd name="T65" fmla="*/ 2089 h 2588"/>
              <a:gd name="T66" fmla="*/ 12016 w 12885"/>
              <a:gd name="T67" fmla="*/ 1943 h 2588"/>
              <a:gd name="T68" fmla="*/ 12016 w 12885"/>
              <a:gd name="T69" fmla="*/ 1943 h 2588"/>
              <a:gd name="T70" fmla="*/ 12091 w 12885"/>
              <a:gd name="T71" fmla="*/ 1939 h 2588"/>
              <a:gd name="T72" fmla="*/ 12091 w 12885"/>
              <a:gd name="T73" fmla="*/ 1939 h 2588"/>
              <a:gd name="T74" fmla="*/ 12618 w 12885"/>
              <a:gd name="T75" fmla="*/ 1943 h 2588"/>
              <a:gd name="T76" fmla="*/ 12618 w 12885"/>
              <a:gd name="T77" fmla="*/ 1943 h 2588"/>
              <a:gd name="T78" fmla="*/ 12759 w 12885"/>
              <a:gd name="T79" fmla="*/ 1906 h 2588"/>
              <a:gd name="T80" fmla="*/ 12759 w 12885"/>
              <a:gd name="T81" fmla="*/ 1906 h 2588"/>
              <a:gd name="T82" fmla="*/ 12821 w 12885"/>
              <a:gd name="T83" fmla="*/ 1699 h 2588"/>
              <a:gd name="T84" fmla="*/ 12821 w 12885"/>
              <a:gd name="T85" fmla="*/ 1699 h 2588"/>
              <a:gd name="T86" fmla="*/ 12638 w 12885"/>
              <a:gd name="T87" fmla="*/ 1603 h 2588"/>
              <a:gd name="T88" fmla="*/ 12638 w 12885"/>
              <a:gd name="T89" fmla="*/ 1603 h 2588"/>
              <a:gd name="T90" fmla="*/ 12391 w 12885"/>
              <a:gd name="T91" fmla="*/ 1591 h 2588"/>
              <a:gd name="T92" fmla="*/ 12391 w 12885"/>
              <a:gd name="T93" fmla="*/ 1591 h 2588"/>
              <a:gd name="T94" fmla="*/ 12283 w 12885"/>
              <a:gd name="T95" fmla="*/ 1524 h 2588"/>
              <a:gd name="T96" fmla="*/ 12283 w 12885"/>
              <a:gd name="T97" fmla="*/ 1524 h 2588"/>
              <a:gd name="T98" fmla="*/ 12415 w 12885"/>
              <a:gd name="T99" fmla="*/ 1291 h 2588"/>
              <a:gd name="T100" fmla="*/ 12415 w 12885"/>
              <a:gd name="T101" fmla="*/ 1291 h 2588"/>
              <a:gd name="T102" fmla="*/ 12701 w 12885"/>
              <a:gd name="T103" fmla="*/ 1292 h 2588"/>
              <a:gd name="T104" fmla="*/ 12701 w 12885"/>
              <a:gd name="T105" fmla="*/ 1292 h 2588"/>
              <a:gd name="T106" fmla="*/ 12884 w 12885"/>
              <a:gd name="T107" fmla="*/ 1134 h 2588"/>
              <a:gd name="T108" fmla="*/ 12884 w 12885"/>
              <a:gd name="T109" fmla="*/ 1134 h 2588"/>
              <a:gd name="T110" fmla="*/ 12706 w 12885"/>
              <a:gd name="T111" fmla="*/ 970 h 2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885" h="2588">
                <a:moveTo>
                  <a:pt x="12706" y="970"/>
                </a:moveTo>
                <a:lnTo>
                  <a:pt x="12706" y="970"/>
                </a:lnTo>
                <a:cubicBezTo>
                  <a:pt x="12615" y="969"/>
                  <a:pt x="12524" y="970"/>
                  <a:pt x="12433" y="968"/>
                </a:cubicBezTo>
                <a:lnTo>
                  <a:pt x="12433" y="968"/>
                </a:lnTo>
                <a:cubicBezTo>
                  <a:pt x="12326" y="966"/>
                  <a:pt x="12273" y="916"/>
                  <a:pt x="12263" y="811"/>
                </a:cubicBezTo>
                <a:lnTo>
                  <a:pt x="12263" y="811"/>
                </a:lnTo>
                <a:cubicBezTo>
                  <a:pt x="12253" y="702"/>
                  <a:pt x="12196" y="650"/>
                  <a:pt x="12085" y="649"/>
                </a:cubicBezTo>
                <a:lnTo>
                  <a:pt x="12085" y="649"/>
                </a:lnTo>
                <a:cubicBezTo>
                  <a:pt x="11926" y="646"/>
                  <a:pt x="11767" y="647"/>
                  <a:pt x="11608" y="643"/>
                </a:cubicBezTo>
                <a:lnTo>
                  <a:pt x="11608" y="643"/>
                </a:lnTo>
                <a:cubicBezTo>
                  <a:pt x="11517" y="640"/>
                  <a:pt x="11458" y="573"/>
                  <a:pt x="11459" y="487"/>
                </a:cubicBezTo>
                <a:lnTo>
                  <a:pt x="11459" y="487"/>
                </a:lnTo>
                <a:cubicBezTo>
                  <a:pt x="11461" y="400"/>
                  <a:pt x="11522" y="338"/>
                  <a:pt x="11613" y="333"/>
                </a:cubicBezTo>
                <a:lnTo>
                  <a:pt x="11613" y="333"/>
                </a:lnTo>
                <a:cubicBezTo>
                  <a:pt x="11657" y="332"/>
                  <a:pt x="11701" y="334"/>
                  <a:pt x="11746" y="333"/>
                </a:cubicBezTo>
                <a:lnTo>
                  <a:pt x="11746" y="333"/>
                </a:lnTo>
                <a:cubicBezTo>
                  <a:pt x="11832" y="330"/>
                  <a:pt x="11896" y="264"/>
                  <a:pt x="11900" y="178"/>
                </a:cubicBezTo>
                <a:lnTo>
                  <a:pt x="11900" y="178"/>
                </a:lnTo>
                <a:cubicBezTo>
                  <a:pt x="11904" y="77"/>
                  <a:pt x="11836" y="13"/>
                  <a:pt x="11720" y="12"/>
                </a:cubicBezTo>
                <a:lnTo>
                  <a:pt x="11720" y="12"/>
                </a:lnTo>
                <a:cubicBezTo>
                  <a:pt x="11448" y="9"/>
                  <a:pt x="0" y="0"/>
                  <a:pt x="0" y="0"/>
                </a:cubicBezTo>
                <a:lnTo>
                  <a:pt x="0" y="2587"/>
                </a:lnTo>
                <a:lnTo>
                  <a:pt x="0" y="2587"/>
                </a:lnTo>
                <a:cubicBezTo>
                  <a:pt x="0" y="2587"/>
                  <a:pt x="12135" y="2586"/>
                  <a:pt x="12264" y="2553"/>
                </a:cubicBezTo>
                <a:lnTo>
                  <a:pt x="12264" y="2553"/>
                </a:lnTo>
                <a:cubicBezTo>
                  <a:pt x="12292" y="2546"/>
                  <a:pt x="12313" y="2522"/>
                  <a:pt x="12329" y="2496"/>
                </a:cubicBezTo>
                <a:lnTo>
                  <a:pt x="12329" y="2496"/>
                </a:lnTo>
                <a:cubicBezTo>
                  <a:pt x="12401" y="2371"/>
                  <a:pt x="12325" y="2229"/>
                  <a:pt x="12179" y="2222"/>
                </a:cubicBezTo>
                <a:lnTo>
                  <a:pt x="12179" y="2222"/>
                </a:lnTo>
                <a:cubicBezTo>
                  <a:pt x="12129" y="2220"/>
                  <a:pt x="12078" y="2224"/>
                  <a:pt x="12027" y="2219"/>
                </a:cubicBezTo>
                <a:lnTo>
                  <a:pt x="12027" y="2219"/>
                </a:lnTo>
                <a:cubicBezTo>
                  <a:pt x="11957" y="2212"/>
                  <a:pt x="11906" y="2157"/>
                  <a:pt x="11903" y="2089"/>
                </a:cubicBezTo>
                <a:lnTo>
                  <a:pt x="11903" y="2089"/>
                </a:lnTo>
                <a:cubicBezTo>
                  <a:pt x="11900" y="2012"/>
                  <a:pt x="11941" y="1959"/>
                  <a:pt x="12016" y="1943"/>
                </a:cubicBezTo>
                <a:lnTo>
                  <a:pt x="12016" y="1943"/>
                </a:lnTo>
                <a:cubicBezTo>
                  <a:pt x="12041" y="1938"/>
                  <a:pt x="12066" y="1939"/>
                  <a:pt x="12091" y="1939"/>
                </a:cubicBezTo>
                <a:lnTo>
                  <a:pt x="12091" y="1939"/>
                </a:lnTo>
                <a:cubicBezTo>
                  <a:pt x="12267" y="1939"/>
                  <a:pt x="12442" y="1942"/>
                  <a:pt x="12618" y="1943"/>
                </a:cubicBezTo>
                <a:lnTo>
                  <a:pt x="12618" y="1943"/>
                </a:lnTo>
                <a:cubicBezTo>
                  <a:pt x="12667" y="1943"/>
                  <a:pt x="12720" y="1949"/>
                  <a:pt x="12759" y="1906"/>
                </a:cubicBezTo>
                <a:lnTo>
                  <a:pt x="12759" y="1906"/>
                </a:lnTo>
                <a:cubicBezTo>
                  <a:pt x="12825" y="1850"/>
                  <a:pt x="12857" y="1784"/>
                  <a:pt x="12821" y="1699"/>
                </a:cubicBezTo>
                <a:lnTo>
                  <a:pt x="12821" y="1699"/>
                </a:lnTo>
                <a:cubicBezTo>
                  <a:pt x="12787" y="1618"/>
                  <a:pt x="12718" y="1601"/>
                  <a:pt x="12638" y="1603"/>
                </a:cubicBezTo>
                <a:lnTo>
                  <a:pt x="12638" y="1603"/>
                </a:lnTo>
                <a:cubicBezTo>
                  <a:pt x="12556" y="1606"/>
                  <a:pt x="12473" y="1600"/>
                  <a:pt x="12391" y="1591"/>
                </a:cubicBezTo>
                <a:lnTo>
                  <a:pt x="12391" y="1591"/>
                </a:lnTo>
                <a:cubicBezTo>
                  <a:pt x="12344" y="1587"/>
                  <a:pt x="12307" y="1567"/>
                  <a:pt x="12283" y="1524"/>
                </a:cubicBezTo>
                <a:lnTo>
                  <a:pt x="12283" y="1524"/>
                </a:lnTo>
                <a:cubicBezTo>
                  <a:pt x="12226" y="1417"/>
                  <a:pt x="12293" y="1295"/>
                  <a:pt x="12415" y="1291"/>
                </a:cubicBezTo>
                <a:lnTo>
                  <a:pt x="12415" y="1291"/>
                </a:lnTo>
                <a:cubicBezTo>
                  <a:pt x="12510" y="1288"/>
                  <a:pt x="12605" y="1292"/>
                  <a:pt x="12701" y="1292"/>
                </a:cubicBezTo>
                <a:lnTo>
                  <a:pt x="12701" y="1292"/>
                </a:lnTo>
                <a:cubicBezTo>
                  <a:pt x="12809" y="1292"/>
                  <a:pt x="12883" y="1228"/>
                  <a:pt x="12884" y="1134"/>
                </a:cubicBezTo>
                <a:lnTo>
                  <a:pt x="12884" y="1134"/>
                </a:lnTo>
                <a:cubicBezTo>
                  <a:pt x="12884" y="1035"/>
                  <a:pt x="12819" y="973"/>
                  <a:pt x="12706" y="970"/>
                </a:cubicBezTo>
              </a:path>
            </a:pathLst>
          </a:custGeom>
          <a:solidFill>
            <a:schemeClr val="bg1">
              <a:lumMod val="95000"/>
            </a:schemeClr>
          </a:solidFill>
          <a:ln>
            <a:noFill/>
          </a:ln>
          <a:effectLst/>
          <a:extLst>
            <a:ext uri="{91240B29-F687-4F45-9708-019B960494DF}">
              <a14:hiddenLine xmlns:a14="http://schemas.microsoft.com/office/drawing/2010/main" w="9525" cap="flat">
                <a:solidFill>
                  <a:srgbClr val="7B7B7B"/>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Open Sans Light" panose="020B0306030504020204" pitchFamily="34" charset="0"/>
            </a:endParaRPr>
          </a:p>
        </p:txBody>
      </p:sp>
      <p:sp>
        <p:nvSpPr>
          <p:cNvPr id="115" name="Freeform 42">
            <a:extLst>
              <a:ext uri="{FF2B5EF4-FFF2-40B4-BE49-F238E27FC236}">
                <a16:creationId xmlns:a16="http://schemas.microsoft.com/office/drawing/2014/main" id="{98867421-B21A-4319-93A9-6DF217FB9262}"/>
              </a:ext>
            </a:extLst>
          </p:cNvPr>
          <p:cNvSpPr>
            <a:spLocks noChangeArrowheads="1"/>
          </p:cNvSpPr>
          <p:nvPr/>
        </p:nvSpPr>
        <p:spPr bwMode="auto">
          <a:xfrm>
            <a:off x="2864289" y="3915678"/>
            <a:ext cx="5543130" cy="1176210"/>
          </a:xfrm>
          <a:custGeom>
            <a:avLst/>
            <a:gdLst>
              <a:gd name="T0" fmla="*/ 12706 w 12885"/>
              <a:gd name="T1" fmla="*/ 970 h 2588"/>
              <a:gd name="T2" fmla="*/ 12706 w 12885"/>
              <a:gd name="T3" fmla="*/ 970 h 2588"/>
              <a:gd name="T4" fmla="*/ 12433 w 12885"/>
              <a:gd name="T5" fmla="*/ 968 h 2588"/>
              <a:gd name="T6" fmla="*/ 12433 w 12885"/>
              <a:gd name="T7" fmla="*/ 968 h 2588"/>
              <a:gd name="T8" fmla="*/ 12263 w 12885"/>
              <a:gd name="T9" fmla="*/ 811 h 2588"/>
              <a:gd name="T10" fmla="*/ 12263 w 12885"/>
              <a:gd name="T11" fmla="*/ 811 h 2588"/>
              <a:gd name="T12" fmla="*/ 12085 w 12885"/>
              <a:gd name="T13" fmla="*/ 649 h 2588"/>
              <a:gd name="T14" fmla="*/ 12085 w 12885"/>
              <a:gd name="T15" fmla="*/ 649 h 2588"/>
              <a:gd name="T16" fmla="*/ 11608 w 12885"/>
              <a:gd name="T17" fmla="*/ 643 h 2588"/>
              <a:gd name="T18" fmla="*/ 11608 w 12885"/>
              <a:gd name="T19" fmla="*/ 643 h 2588"/>
              <a:gd name="T20" fmla="*/ 11459 w 12885"/>
              <a:gd name="T21" fmla="*/ 487 h 2588"/>
              <a:gd name="T22" fmla="*/ 11459 w 12885"/>
              <a:gd name="T23" fmla="*/ 487 h 2588"/>
              <a:gd name="T24" fmla="*/ 11613 w 12885"/>
              <a:gd name="T25" fmla="*/ 333 h 2588"/>
              <a:gd name="T26" fmla="*/ 11613 w 12885"/>
              <a:gd name="T27" fmla="*/ 333 h 2588"/>
              <a:gd name="T28" fmla="*/ 11746 w 12885"/>
              <a:gd name="T29" fmla="*/ 333 h 2588"/>
              <a:gd name="T30" fmla="*/ 11746 w 12885"/>
              <a:gd name="T31" fmla="*/ 333 h 2588"/>
              <a:gd name="T32" fmla="*/ 11900 w 12885"/>
              <a:gd name="T33" fmla="*/ 178 h 2588"/>
              <a:gd name="T34" fmla="*/ 11900 w 12885"/>
              <a:gd name="T35" fmla="*/ 178 h 2588"/>
              <a:gd name="T36" fmla="*/ 11720 w 12885"/>
              <a:gd name="T37" fmla="*/ 12 h 2588"/>
              <a:gd name="T38" fmla="*/ 11720 w 12885"/>
              <a:gd name="T39" fmla="*/ 12 h 2588"/>
              <a:gd name="T40" fmla="*/ 0 w 12885"/>
              <a:gd name="T41" fmla="*/ 0 h 2588"/>
              <a:gd name="T42" fmla="*/ 0 w 12885"/>
              <a:gd name="T43" fmla="*/ 2587 h 2588"/>
              <a:gd name="T44" fmla="*/ 0 w 12885"/>
              <a:gd name="T45" fmla="*/ 2587 h 2588"/>
              <a:gd name="T46" fmla="*/ 12264 w 12885"/>
              <a:gd name="T47" fmla="*/ 2553 h 2588"/>
              <a:gd name="T48" fmla="*/ 12264 w 12885"/>
              <a:gd name="T49" fmla="*/ 2553 h 2588"/>
              <a:gd name="T50" fmla="*/ 12329 w 12885"/>
              <a:gd name="T51" fmla="*/ 2496 h 2588"/>
              <a:gd name="T52" fmla="*/ 12329 w 12885"/>
              <a:gd name="T53" fmla="*/ 2496 h 2588"/>
              <a:gd name="T54" fmla="*/ 12179 w 12885"/>
              <a:gd name="T55" fmla="*/ 2222 h 2588"/>
              <a:gd name="T56" fmla="*/ 12179 w 12885"/>
              <a:gd name="T57" fmla="*/ 2222 h 2588"/>
              <a:gd name="T58" fmla="*/ 12027 w 12885"/>
              <a:gd name="T59" fmla="*/ 2219 h 2588"/>
              <a:gd name="T60" fmla="*/ 12027 w 12885"/>
              <a:gd name="T61" fmla="*/ 2219 h 2588"/>
              <a:gd name="T62" fmla="*/ 11903 w 12885"/>
              <a:gd name="T63" fmla="*/ 2089 h 2588"/>
              <a:gd name="T64" fmla="*/ 11903 w 12885"/>
              <a:gd name="T65" fmla="*/ 2089 h 2588"/>
              <a:gd name="T66" fmla="*/ 12016 w 12885"/>
              <a:gd name="T67" fmla="*/ 1943 h 2588"/>
              <a:gd name="T68" fmla="*/ 12016 w 12885"/>
              <a:gd name="T69" fmla="*/ 1943 h 2588"/>
              <a:gd name="T70" fmla="*/ 12091 w 12885"/>
              <a:gd name="T71" fmla="*/ 1939 h 2588"/>
              <a:gd name="T72" fmla="*/ 12091 w 12885"/>
              <a:gd name="T73" fmla="*/ 1939 h 2588"/>
              <a:gd name="T74" fmla="*/ 12618 w 12885"/>
              <a:gd name="T75" fmla="*/ 1943 h 2588"/>
              <a:gd name="T76" fmla="*/ 12618 w 12885"/>
              <a:gd name="T77" fmla="*/ 1943 h 2588"/>
              <a:gd name="T78" fmla="*/ 12759 w 12885"/>
              <a:gd name="T79" fmla="*/ 1906 h 2588"/>
              <a:gd name="T80" fmla="*/ 12759 w 12885"/>
              <a:gd name="T81" fmla="*/ 1906 h 2588"/>
              <a:gd name="T82" fmla="*/ 12821 w 12885"/>
              <a:gd name="T83" fmla="*/ 1699 h 2588"/>
              <a:gd name="T84" fmla="*/ 12821 w 12885"/>
              <a:gd name="T85" fmla="*/ 1699 h 2588"/>
              <a:gd name="T86" fmla="*/ 12638 w 12885"/>
              <a:gd name="T87" fmla="*/ 1603 h 2588"/>
              <a:gd name="T88" fmla="*/ 12638 w 12885"/>
              <a:gd name="T89" fmla="*/ 1603 h 2588"/>
              <a:gd name="T90" fmla="*/ 12391 w 12885"/>
              <a:gd name="T91" fmla="*/ 1591 h 2588"/>
              <a:gd name="T92" fmla="*/ 12391 w 12885"/>
              <a:gd name="T93" fmla="*/ 1591 h 2588"/>
              <a:gd name="T94" fmla="*/ 12283 w 12885"/>
              <a:gd name="T95" fmla="*/ 1524 h 2588"/>
              <a:gd name="T96" fmla="*/ 12283 w 12885"/>
              <a:gd name="T97" fmla="*/ 1524 h 2588"/>
              <a:gd name="T98" fmla="*/ 12415 w 12885"/>
              <a:gd name="T99" fmla="*/ 1291 h 2588"/>
              <a:gd name="T100" fmla="*/ 12415 w 12885"/>
              <a:gd name="T101" fmla="*/ 1291 h 2588"/>
              <a:gd name="T102" fmla="*/ 12701 w 12885"/>
              <a:gd name="T103" fmla="*/ 1292 h 2588"/>
              <a:gd name="T104" fmla="*/ 12701 w 12885"/>
              <a:gd name="T105" fmla="*/ 1292 h 2588"/>
              <a:gd name="T106" fmla="*/ 12884 w 12885"/>
              <a:gd name="T107" fmla="*/ 1134 h 2588"/>
              <a:gd name="T108" fmla="*/ 12884 w 12885"/>
              <a:gd name="T109" fmla="*/ 1134 h 2588"/>
              <a:gd name="T110" fmla="*/ 12706 w 12885"/>
              <a:gd name="T111" fmla="*/ 970 h 2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885" h="2588">
                <a:moveTo>
                  <a:pt x="12706" y="970"/>
                </a:moveTo>
                <a:lnTo>
                  <a:pt x="12706" y="970"/>
                </a:lnTo>
                <a:cubicBezTo>
                  <a:pt x="12615" y="969"/>
                  <a:pt x="12524" y="970"/>
                  <a:pt x="12433" y="968"/>
                </a:cubicBezTo>
                <a:lnTo>
                  <a:pt x="12433" y="968"/>
                </a:lnTo>
                <a:cubicBezTo>
                  <a:pt x="12326" y="966"/>
                  <a:pt x="12273" y="916"/>
                  <a:pt x="12263" y="811"/>
                </a:cubicBezTo>
                <a:lnTo>
                  <a:pt x="12263" y="811"/>
                </a:lnTo>
                <a:cubicBezTo>
                  <a:pt x="12253" y="702"/>
                  <a:pt x="12196" y="650"/>
                  <a:pt x="12085" y="649"/>
                </a:cubicBezTo>
                <a:lnTo>
                  <a:pt x="12085" y="649"/>
                </a:lnTo>
                <a:cubicBezTo>
                  <a:pt x="11926" y="646"/>
                  <a:pt x="11767" y="647"/>
                  <a:pt x="11608" y="643"/>
                </a:cubicBezTo>
                <a:lnTo>
                  <a:pt x="11608" y="643"/>
                </a:lnTo>
                <a:cubicBezTo>
                  <a:pt x="11517" y="640"/>
                  <a:pt x="11458" y="573"/>
                  <a:pt x="11459" y="487"/>
                </a:cubicBezTo>
                <a:lnTo>
                  <a:pt x="11459" y="487"/>
                </a:lnTo>
                <a:cubicBezTo>
                  <a:pt x="11461" y="400"/>
                  <a:pt x="11522" y="338"/>
                  <a:pt x="11613" y="333"/>
                </a:cubicBezTo>
                <a:lnTo>
                  <a:pt x="11613" y="333"/>
                </a:lnTo>
                <a:cubicBezTo>
                  <a:pt x="11657" y="332"/>
                  <a:pt x="11701" y="334"/>
                  <a:pt x="11746" y="333"/>
                </a:cubicBezTo>
                <a:lnTo>
                  <a:pt x="11746" y="333"/>
                </a:lnTo>
                <a:cubicBezTo>
                  <a:pt x="11832" y="330"/>
                  <a:pt x="11896" y="264"/>
                  <a:pt x="11900" y="178"/>
                </a:cubicBezTo>
                <a:lnTo>
                  <a:pt x="11900" y="178"/>
                </a:lnTo>
                <a:cubicBezTo>
                  <a:pt x="11904" y="77"/>
                  <a:pt x="11836" y="13"/>
                  <a:pt x="11720" y="12"/>
                </a:cubicBezTo>
                <a:lnTo>
                  <a:pt x="11720" y="12"/>
                </a:lnTo>
                <a:cubicBezTo>
                  <a:pt x="11448" y="9"/>
                  <a:pt x="0" y="0"/>
                  <a:pt x="0" y="0"/>
                </a:cubicBezTo>
                <a:lnTo>
                  <a:pt x="0" y="2587"/>
                </a:lnTo>
                <a:lnTo>
                  <a:pt x="0" y="2587"/>
                </a:lnTo>
                <a:cubicBezTo>
                  <a:pt x="0" y="2587"/>
                  <a:pt x="12135" y="2586"/>
                  <a:pt x="12264" y="2553"/>
                </a:cubicBezTo>
                <a:lnTo>
                  <a:pt x="12264" y="2553"/>
                </a:lnTo>
                <a:cubicBezTo>
                  <a:pt x="12292" y="2546"/>
                  <a:pt x="12313" y="2522"/>
                  <a:pt x="12329" y="2496"/>
                </a:cubicBezTo>
                <a:lnTo>
                  <a:pt x="12329" y="2496"/>
                </a:lnTo>
                <a:cubicBezTo>
                  <a:pt x="12401" y="2371"/>
                  <a:pt x="12325" y="2229"/>
                  <a:pt x="12179" y="2222"/>
                </a:cubicBezTo>
                <a:lnTo>
                  <a:pt x="12179" y="2222"/>
                </a:lnTo>
                <a:cubicBezTo>
                  <a:pt x="12129" y="2220"/>
                  <a:pt x="12078" y="2224"/>
                  <a:pt x="12027" y="2219"/>
                </a:cubicBezTo>
                <a:lnTo>
                  <a:pt x="12027" y="2219"/>
                </a:lnTo>
                <a:cubicBezTo>
                  <a:pt x="11957" y="2212"/>
                  <a:pt x="11906" y="2157"/>
                  <a:pt x="11903" y="2089"/>
                </a:cubicBezTo>
                <a:lnTo>
                  <a:pt x="11903" y="2089"/>
                </a:lnTo>
                <a:cubicBezTo>
                  <a:pt x="11900" y="2012"/>
                  <a:pt x="11941" y="1959"/>
                  <a:pt x="12016" y="1943"/>
                </a:cubicBezTo>
                <a:lnTo>
                  <a:pt x="12016" y="1943"/>
                </a:lnTo>
                <a:cubicBezTo>
                  <a:pt x="12041" y="1938"/>
                  <a:pt x="12066" y="1939"/>
                  <a:pt x="12091" y="1939"/>
                </a:cubicBezTo>
                <a:lnTo>
                  <a:pt x="12091" y="1939"/>
                </a:lnTo>
                <a:cubicBezTo>
                  <a:pt x="12267" y="1939"/>
                  <a:pt x="12442" y="1942"/>
                  <a:pt x="12618" y="1943"/>
                </a:cubicBezTo>
                <a:lnTo>
                  <a:pt x="12618" y="1943"/>
                </a:lnTo>
                <a:cubicBezTo>
                  <a:pt x="12667" y="1943"/>
                  <a:pt x="12720" y="1949"/>
                  <a:pt x="12759" y="1906"/>
                </a:cubicBezTo>
                <a:lnTo>
                  <a:pt x="12759" y="1906"/>
                </a:lnTo>
                <a:cubicBezTo>
                  <a:pt x="12825" y="1850"/>
                  <a:pt x="12857" y="1784"/>
                  <a:pt x="12821" y="1699"/>
                </a:cubicBezTo>
                <a:lnTo>
                  <a:pt x="12821" y="1699"/>
                </a:lnTo>
                <a:cubicBezTo>
                  <a:pt x="12787" y="1618"/>
                  <a:pt x="12718" y="1601"/>
                  <a:pt x="12638" y="1603"/>
                </a:cubicBezTo>
                <a:lnTo>
                  <a:pt x="12638" y="1603"/>
                </a:lnTo>
                <a:cubicBezTo>
                  <a:pt x="12556" y="1606"/>
                  <a:pt x="12473" y="1600"/>
                  <a:pt x="12391" y="1591"/>
                </a:cubicBezTo>
                <a:lnTo>
                  <a:pt x="12391" y="1591"/>
                </a:lnTo>
                <a:cubicBezTo>
                  <a:pt x="12344" y="1587"/>
                  <a:pt x="12307" y="1567"/>
                  <a:pt x="12283" y="1524"/>
                </a:cubicBezTo>
                <a:lnTo>
                  <a:pt x="12283" y="1524"/>
                </a:lnTo>
                <a:cubicBezTo>
                  <a:pt x="12226" y="1417"/>
                  <a:pt x="12293" y="1295"/>
                  <a:pt x="12415" y="1291"/>
                </a:cubicBezTo>
                <a:lnTo>
                  <a:pt x="12415" y="1291"/>
                </a:lnTo>
                <a:cubicBezTo>
                  <a:pt x="12510" y="1288"/>
                  <a:pt x="12605" y="1292"/>
                  <a:pt x="12701" y="1292"/>
                </a:cubicBezTo>
                <a:lnTo>
                  <a:pt x="12701" y="1292"/>
                </a:lnTo>
                <a:cubicBezTo>
                  <a:pt x="12809" y="1292"/>
                  <a:pt x="12883" y="1228"/>
                  <a:pt x="12884" y="1134"/>
                </a:cubicBezTo>
                <a:lnTo>
                  <a:pt x="12884" y="1134"/>
                </a:lnTo>
                <a:cubicBezTo>
                  <a:pt x="12884" y="1035"/>
                  <a:pt x="12819" y="973"/>
                  <a:pt x="12706" y="970"/>
                </a:cubicBezTo>
              </a:path>
            </a:pathLst>
          </a:custGeom>
          <a:solidFill>
            <a:schemeClr val="bg1">
              <a:lumMod val="95000"/>
            </a:schemeClr>
          </a:solidFill>
          <a:ln>
            <a:noFill/>
          </a:ln>
          <a:effectLst/>
          <a:extLst>
            <a:ext uri="{91240B29-F687-4F45-9708-019B960494DF}">
              <a14:hiddenLine xmlns:a14="http://schemas.microsoft.com/office/drawing/2010/main" w="9525" cap="flat">
                <a:solidFill>
                  <a:srgbClr val="7B7B7B"/>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Open Sans Light" panose="020B0306030504020204" pitchFamily="34" charset="0"/>
            </a:endParaRPr>
          </a:p>
        </p:txBody>
      </p:sp>
      <p:sp>
        <p:nvSpPr>
          <p:cNvPr id="116" name="Freeform 44">
            <a:extLst>
              <a:ext uri="{FF2B5EF4-FFF2-40B4-BE49-F238E27FC236}">
                <a16:creationId xmlns:a16="http://schemas.microsoft.com/office/drawing/2014/main" id="{CF3A67B8-F836-449B-8528-9FED50DCC1B4}"/>
              </a:ext>
            </a:extLst>
          </p:cNvPr>
          <p:cNvSpPr>
            <a:spLocks noChangeArrowheads="1"/>
          </p:cNvSpPr>
          <p:nvPr/>
        </p:nvSpPr>
        <p:spPr bwMode="auto">
          <a:xfrm>
            <a:off x="8917605" y="1575124"/>
            <a:ext cx="128382" cy="128382"/>
          </a:xfrm>
          <a:prstGeom prst="roundRect">
            <a:avLst>
              <a:gd name="adj" fmla="val 50000"/>
            </a:avLst>
          </a:prstGeom>
          <a:solidFill>
            <a:schemeClr val="bg1">
              <a:lumMod val="95000"/>
            </a:schemeClr>
          </a:solidFill>
          <a:ln>
            <a:noFill/>
          </a:ln>
          <a:effectLst/>
          <a:extLst>
            <a:ext uri="{91240B29-F687-4F45-9708-019B960494DF}">
              <a14:hiddenLine xmlns:a14="http://schemas.microsoft.com/office/drawing/2010/main" w="9525" cap="flat">
                <a:solidFill>
                  <a:srgbClr val="7B7B7B"/>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Open Sans Light" panose="020B0306030504020204" pitchFamily="34" charset="0"/>
            </a:endParaRPr>
          </a:p>
        </p:txBody>
      </p:sp>
      <p:sp>
        <p:nvSpPr>
          <p:cNvPr id="117" name="Freeform 43">
            <a:extLst>
              <a:ext uri="{FF2B5EF4-FFF2-40B4-BE49-F238E27FC236}">
                <a16:creationId xmlns:a16="http://schemas.microsoft.com/office/drawing/2014/main" id="{2BFD32DB-4FBE-4D1D-AF77-A5CC0E34D7AE}"/>
              </a:ext>
            </a:extLst>
          </p:cNvPr>
          <p:cNvSpPr>
            <a:spLocks noChangeArrowheads="1"/>
          </p:cNvSpPr>
          <p:nvPr/>
        </p:nvSpPr>
        <p:spPr bwMode="auto">
          <a:xfrm>
            <a:off x="8637998" y="1387196"/>
            <a:ext cx="515217" cy="113179"/>
          </a:xfrm>
          <a:prstGeom prst="roundRect">
            <a:avLst>
              <a:gd name="adj" fmla="val 50000"/>
            </a:avLst>
          </a:prstGeom>
          <a:solidFill>
            <a:schemeClr val="bg1">
              <a:lumMod val="95000"/>
            </a:schemeClr>
          </a:solidFill>
          <a:ln>
            <a:noFill/>
          </a:ln>
          <a:effectLst/>
          <a:extLst>
            <a:ext uri="{91240B29-F687-4F45-9708-019B960494DF}">
              <a14:hiddenLine xmlns:a14="http://schemas.microsoft.com/office/drawing/2010/main" w="9525" cap="flat">
                <a:solidFill>
                  <a:srgbClr val="7B7B7B"/>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Open Sans Light" panose="020B0306030504020204" pitchFamily="34" charset="0"/>
            </a:endParaRPr>
          </a:p>
        </p:txBody>
      </p:sp>
      <p:sp>
        <p:nvSpPr>
          <p:cNvPr id="118" name="Freeform 5">
            <a:extLst>
              <a:ext uri="{FF2B5EF4-FFF2-40B4-BE49-F238E27FC236}">
                <a16:creationId xmlns:a16="http://schemas.microsoft.com/office/drawing/2014/main" id="{748BD414-E17C-4F42-A810-9497E018BE1B}"/>
              </a:ext>
            </a:extLst>
          </p:cNvPr>
          <p:cNvSpPr>
            <a:spLocks noChangeArrowheads="1"/>
          </p:cNvSpPr>
          <p:nvPr/>
        </p:nvSpPr>
        <p:spPr bwMode="auto">
          <a:xfrm>
            <a:off x="2712985" y="989568"/>
            <a:ext cx="1509331" cy="1516545"/>
          </a:xfrm>
          <a:custGeom>
            <a:avLst/>
            <a:gdLst>
              <a:gd name="connsiteX0" fmla="*/ 873197 w 2573553"/>
              <a:gd name="connsiteY0" fmla="*/ 2474180 h 2585854"/>
              <a:gd name="connsiteX1" fmla="*/ 986827 w 2573553"/>
              <a:gd name="connsiteY1" fmla="*/ 2474180 h 2585854"/>
              <a:gd name="connsiteX2" fmla="*/ 1042019 w 2573553"/>
              <a:gd name="connsiteY2" fmla="*/ 2530017 h 2585854"/>
              <a:gd name="connsiteX3" fmla="*/ 986827 w 2573553"/>
              <a:gd name="connsiteY3" fmla="*/ 2585854 h 2585854"/>
              <a:gd name="connsiteX4" fmla="*/ 873197 w 2573553"/>
              <a:gd name="connsiteY4" fmla="*/ 2585854 h 2585854"/>
              <a:gd name="connsiteX5" fmla="*/ 818005 w 2573553"/>
              <a:gd name="connsiteY5" fmla="*/ 2530017 h 2585854"/>
              <a:gd name="connsiteX6" fmla="*/ 873197 w 2573553"/>
              <a:gd name="connsiteY6" fmla="*/ 2474180 h 2585854"/>
              <a:gd name="connsiteX7" fmla="*/ 182244 w 2573553"/>
              <a:gd name="connsiteY7" fmla="*/ 1889479 h 2585854"/>
              <a:gd name="connsiteX8" fmla="*/ 365143 w 2573553"/>
              <a:gd name="connsiteY8" fmla="*/ 2072051 h 2585854"/>
              <a:gd name="connsiteX9" fmla="*/ 182244 w 2573553"/>
              <a:gd name="connsiteY9" fmla="*/ 2254624 h 2585854"/>
              <a:gd name="connsiteX10" fmla="*/ 0 w 2573553"/>
              <a:gd name="connsiteY10" fmla="*/ 2072051 h 2585854"/>
              <a:gd name="connsiteX11" fmla="*/ 182244 w 2573553"/>
              <a:gd name="connsiteY11" fmla="*/ 1889479 h 2585854"/>
              <a:gd name="connsiteX12" fmla="*/ 2171083 w 2573553"/>
              <a:gd name="connsiteY12" fmla="*/ 165133 h 2585854"/>
              <a:gd name="connsiteX13" fmla="*/ 2281129 w 2573553"/>
              <a:gd name="connsiteY13" fmla="*/ 211205 h 2585854"/>
              <a:gd name="connsiteX14" fmla="*/ 2292232 w 2573553"/>
              <a:gd name="connsiteY14" fmla="*/ 222314 h 2585854"/>
              <a:gd name="connsiteX15" fmla="*/ 2292232 w 2573553"/>
              <a:gd name="connsiteY15" fmla="*/ 441893 h 2585854"/>
              <a:gd name="connsiteX16" fmla="*/ 2119161 w 2573553"/>
              <a:gd name="connsiteY16" fmla="*/ 615726 h 2585854"/>
              <a:gd name="connsiteX17" fmla="*/ 2285701 w 2573553"/>
              <a:gd name="connsiteY17" fmla="*/ 650362 h 2585854"/>
              <a:gd name="connsiteX18" fmla="*/ 2296804 w 2573553"/>
              <a:gd name="connsiteY18" fmla="*/ 662125 h 2585854"/>
              <a:gd name="connsiteX19" fmla="*/ 2296804 w 2573553"/>
              <a:gd name="connsiteY19" fmla="*/ 881703 h 2585854"/>
              <a:gd name="connsiteX20" fmla="*/ 2516897 w 2573553"/>
              <a:gd name="connsiteY20" fmla="*/ 881703 h 2585854"/>
              <a:gd name="connsiteX21" fmla="*/ 2528000 w 2573553"/>
              <a:gd name="connsiteY21" fmla="*/ 893467 h 2585854"/>
              <a:gd name="connsiteX22" fmla="*/ 2528000 w 2573553"/>
              <a:gd name="connsiteY22" fmla="*/ 1113045 h 2585854"/>
              <a:gd name="connsiteX23" fmla="*/ 1360917 w 2573553"/>
              <a:gd name="connsiteY23" fmla="*/ 2281517 h 2585854"/>
              <a:gd name="connsiteX24" fmla="*/ 1140823 w 2573553"/>
              <a:gd name="connsiteY24" fmla="*/ 2281517 h 2585854"/>
              <a:gd name="connsiteX25" fmla="*/ 1129067 w 2573553"/>
              <a:gd name="connsiteY25" fmla="*/ 2269753 h 2585854"/>
              <a:gd name="connsiteX26" fmla="*/ 1129067 w 2573553"/>
              <a:gd name="connsiteY26" fmla="*/ 2050175 h 2585854"/>
              <a:gd name="connsiteX27" fmla="*/ 1065063 w 2573553"/>
              <a:gd name="connsiteY27" fmla="*/ 2114219 h 2585854"/>
              <a:gd name="connsiteX28" fmla="*/ 1062451 w 2573553"/>
              <a:gd name="connsiteY28" fmla="*/ 2116833 h 2585854"/>
              <a:gd name="connsiteX29" fmla="*/ 694758 w 2573553"/>
              <a:gd name="connsiteY29" fmla="*/ 2484757 h 2585854"/>
              <a:gd name="connsiteX30" fmla="*/ 475317 w 2573553"/>
              <a:gd name="connsiteY30" fmla="*/ 2484757 h 2585854"/>
              <a:gd name="connsiteX31" fmla="*/ 463562 w 2573553"/>
              <a:gd name="connsiteY31" fmla="*/ 2472994 h 2585854"/>
              <a:gd name="connsiteX32" fmla="*/ 463562 w 2573553"/>
              <a:gd name="connsiteY32" fmla="*/ 2253416 h 2585854"/>
              <a:gd name="connsiteX33" fmla="*/ 636632 w 2573553"/>
              <a:gd name="connsiteY33" fmla="*/ 2080236 h 2585854"/>
              <a:gd name="connsiteX34" fmla="*/ 470746 w 2573553"/>
              <a:gd name="connsiteY34" fmla="*/ 2044947 h 2585854"/>
              <a:gd name="connsiteX35" fmla="*/ 458990 w 2573553"/>
              <a:gd name="connsiteY35" fmla="*/ 2033837 h 2585854"/>
              <a:gd name="connsiteX36" fmla="*/ 458990 w 2573553"/>
              <a:gd name="connsiteY36" fmla="*/ 1814259 h 2585854"/>
              <a:gd name="connsiteX37" fmla="*/ 549770 w 2573553"/>
              <a:gd name="connsiteY37" fmla="*/ 1723421 h 2585854"/>
              <a:gd name="connsiteX38" fmla="*/ 549117 w 2573553"/>
              <a:gd name="connsiteY38" fmla="*/ 1723421 h 2585854"/>
              <a:gd name="connsiteX39" fmla="*/ 458990 w 2573553"/>
              <a:gd name="connsiteY39" fmla="*/ 1814259 h 2585854"/>
              <a:gd name="connsiteX40" fmla="*/ 239549 w 2573553"/>
              <a:gd name="connsiteY40" fmla="*/ 1814259 h 2585854"/>
              <a:gd name="connsiteX41" fmla="*/ 227794 w 2573553"/>
              <a:gd name="connsiteY41" fmla="*/ 1802496 h 2585854"/>
              <a:gd name="connsiteX42" fmla="*/ 227794 w 2573553"/>
              <a:gd name="connsiteY42" fmla="*/ 1582917 h 2585854"/>
              <a:gd name="connsiteX43" fmla="*/ 1395531 w 2573553"/>
              <a:gd name="connsiteY43" fmla="*/ 414446 h 2585854"/>
              <a:gd name="connsiteX44" fmla="*/ 1614971 w 2573553"/>
              <a:gd name="connsiteY44" fmla="*/ 414446 h 2585854"/>
              <a:gd name="connsiteX45" fmla="*/ 1626727 w 2573553"/>
              <a:gd name="connsiteY45" fmla="*/ 425555 h 2585854"/>
              <a:gd name="connsiteX46" fmla="*/ 1626727 w 2573553"/>
              <a:gd name="connsiteY46" fmla="*/ 645787 h 2585854"/>
              <a:gd name="connsiteX47" fmla="*/ 1690730 w 2573553"/>
              <a:gd name="connsiteY47" fmla="*/ 581090 h 2585854"/>
              <a:gd name="connsiteX48" fmla="*/ 1693343 w 2573553"/>
              <a:gd name="connsiteY48" fmla="*/ 578476 h 2585854"/>
              <a:gd name="connsiteX49" fmla="*/ 2061036 w 2573553"/>
              <a:gd name="connsiteY49" fmla="*/ 211205 h 2585854"/>
              <a:gd name="connsiteX50" fmla="*/ 2171083 w 2573553"/>
              <a:gd name="connsiteY50" fmla="*/ 165133 h 2585854"/>
              <a:gd name="connsiteX51" fmla="*/ 1733285 w 2573553"/>
              <a:gd name="connsiteY51" fmla="*/ 0 h 2585854"/>
              <a:gd name="connsiteX52" fmla="*/ 1772626 w 2573553"/>
              <a:gd name="connsiteY52" fmla="*/ 39341 h 2585854"/>
              <a:gd name="connsiteX53" fmla="*/ 1772626 w 2573553"/>
              <a:gd name="connsiteY53" fmla="*/ 121956 h 2585854"/>
              <a:gd name="connsiteX54" fmla="*/ 1855242 w 2573553"/>
              <a:gd name="connsiteY54" fmla="*/ 121956 h 2585854"/>
              <a:gd name="connsiteX55" fmla="*/ 1894582 w 2573553"/>
              <a:gd name="connsiteY55" fmla="*/ 161297 h 2585854"/>
              <a:gd name="connsiteX56" fmla="*/ 1855242 w 2573553"/>
              <a:gd name="connsiteY56" fmla="*/ 200638 h 2585854"/>
              <a:gd name="connsiteX57" fmla="*/ 1772626 w 2573553"/>
              <a:gd name="connsiteY57" fmla="*/ 200638 h 2585854"/>
              <a:gd name="connsiteX58" fmla="*/ 1772626 w 2573553"/>
              <a:gd name="connsiteY58" fmla="*/ 283253 h 2585854"/>
              <a:gd name="connsiteX59" fmla="*/ 1733285 w 2573553"/>
              <a:gd name="connsiteY59" fmla="*/ 321938 h 2585854"/>
              <a:gd name="connsiteX60" fmla="*/ 1693945 w 2573553"/>
              <a:gd name="connsiteY60" fmla="*/ 283253 h 2585854"/>
              <a:gd name="connsiteX61" fmla="*/ 1693945 w 2573553"/>
              <a:gd name="connsiteY61" fmla="*/ 200638 h 2585854"/>
              <a:gd name="connsiteX62" fmla="*/ 1611329 w 2573553"/>
              <a:gd name="connsiteY62" fmla="*/ 200638 h 2585854"/>
              <a:gd name="connsiteX63" fmla="*/ 1572644 w 2573553"/>
              <a:gd name="connsiteY63" fmla="*/ 161297 h 2585854"/>
              <a:gd name="connsiteX64" fmla="*/ 1611329 w 2573553"/>
              <a:gd name="connsiteY64" fmla="*/ 121956 h 2585854"/>
              <a:gd name="connsiteX65" fmla="*/ 1693945 w 2573553"/>
              <a:gd name="connsiteY65" fmla="*/ 121956 h 2585854"/>
              <a:gd name="connsiteX66" fmla="*/ 1693945 w 2573553"/>
              <a:gd name="connsiteY66" fmla="*/ 39341 h 2585854"/>
              <a:gd name="connsiteX67" fmla="*/ 1733285 w 2573553"/>
              <a:gd name="connsiteY67" fmla="*/ 0 h 2585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573553" h="2585854">
                <a:moveTo>
                  <a:pt x="873197" y="2474180"/>
                </a:moveTo>
                <a:lnTo>
                  <a:pt x="986827" y="2474180"/>
                </a:lnTo>
                <a:cubicBezTo>
                  <a:pt x="1017345" y="2474180"/>
                  <a:pt x="1042019" y="2499143"/>
                  <a:pt x="1042019" y="2530017"/>
                </a:cubicBezTo>
                <a:cubicBezTo>
                  <a:pt x="1042019" y="2560892"/>
                  <a:pt x="1017345" y="2585854"/>
                  <a:pt x="986827" y="2585854"/>
                </a:cubicBezTo>
                <a:lnTo>
                  <a:pt x="873197" y="2585854"/>
                </a:lnTo>
                <a:cubicBezTo>
                  <a:pt x="842679" y="2585854"/>
                  <a:pt x="818005" y="2560892"/>
                  <a:pt x="818005" y="2530017"/>
                </a:cubicBezTo>
                <a:cubicBezTo>
                  <a:pt x="818005" y="2499143"/>
                  <a:pt x="842679" y="2474180"/>
                  <a:pt x="873197" y="2474180"/>
                </a:cubicBezTo>
                <a:close/>
                <a:moveTo>
                  <a:pt x="182244" y="1889479"/>
                </a:moveTo>
                <a:cubicBezTo>
                  <a:pt x="283199" y="1889479"/>
                  <a:pt x="365143" y="1971277"/>
                  <a:pt x="365143" y="2072051"/>
                </a:cubicBezTo>
                <a:cubicBezTo>
                  <a:pt x="365143" y="2172826"/>
                  <a:pt x="283199" y="2254624"/>
                  <a:pt x="182244" y="2254624"/>
                </a:cubicBezTo>
                <a:cubicBezTo>
                  <a:pt x="81288" y="2254624"/>
                  <a:pt x="0" y="2172826"/>
                  <a:pt x="0" y="2072051"/>
                </a:cubicBezTo>
                <a:cubicBezTo>
                  <a:pt x="0" y="1971277"/>
                  <a:pt x="81288" y="1889479"/>
                  <a:pt x="182244" y="1889479"/>
                </a:cubicBezTo>
                <a:close/>
                <a:moveTo>
                  <a:pt x="2171083" y="165133"/>
                </a:moveTo>
                <a:cubicBezTo>
                  <a:pt x="2210921" y="165133"/>
                  <a:pt x="2250760" y="180490"/>
                  <a:pt x="2281129" y="211205"/>
                </a:cubicBezTo>
                <a:lnTo>
                  <a:pt x="2292232" y="222314"/>
                </a:lnTo>
                <a:cubicBezTo>
                  <a:pt x="2352970" y="283091"/>
                  <a:pt x="2352970" y="381117"/>
                  <a:pt x="2292232" y="441893"/>
                </a:cubicBezTo>
                <a:lnTo>
                  <a:pt x="2119161" y="615726"/>
                </a:lnTo>
                <a:cubicBezTo>
                  <a:pt x="2175328" y="593507"/>
                  <a:pt x="2240637" y="605270"/>
                  <a:pt x="2285701" y="650362"/>
                </a:cubicBezTo>
                <a:lnTo>
                  <a:pt x="2296804" y="662125"/>
                </a:lnTo>
                <a:cubicBezTo>
                  <a:pt x="2357542" y="722248"/>
                  <a:pt x="2357542" y="820927"/>
                  <a:pt x="2296804" y="881703"/>
                </a:cubicBezTo>
                <a:cubicBezTo>
                  <a:pt x="2357542" y="820927"/>
                  <a:pt x="2456159" y="820927"/>
                  <a:pt x="2516897" y="881703"/>
                </a:cubicBezTo>
                <a:lnTo>
                  <a:pt x="2528000" y="893467"/>
                </a:lnTo>
                <a:cubicBezTo>
                  <a:pt x="2588738" y="954243"/>
                  <a:pt x="2588738" y="1052269"/>
                  <a:pt x="2528000" y="1113045"/>
                </a:cubicBezTo>
                <a:lnTo>
                  <a:pt x="1360917" y="2281517"/>
                </a:lnTo>
                <a:cubicBezTo>
                  <a:pt x="1300179" y="2342293"/>
                  <a:pt x="1201561" y="2342293"/>
                  <a:pt x="1140823" y="2281517"/>
                </a:cubicBezTo>
                <a:lnTo>
                  <a:pt x="1129067" y="2269753"/>
                </a:lnTo>
                <a:cubicBezTo>
                  <a:pt x="1068982" y="2208977"/>
                  <a:pt x="1068982" y="2110951"/>
                  <a:pt x="1129067" y="2050175"/>
                </a:cubicBezTo>
                <a:lnTo>
                  <a:pt x="1065063" y="2114219"/>
                </a:lnTo>
                <a:cubicBezTo>
                  <a:pt x="1064410" y="2114872"/>
                  <a:pt x="1063104" y="2116179"/>
                  <a:pt x="1062451" y="2116833"/>
                </a:cubicBezTo>
                <a:lnTo>
                  <a:pt x="694758" y="2484757"/>
                </a:lnTo>
                <a:cubicBezTo>
                  <a:pt x="634020" y="2545534"/>
                  <a:pt x="536055" y="2545534"/>
                  <a:pt x="475317" y="2484757"/>
                </a:cubicBezTo>
                <a:lnTo>
                  <a:pt x="463562" y="2472994"/>
                </a:lnTo>
                <a:cubicBezTo>
                  <a:pt x="402824" y="2412218"/>
                  <a:pt x="402824" y="2314192"/>
                  <a:pt x="463562" y="2253416"/>
                </a:cubicBezTo>
                <a:lnTo>
                  <a:pt x="636632" y="2080236"/>
                </a:lnTo>
                <a:cubicBezTo>
                  <a:pt x="581119" y="2101802"/>
                  <a:pt x="515809" y="2090692"/>
                  <a:pt x="470746" y="2044947"/>
                </a:cubicBezTo>
                <a:lnTo>
                  <a:pt x="458990" y="2033837"/>
                </a:lnTo>
                <a:cubicBezTo>
                  <a:pt x="398252" y="1973061"/>
                  <a:pt x="398252" y="1875035"/>
                  <a:pt x="458990" y="1814259"/>
                </a:cubicBezTo>
                <a:lnTo>
                  <a:pt x="549770" y="1723421"/>
                </a:lnTo>
                <a:lnTo>
                  <a:pt x="549117" y="1723421"/>
                </a:lnTo>
                <a:lnTo>
                  <a:pt x="458990" y="1814259"/>
                </a:lnTo>
                <a:cubicBezTo>
                  <a:pt x="398252" y="1875035"/>
                  <a:pt x="300287" y="1875035"/>
                  <a:pt x="239549" y="1814259"/>
                </a:cubicBezTo>
                <a:lnTo>
                  <a:pt x="227794" y="1802496"/>
                </a:lnTo>
                <a:cubicBezTo>
                  <a:pt x="167056" y="1741719"/>
                  <a:pt x="167056" y="1643040"/>
                  <a:pt x="227794" y="1582917"/>
                </a:cubicBezTo>
                <a:lnTo>
                  <a:pt x="1395531" y="414446"/>
                </a:lnTo>
                <a:cubicBezTo>
                  <a:pt x="1456269" y="353669"/>
                  <a:pt x="1554233" y="353669"/>
                  <a:pt x="1614971" y="414446"/>
                </a:cubicBezTo>
                <a:lnTo>
                  <a:pt x="1626727" y="425555"/>
                </a:lnTo>
                <a:cubicBezTo>
                  <a:pt x="1686812" y="486331"/>
                  <a:pt x="1686812" y="585011"/>
                  <a:pt x="1626727" y="645787"/>
                </a:cubicBezTo>
                <a:lnTo>
                  <a:pt x="1690730" y="581090"/>
                </a:lnTo>
                <a:cubicBezTo>
                  <a:pt x="1692036" y="580437"/>
                  <a:pt x="1692689" y="579130"/>
                  <a:pt x="1693343" y="578476"/>
                </a:cubicBezTo>
                <a:lnTo>
                  <a:pt x="2061036" y="211205"/>
                </a:lnTo>
                <a:cubicBezTo>
                  <a:pt x="2091405" y="180490"/>
                  <a:pt x="2131244" y="165133"/>
                  <a:pt x="2171083" y="165133"/>
                </a:cubicBezTo>
                <a:close/>
                <a:moveTo>
                  <a:pt x="1733285" y="0"/>
                </a:moveTo>
                <a:cubicBezTo>
                  <a:pt x="1754923" y="0"/>
                  <a:pt x="1772626" y="17703"/>
                  <a:pt x="1772626" y="39341"/>
                </a:cubicBezTo>
                <a:lnTo>
                  <a:pt x="1772626" y="121956"/>
                </a:lnTo>
                <a:lnTo>
                  <a:pt x="1855242" y="121956"/>
                </a:lnTo>
                <a:cubicBezTo>
                  <a:pt x="1876879" y="121956"/>
                  <a:pt x="1894582" y="139660"/>
                  <a:pt x="1894582" y="161297"/>
                </a:cubicBezTo>
                <a:cubicBezTo>
                  <a:pt x="1894582" y="182934"/>
                  <a:pt x="1876879" y="200638"/>
                  <a:pt x="1855242" y="200638"/>
                </a:cubicBezTo>
                <a:lnTo>
                  <a:pt x="1772626" y="200638"/>
                </a:lnTo>
                <a:lnTo>
                  <a:pt x="1772626" y="283253"/>
                </a:lnTo>
                <a:cubicBezTo>
                  <a:pt x="1772626" y="304891"/>
                  <a:pt x="1754923" y="321938"/>
                  <a:pt x="1733285" y="321938"/>
                </a:cubicBezTo>
                <a:cubicBezTo>
                  <a:pt x="1711648" y="321938"/>
                  <a:pt x="1693945" y="304891"/>
                  <a:pt x="1693945" y="283253"/>
                </a:cubicBezTo>
                <a:lnTo>
                  <a:pt x="1693945" y="200638"/>
                </a:lnTo>
                <a:lnTo>
                  <a:pt x="1611329" y="200638"/>
                </a:lnTo>
                <a:cubicBezTo>
                  <a:pt x="1589692" y="200638"/>
                  <a:pt x="1572644" y="182934"/>
                  <a:pt x="1572644" y="161297"/>
                </a:cubicBezTo>
                <a:cubicBezTo>
                  <a:pt x="1572644" y="139660"/>
                  <a:pt x="1589692" y="121956"/>
                  <a:pt x="1611329" y="121956"/>
                </a:cubicBezTo>
                <a:lnTo>
                  <a:pt x="1693945" y="121956"/>
                </a:lnTo>
                <a:lnTo>
                  <a:pt x="1693945" y="39341"/>
                </a:lnTo>
                <a:cubicBezTo>
                  <a:pt x="1693945" y="17703"/>
                  <a:pt x="1711648" y="0"/>
                  <a:pt x="1733285" y="0"/>
                </a:cubicBezTo>
                <a:close/>
              </a:path>
            </a:pathLst>
          </a:custGeom>
          <a:solidFill>
            <a:srgbClr val="F4BC01"/>
          </a:solidFill>
          <a:ln>
            <a:noFill/>
          </a:ln>
          <a:effectLst/>
        </p:spPr>
        <p:txBody>
          <a:bodyPr wrap="square" anchor="ctr">
            <a:noAutofit/>
          </a:bodyPr>
          <a:lstStyle/>
          <a:p>
            <a:endParaRPr lang="en-US" sz="3266" dirty="0">
              <a:latin typeface="Open Sans Light" panose="020B0306030504020204" pitchFamily="34" charset="0"/>
            </a:endParaRPr>
          </a:p>
        </p:txBody>
      </p:sp>
      <p:sp>
        <p:nvSpPr>
          <p:cNvPr id="119" name="Freeform 51">
            <a:extLst>
              <a:ext uri="{FF2B5EF4-FFF2-40B4-BE49-F238E27FC236}">
                <a16:creationId xmlns:a16="http://schemas.microsoft.com/office/drawing/2014/main" id="{FF7F2E10-6BD4-4040-B174-86A69676F4D6}"/>
              </a:ext>
            </a:extLst>
          </p:cNvPr>
          <p:cNvSpPr>
            <a:spLocks noChangeArrowheads="1"/>
          </p:cNvSpPr>
          <p:nvPr/>
        </p:nvSpPr>
        <p:spPr bwMode="auto">
          <a:xfrm>
            <a:off x="3018735" y="1347876"/>
            <a:ext cx="861510" cy="859440"/>
          </a:xfrm>
          <a:custGeom>
            <a:avLst/>
            <a:gdLst>
              <a:gd name="T0" fmla="*/ 0 w 1833"/>
              <a:gd name="T1" fmla="*/ 915 h 1832"/>
              <a:gd name="T2" fmla="*/ 917 w 1833"/>
              <a:gd name="T3" fmla="*/ 0 h 1832"/>
              <a:gd name="T4" fmla="*/ 917 w 1833"/>
              <a:gd name="T5" fmla="*/ 0 h 1832"/>
              <a:gd name="T6" fmla="*/ 917 w 1833"/>
              <a:gd name="T7" fmla="*/ 0 h 1832"/>
              <a:gd name="T8" fmla="*/ 1832 w 1833"/>
              <a:gd name="T9" fmla="*/ 915 h 1832"/>
              <a:gd name="T10" fmla="*/ 1832 w 1833"/>
              <a:gd name="T11" fmla="*/ 915 h 1832"/>
              <a:gd name="T12" fmla="*/ 1832 w 1833"/>
              <a:gd name="T13" fmla="*/ 915 h 1832"/>
              <a:gd name="T14" fmla="*/ 917 w 1833"/>
              <a:gd name="T15" fmla="*/ 1831 h 1832"/>
              <a:gd name="T16" fmla="*/ 917 w 1833"/>
              <a:gd name="T17" fmla="*/ 1831 h 1832"/>
              <a:gd name="T18" fmla="*/ 917 w 1833"/>
              <a:gd name="T19" fmla="*/ 1831 h 1832"/>
              <a:gd name="T20" fmla="*/ 0 w 1833"/>
              <a:gd name="T21" fmla="*/ 915 h 1832"/>
              <a:gd name="T22" fmla="*/ 0 w 1833"/>
              <a:gd name="T23" fmla="*/ 91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3" h="1832">
                <a:moveTo>
                  <a:pt x="0" y="915"/>
                </a:moveTo>
                <a:cubicBezTo>
                  <a:pt x="0" y="410"/>
                  <a:pt x="410" y="0"/>
                  <a:pt x="917" y="0"/>
                </a:cubicBezTo>
                <a:lnTo>
                  <a:pt x="917" y="0"/>
                </a:lnTo>
                <a:lnTo>
                  <a:pt x="917" y="0"/>
                </a:lnTo>
                <a:cubicBezTo>
                  <a:pt x="1422" y="0"/>
                  <a:pt x="1832" y="410"/>
                  <a:pt x="1832" y="915"/>
                </a:cubicBezTo>
                <a:lnTo>
                  <a:pt x="1832" y="915"/>
                </a:lnTo>
                <a:lnTo>
                  <a:pt x="1832" y="915"/>
                </a:lnTo>
                <a:cubicBezTo>
                  <a:pt x="1832" y="1421"/>
                  <a:pt x="1422" y="1831"/>
                  <a:pt x="917" y="1831"/>
                </a:cubicBezTo>
                <a:lnTo>
                  <a:pt x="917" y="1831"/>
                </a:lnTo>
                <a:lnTo>
                  <a:pt x="917" y="1831"/>
                </a:lnTo>
                <a:cubicBezTo>
                  <a:pt x="410" y="1831"/>
                  <a:pt x="0" y="1421"/>
                  <a:pt x="0" y="915"/>
                </a:cubicBezTo>
                <a:lnTo>
                  <a:pt x="0" y="915"/>
                </a:lnTo>
              </a:path>
            </a:pathLst>
          </a:custGeom>
          <a:solidFill>
            <a:srgbClr val="F4BC01"/>
          </a:solidFill>
          <a:ln>
            <a:noFill/>
          </a:ln>
          <a:effectLst/>
        </p:spPr>
        <p:txBody>
          <a:bodyPr wrap="none" anchor="ctr"/>
          <a:lstStyle/>
          <a:p>
            <a:endParaRPr lang="en-US" sz="3266" dirty="0">
              <a:latin typeface="Open Sans Light" panose="020B0306030504020204" pitchFamily="34" charset="0"/>
            </a:endParaRPr>
          </a:p>
        </p:txBody>
      </p:sp>
      <p:sp>
        <p:nvSpPr>
          <p:cNvPr id="120" name="Freeform 51">
            <a:extLst>
              <a:ext uri="{FF2B5EF4-FFF2-40B4-BE49-F238E27FC236}">
                <a16:creationId xmlns:a16="http://schemas.microsoft.com/office/drawing/2014/main" id="{23EBFAB6-5FAD-4D5E-832C-C5E5465E9D72}"/>
              </a:ext>
            </a:extLst>
          </p:cNvPr>
          <p:cNvSpPr>
            <a:spLocks noChangeArrowheads="1"/>
          </p:cNvSpPr>
          <p:nvPr/>
        </p:nvSpPr>
        <p:spPr bwMode="auto">
          <a:xfrm>
            <a:off x="3064287" y="1393319"/>
            <a:ext cx="770405" cy="768553"/>
          </a:xfrm>
          <a:custGeom>
            <a:avLst/>
            <a:gdLst>
              <a:gd name="T0" fmla="*/ 0 w 1833"/>
              <a:gd name="T1" fmla="*/ 915 h 1832"/>
              <a:gd name="T2" fmla="*/ 917 w 1833"/>
              <a:gd name="T3" fmla="*/ 0 h 1832"/>
              <a:gd name="T4" fmla="*/ 917 w 1833"/>
              <a:gd name="T5" fmla="*/ 0 h 1832"/>
              <a:gd name="T6" fmla="*/ 917 w 1833"/>
              <a:gd name="T7" fmla="*/ 0 h 1832"/>
              <a:gd name="T8" fmla="*/ 1832 w 1833"/>
              <a:gd name="T9" fmla="*/ 915 h 1832"/>
              <a:gd name="T10" fmla="*/ 1832 w 1833"/>
              <a:gd name="T11" fmla="*/ 915 h 1832"/>
              <a:gd name="T12" fmla="*/ 1832 w 1833"/>
              <a:gd name="T13" fmla="*/ 915 h 1832"/>
              <a:gd name="T14" fmla="*/ 917 w 1833"/>
              <a:gd name="T15" fmla="*/ 1831 h 1832"/>
              <a:gd name="T16" fmla="*/ 917 w 1833"/>
              <a:gd name="T17" fmla="*/ 1831 h 1832"/>
              <a:gd name="T18" fmla="*/ 917 w 1833"/>
              <a:gd name="T19" fmla="*/ 1831 h 1832"/>
              <a:gd name="T20" fmla="*/ 0 w 1833"/>
              <a:gd name="T21" fmla="*/ 915 h 1832"/>
              <a:gd name="T22" fmla="*/ 0 w 1833"/>
              <a:gd name="T23" fmla="*/ 91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3" h="1832">
                <a:moveTo>
                  <a:pt x="0" y="915"/>
                </a:moveTo>
                <a:cubicBezTo>
                  <a:pt x="0" y="410"/>
                  <a:pt x="410" y="0"/>
                  <a:pt x="917" y="0"/>
                </a:cubicBezTo>
                <a:lnTo>
                  <a:pt x="917" y="0"/>
                </a:lnTo>
                <a:lnTo>
                  <a:pt x="917" y="0"/>
                </a:lnTo>
                <a:cubicBezTo>
                  <a:pt x="1422" y="0"/>
                  <a:pt x="1832" y="410"/>
                  <a:pt x="1832" y="915"/>
                </a:cubicBezTo>
                <a:lnTo>
                  <a:pt x="1832" y="915"/>
                </a:lnTo>
                <a:lnTo>
                  <a:pt x="1832" y="915"/>
                </a:lnTo>
                <a:cubicBezTo>
                  <a:pt x="1832" y="1421"/>
                  <a:pt x="1422" y="1831"/>
                  <a:pt x="917" y="1831"/>
                </a:cubicBezTo>
                <a:lnTo>
                  <a:pt x="917" y="1831"/>
                </a:lnTo>
                <a:lnTo>
                  <a:pt x="917" y="1831"/>
                </a:lnTo>
                <a:cubicBezTo>
                  <a:pt x="410" y="1831"/>
                  <a:pt x="0" y="1421"/>
                  <a:pt x="0" y="915"/>
                </a:cubicBezTo>
                <a:lnTo>
                  <a:pt x="0" y="915"/>
                </a:lnTo>
              </a:path>
            </a:pathLst>
          </a:custGeom>
          <a:solidFill>
            <a:srgbClr val="F4BC01"/>
          </a:solidFill>
          <a:ln>
            <a:noFill/>
          </a:ln>
          <a:effectLst/>
        </p:spPr>
        <p:txBody>
          <a:bodyPr wrap="none" anchor="ctr"/>
          <a:lstStyle/>
          <a:p>
            <a:endParaRPr lang="en-US" sz="3266" dirty="0">
              <a:latin typeface="Open Sans Light" panose="020B0306030504020204" pitchFamily="34" charset="0"/>
            </a:endParaRPr>
          </a:p>
        </p:txBody>
      </p:sp>
      <p:sp>
        <p:nvSpPr>
          <p:cNvPr id="121" name="Freeform 44">
            <a:extLst>
              <a:ext uri="{FF2B5EF4-FFF2-40B4-BE49-F238E27FC236}">
                <a16:creationId xmlns:a16="http://schemas.microsoft.com/office/drawing/2014/main" id="{5B4801B1-2683-4FEF-9AE2-7CA99227CC89}"/>
              </a:ext>
            </a:extLst>
          </p:cNvPr>
          <p:cNvSpPr>
            <a:spLocks noChangeArrowheads="1"/>
          </p:cNvSpPr>
          <p:nvPr/>
        </p:nvSpPr>
        <p:spPr bwMode="auto">
          <a:xfrm rot="10800000">
            <a:off x="3235948" y="2877543"/>
            <a:ext cx="128382" cy="128382"/>
          </a:xfrm>
          <a:prstGeom prst="roundRect">
            <a:avLst>
              <a:gd name="adj" fmla="val 50000"/>
            </a:avLst>
          </a:prstGeom>
          <a:solidFill>
            <a:schemeClr val="bg1">
              <a:lumMod val="95000"/>
            </a:schemeClr>
          </a:solidFill>
          <a:ln>
            <a:noFill/>
          </a:ln>
          <a:effectLst/>
          <a:extLst>
            <a:ext uri="{91240B29-F687-4F45-9708-019B960494DF}">
              <a14:hiddenLine xmlns:a14="http://schemas.microsoft.com/office/drawing/2010/main" w="9525" cap="flat">
                <a:solidFill>
                  <a:srgbClr val="7B7B7B"/>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Open Sans Light" panose="020B0306030504020204" pitchFamily="34" charset="0"/>
            </a:endParaRPr>
          </a:p>
        </p:txBody>
      </p:sp>
      <p:sp>
        <p:nvSpPr>
          <p:cNvPr id="122" name="Freeform 43">
            <a:extLst>
              <a:ext uri="{FF2B5EF4-FFF2-40B4-BE49-F238E27FC236}">
                <a16:creationId xmlns:a16="http://schemas.microsoft.com/office/drawing/2014/main" id="{2F60F8A6-839D-4BEF-BACE-B15B9D78ED93}"/>
              </a:ext>
            </a:extLst>
          </p:cNvPr>
          <p:cNvSpPr>
            <a:spLocks noChangeArrowheads="1"/>
          </p:cNvSpPr>
          <p:nvPr/>
        </p:nvSpPr>
        <p:spPr bwMode="auto">
          <a:xfrm rot="10800000">
            <a:off x="3032290" y="2641523"/>
            <a:ext cx="515217" cy="113179"/>
          </a:xfrm>
          <a:prstGeom prst="roundRect">
            <a:avLst>
              <a:gd name="adj" fmla="val 50000"/>
            </a:avLst>
          </a:prstGeom>
          <a:solidFill>
            <a:schemeClr val="bg1">
              <a:lumMod val="95000"/>
            </a:schemeClr>
          </a:solidFill>
          <a:ln>
            <a:noFill/>
          </a:ln>
          <a:effectLst/>
          <a:extLst>
            <a:ext uri="{91240B29-F687-4F45-9708-019B960494DF}">
              <a14:hiddenLine xmlns:a14="http://schemas.microsoft.com/office/drawing/2010/main" w="9525" cap="flat">
                <a:solidFill>
                  <a:srgbClr val="7B7B7B"/>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Open Sans Light" panose="020B0306030504020204" pitchFamily="34" charset="0"/>
            </a:endParaRPr>
          </a:p>
        </p:txBody>
      </p:sp>
      <p:sp>
        <p:nvSpPr>
          <p:cNvPr id="123" name="Freeform 15">
            <a:extLst>
              <a:ext uri="{FF2B5EF4-FFF2-40B4-BE49-F238E27FC236}">
                <a16:creationId xmlns:a16="http://schemas.microsoft.com/office/drawing/2014/main" id="{0D54D52B-5D40-4973-A0E2-AD22FC8C695C}"/>
              </a:ext>
            </a:extLst>
          </p:cNvPr>
          <p:cNvSpPr>
            <a:spLocks noChangeArrowheads="1"/>
          </p:cNvSpPr>
          <p:nvPr/>
        </p:nvSpPr>
        <p:spPr bwMode="auto">
          <a:xfrm rot="10800000">
            <a:off x="8319734" y="2698113"/>
            <a:ext cx="1509331" cy="1516545"/>
          </a:xfrm>
          <a:custGeom>
            <a:avLst/>
            <a:gdLst>
              <a:gd name="connsiteX0" fmla="*/ 873197 w 2573553"/>
              <a:gd name="connsiteY0" fmla="*/ 2474180 h 2585854"/>
              <a:gd name="connsiteX1" fmla="*/ 986827 w 2573553"/>
              <a:gd name="connsiteY1" fmla="*/ 2474180 h 2585854"/>
              <a:gd name="connsiteX2" fmla="*/ 1042019 w 2573553"/>
              <a:gd name="connsiteY2" fmla="*/ 2530017 h 2585854"/>
              <a:gd name="connsiteX3" fmla="*/ 986827 w 2573553"/>
              <a:gd name="connsiteY3" fmla="*/ 2585854 h 2585854"/>
              <a:gd name="connsiteX4" fmla="*/ 873197 w 2573553"/>
              <a:gd name="connsiteY4" fmla="*/ 2585854 h 2585854"/>
              <a:gd name="connsiteX5" fmla="*/ 818005 w 2573553"/>
              <a:gd name="connsiteY5" fmla="*/ 2530017 h 2585854"/>
              <a:gd name="connsiteX6" fmla="*/ 873197 w 2573553"/>
              <a:gd name="connsiteY6" fmla="*/ 2474180 h 2585854"/>
              <a:gd name="connsiteX7" fmla="*/ 182244 w 2573553"/>
              <a:gd name="connsiteY7" fmla="*/ 1889479 h 2585854"/>
              <a:gd name="connsiteX8" fmla="*/ 365143 w 2573553"/>
              <a:gd name="connsiteY8" fmla="*/ 2072051 h 2585854"/>
              <a:gd name="connsiteX9" fmla="*/ 182244 w 2573553"/>
              <a:gd name="connsiteY9" fmla="*/ 2254624 h 2585854"/>
              <a:gd name="connsiteX10" fmla="*/ 0 w 2573553"/>
              <a:gd name="connsiteY10" fmla="*/ 2072051 h 2585854"/>
              <a:gd name="connsiteX11" fmla="*/ 182244 w 2573553"/>
              <a:gd name="connsiteY11" fmla="*/ 1889479 h 2585854"/>
              <a:gd name="connsiteX12" fmla="*/ 2171083 w 2573553"/>
              <a:gd name="connsiteY12" fmla="*/ 165133 h 2585854"/>
              <a:gd name="connsiteX13" fmla="*/ 2281129 w 2573553"/>
              <a:gd name="connsiteY13" fmla="*/ 211205 h 2585854"/>
              <a:gd name="connsiteX14" fmla="*/ 2292232 w 2573553"/>
              <a:gd name="connsiteY14" fmla="*/ 222314 h 2585854"/>
              <a:gd name="connsiteX15" fmla="*/ 2292232 w 2573553"/>
              <a:gd name="connsiteY15" fmla="*/ 441893 h 2585854"/>
              <a:gd name="connsiteX16" fmla="*/ 2119161 w 2573553"/>
              <a:gd name="connsiteY16" fmla="*/ 615726 h 2585854"/>
              <a:gd name="connsiteX17" fmla="*/ 2285701 w 2573553"/>
              <a:gd name="connsiteY17" fmla="*/ 650362 h 2585854"/>
              <a:gd name="connsiteX18" fmla="*/ 2296804 w 2573553"/>
              <a:gd name="connsiteY18" fmla="*/ 662125 h 2585854"/>
              <a:gd name="connsiteX19" fmla="*/ 2296804 w 2573553"/>
              <a:gd name="connsiteY19" fmla="*/ 881703 h 2585854"/>
              <a:gd name="connsiteX20" fmla="*/ 2516897 w 2573553"/>
              <a:gd name="connsiteY20" fmla="*/ 881703 h 2585854"/>
              <a:gd name="connsiteX21" fmla="*/ 2528000 w 2573553"/>
              <a:gd name="connsiteY21" fmla="*/ 893467 h 2585854"/>
              <a:gd name="connsiteX22" fmla="*/ 2528000 w 2573553"/>
              <a:gd name="connsiteY22" fmla="*/ 1113045 h 2585854"/>
              <a:gd name="connsiteX23" fmla="*/ 1360917 w 2573553"/>
              <a:gd name="connsiteY23" fmla="*/ 2281517 h 2585854"/>
              <a:gd name="connsiteX24" fmla="*/ 1140823 w 2573553"/>
              <a:gd name="connsiteY24" fmla="*/ 2281517 h 2585854"/>
              <a:gd name="connsiteX25" fmla="*/ 1129067 w 2573553"/>
              <a:gd name="connsiteY25" fmla="*/ 2269753 h 2585854"/>
              <a:gd name="connsiteX26" fmla="*/ 1129067 w 2573553"/>
              <a:gd name="connsiteY26" fmla="*/ 2050175 h 2585854"/>
              <a:gd name="connsiteX27" fmla="*/ 1065063 w 2573553"/>
              <a:gd name="connsiteY27" fmla="*/ 2114219 h 2585854"/>
              <a:gd name="connsiteX28" fmla="*/ 1062451 w 2573553"/>
              <a:gd name="connsiteY28" fmla="*/ 2116833 h 2585854"/>
              <a:gd name="connsiteX29" fmla="*/ 694758 w 2573553"/>
              <a:gd name="connsiteY29" fmla="*/ 2484757 h 2585854"/>
              <a:gd name="connsiteX30" fmla="*/ 475317 w 2573553"/>
              <a:gd name="connsiteY30" fmla="*/ 2484757 h 2585854"/>
              <a:gd name="connsiteX31" fmla="*/ 463562 w 2573553"/>
              <a:gd name="connsiteY31" fmla="*/ 2472994 h 2585854"/>
              <a:gd name="connsiteX32" fmla="*/ 463562 w 2573553"/>
              <a:gd name="connsiteY32" fmla="*/ 2253416 h 2585854"/>
              <a:gd name="connsiteX33" fmla="*/ 636632 w 2573553"/>
              <a:gd name="connsiteY33" fmla="*/ 2080236 h 2585854"/>
              <a:gd name="connsiteX34" fmla="*/ 470746 w 2573553"/>
              <a:gd name="connsiteY34" fmla="*/ 2044947 h 2585854"/>
              <a:gd name="connsiteX35" fmla="*/ 458990 w 2573553"/>
              <a:gd name="connsiteY35" fmla="*/ 2033837 h 2585854"/>
              <a:gd name="connsiteX36" fmla="*/ 458990 w 2573553"/>
              <a:gd name="connsiteY36" fmla="*/ 1814259 h 2585854"/>
              <a:gd name="connsiteX37" fmla="*/ 549770 w 2573553"/>
              <a:gd name="connsiteY37" fmla="*/ 1723421 h 2585854"/>
              <a:gd name="connsiteX38" fmla="*/ 549117 w 2573553"/>
              <a:gd name="connsiteY38" fmla="*/ 1723421 h 2585854"/>
              <a:gd name="connsiteX39" fmla="*/ 458990 w 2573553"/>
              <a:gd name="connsiteY39" fmla="*/ 1814259 h 2585854"/>
              <a:gd name="connsiteX40" fmla="*/ 239549 w 2573553"/>
              <a:gd name="connsiteY40" fmla="*/ 1814259 h 2585854"/>
              <a:gd name="connsiteX41" fmla="*/ 227794 w 2573553"/>
              <a:gd name="connsiteY41" fmla="*/ 1802496 h 2585854"/>
              <a:gd name="connsiteX42" fmla="*/ 227794 w 2573553"/>
              <a:gd name="connsiteY42" fmla="*/ 1582917 h 2585854"/>
              <a:gd name="connsiteX43" fmla="*/ 1395531 w 2573553"/>
              <a:gd name="connsiteY43" fmla="*/ 414446 h 2585854"/>
              <a:gd name="connsiteX44" fmla="*/ 1614971 w 2573553"/>
              <a:gd name="connsiteY44" fmla="*/ 414446 h 2585854"/>
              <a:gd name="connsiteX45" fmla="*/ 1626727 w 2573553"/>
              <a:gd name="connsiteY45" fmla="*/ 425555 h 2585854"/>
              <a:gd name="connsiteX46" fmla="*/ 1626727 w 2573553"/>
              <a:gd name="connsiteY46" fmla="*/ 645787 h 2585854"/>
              <a:gd name="connsiteX47" fmla="*/ 1690730 w 2573553"/>
              <a:gd name="connsiteY47" fmla="*/ 581090 h 2585854"/>
              <a:gd name="connsiteX48" fmla="*/ 1693343 w 2573553"/>
              <a:gd name="connsiteY48" fmla="*/ 578476 h 2585854"/>
              <a:gd name="connsiteX49" fmla="*/ 2061036 w 2573553"/>
              <a:gd name="connsiteY49" fmla="*/ 211205 h 2585854"/>
              <a:gd name="connsiteX50" fmla="*/ 2171083 w 2573553"/>
              <a:gd name="connsiteY50" fmla="*/ 165133 h 2585854"/>
              <a:gd name="connsiteX51" fmla="*/ 1733285 w 2573553"/>
              <a:gd name="connsiteY51" fmla="*/ 0 h 2585854"/>
              <a:gd name="connsiteX52" fmla="*/ 1772626 w 2573553"/>
              <a:gd name="connsiteY52" fmla="*/ 39341 h 2585854"/>
              <a:gd name="connsiteX53" fmla="*/ 1772626 w 2573553"/>
              <a:gd name="connsiteY53" fmla="*/ 121956 h 2585854"/>
              <a:gd name="connsiteX54" fmla="*/ 1855242 w 2573553"/>
              <a:gd name="connsiteY54" fmla="*/ 121956 h 2585854"/>
              <a:gd name="connsiteX55" fmla="*/ 1894582 w 2573553"/>
              <a:gd name="connsiteY55" fmla="*/ 161297 h 2585854"/>
              <a:gd name="connsiteX56" fmla="*/ 1855242 w 2573553"/>
              <a:gd name="connsiteY56" fmla="*/ 200638 h 2585854"/>
              <a:gd name="connsiteX57" fmla="*/ 1772626 w 2573553"/>
              <a:gd name="connsiteY57" fmla="*/ 200638 h 2585854"/>
              <a:gd name="connsiteX58" fmla="*/ 1772626 w 2573553"/>
              <a:gd name="connsiteY58" fmla="*/ 283253 h 2585854"/>
              <a:gd name="connsiteX59" fmla="*/ 1733285 w 2573553"/>
              <a:gd name="connsiteY59" fmla="*/ 321938 h 2585854"/>
              <a:gd name="connsiteX60" fmla="*/ 1693945 w 2573553"/>
              <a:gd name="connsiteY60" fmla="*/ 283253 h 2585854"/>
              <a:gd name="connsiteX61" fmla="*/ 1693945 w 2573553"/>
              <a:gd name="connsiteY61" fmla="*/ 200638 h 2585854"/>
              <a:gd name="connsiteX62" fmla="*/ 1611329 w 2573553"/>
              <a:gd name="connsiteY62" fmla="*/ 200638 h 2585854"/>
              <a:gd name="connsiteX63" fmla="*/ 1572644 w 2573553"/>
              <a:gd name="connsiteY63" fmla="*/ 161297 h 2585854"/>
              <a:gd name="connsiteX64" fmla="*/ 1611329 w 2573553"/>
              <a:gd name="connsiteY64" fmla="*/ 121956 h 2585854"/>
              <a:gd name="connsiteX65" fmla="*/ 1693945 w 2573553"/>
              <a:gd name="connsiteY65" fmla="*/ 121956 h 2585854"/>
              <a:gd name="connsiteX66" fmla="*/ 1693945 w 2573553"/>
              <a:gd name="connsiteY66" fmla="*/ 39341 h 2585854"/>
              <a:gd name="connsiteX67" fmla="*/ 1733285 w 2573553"/>
              <a:gd name="connsiteY67" fmla="*/ 0 h 2585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573553" h="2585854">
                <a:moveTo>
                  <a:pt x="873197" y="2474180"/>
                </a:moveTo>
                <a:lnTo>
                  <a:pt x="986827" y="2474180"/>
                </a:lnTo>
                <a:cubicBezTo>
                  <a:pt x="1017345" y="2474180"/>
                  <a:pt x="1042019" y="2499143"/>
                  <a:pt x="1042019" y="2530017"/>
                </a:cubicBezTo>
                <a:cubicBezTo>
                  <a:pt x="1042019" y="2560892"/>
                  <a:pt x="1017345" y="2585854"/>
                  <a:pt x="986827" y="2585854"/>
                </a:cubicBezTo>
                <a:lnTo>
                  <a:pt x="873197" y="2585854"/>
                </a:lnTo>
                <a:cubicBezTo>
                  <a:pt x="842679" y="2585854"/>
                  <a:pt x="818005" y="2560892"/>
                  <a:pt x="818005" y="2530017"/>
                </a:cubicBezTo>
                <a:cubicBezTo>
                  <a:pt x="818005" y="2499143"/>
                  <a:pt x="842679" y="2474180"/>
                  <a:pt x="873197" y="2474180"/>
                </a:cubicBezTo>
                <a:close/>
                <a:moveTo>
                  <a:pt x="182244" y="1889479"/>
                </a:moveTo>
                <a:cubicBezTo>
                  <a:pt x="283199" y="1889479"/>
                  <a:pt x="365143" y="1971277"/>
                  <a:pt x="365143" y="2072051"/>
                </a:cubicBezTo>
                <a:cubicBezTo>
                  <a:pt x="365143" y="2172826"/>
                  <a:pt x="283199" y="2254624"/>
                  <a:pt x="182244" y="2254624"/>
                </a:cubicBezTo>
                <a:cubicBezTo>
                  <a:pt x="81288" y="2254624"/>
                  <a:pt x="0" y="2172826"/>
                  <a:pt x="0" y="2072051"/>
                </a:cubicBezTo>
                <a:cubicBezTo>
                  <a:pt x="0" y="1971277"/>
                  <a:pt x="81288" y="1889479"/>
                  <a:pt x="182244" y="1889479"/>
                </a:cubicBezTo>
                <a:close/>
                <a:moveTo>
                  <a:pt x="2171083" y="165133"/>
                </a:moveTo>
                <a:cubicBezTo>
                  <a:pt x="2210921" y="165133"/>
                  <a:pt x="2250760" y="180490"/>
                  <a:pt x="2281129" y="211205"/>
                </a:cubicBezTo>
                <a:lnTo>
                  <a:pt x="2292232" y="222314"/>
                </a:lnTo>
                <a:cubicBezTo>
                  <a:pt x="2352970" y="283091"/>
                  <a:pt x="2352970" y="381117"/>
                  <a:pt x="2292232" y="441893"/>
                </a:cubicBezTo>
                <a:lnTo>
                  <a:pt x="2119161" y="615726"/>
                </a:lnTo>
                <a:cubicBezTo>
                  <a:pt x="2175328" y="593507"/>
                  <a:pt x="2240637" y="605270"/>
                  <a:pt x="2285701" y="650362"/>
                </a:cubicBezTo>
                <a:lnTo>
                  <a:pt x="2296804" y="662125"/>
                </a:lnTo>
                <a:cubicBezTo>
                  <a:pt x="2357542" y="722248"/>
                  <a:pt x="2357542" y="820927"/>
                  <a:pt x="2296804" y="881703"/>
                </a:cubicBezTo>
                <a:cubicBezTo>
                  <a:pt x="2357542" y="820927"/>
                  <a:pt x="2456159" y="820927"/>
                  <a:pt x="2516897" y="881703"/>
                </a:cubicBezTo>
                <a:lnTo>
                  <a:pt x="2528000" y="893467"/>
                </a:lnTo>
                <a:cubicBezTo>
                  <a:pt x="2588738" y="954243"/>
                  <a:pt x="2588738" y="1052269"/>
                  <a:pt x="2528000" y="1113045"/>
                </a:cubicBezTo>
                <a:lnTo>
                  <a:pt x="1360917" y="2281517"/>
                </a:lnTo>
                <a:cubicBezTo>
                  <a:pt x="1300179" y="2342293"/>
                  <a:pt x="1201561" y="2342293"/>
                  <a:pt x="1140823" y="2281517"/>
                </a:cubicBezTo>
                <a:lnTo>
                  <a:pt x="1129067" y="2269753"/>
                </a:lnTo>
                <a:cubicBezTo>
                  <a:pt x="1068982" y="2208977"/>
                  <a:pt x="1068982" y="2110951"/>
                  <a:pt x="1129067" y="2050175"/>
                </a:cubicBezTo>
                <a:lnTo>
                  <a:pt x="1065063" y="2114219"/>
                </a:lnTo>
                <a:cubicBezTo>
                  <a:pt x="1064410" y="2114872"/>
                  <a:pt x="1063104" y="2116179"/>
                  <a:pt x="1062451" y="2116833"/>
                </a:cubicBezTo>
                <a:lnTo>
                  <a:pt x="694758" y="2484757"/>
                </a:lnTo>
                <a:cubicBezTo>
                  <a:pt x="634020" y="2545534"/>
                  <a:pt x="536055" y="2545534"/>
                  <a:pt x="475317" y="2484757"/>
                </a:cubicBezTo>
                <a:lnTo>
                  <a:pt x="463562" y="2472994"/>
                </a:lnTo>
                <a:cubicBezTo>
                  <a:pt x="402824" y="2412218"/>
                  <a:pt x="402824" y="2314192"/>
                  <a:pt x="463562" y="2253416"/>
                </a:cubicBezTo>
                <a:lnTo>
                  <a:pt x="636632" y="2080236"/>
                </a:lnTo>
                <a:cubicBezTo>
                  <a:pt x="581119" y="2101802"/>
                  <a:pt x="515809" y="2090692"/>
                  <a:pt x="470746" y="2044947"/>
                </a:cubicBezTo>
                <a:lnTo>
                  <a:pt x="458990" y="2033837"/>
                </a:lnTo>
                <a:cubicBezTo>
                  <a:pt x="398252" y="1973061"/>
                  <a:pt x="398252" y="1875035"/>
                  <a:pt x="458990" y="1814259"/>
                </a:cubicBezTo>
                <a:lnTo>
                  <a:pt x="549770" y="1723421"/>
                </a:lnTo>
                <a:lnTo>
                  <a:pt x="549117" y="1723421"/>
                </a:lnTo>
                <a:lnTo>
                  <a:pt x="458990" y="1814259"/>
                </a:lnTo>
                <a:cubicBezTo>
                  <a:pt x="398252" y="1875035"/>
                  <a:pt x="300287" y="1875035"/>
                  <a:pt x="239549" y="1814259"/>
                </a:cubicBezTo>
                <a:lnTo>
                  <a:pt x="227794" y="1802496"/>
                </a:lnTo>
                <a:cubicBezTo>
                  <a:pt x="167056" y="1741719"/>
                  <a:pt x="167056" y="1643040"/>
                  <a:pt x="227794" y="1582917"/>
                </a:cubicBezTo>
                <a:lnTo>
                  <a:pt x="1395531" y="414446"/>
                </a:lnTo>
                <a:cubicBezTo>
                  <a:pt x="1456269" y="353669"/>
                  <a:pt x="1554233" y="353669"/>
                  <a:pt x="1614971" y="414446"/>
                </a:cubicBezTo>
                <a:lnTo>
                  <a:pt x="1626727" y="425555"/>
                </a:lnTo>
                <a:cubicBezTo>
                  <a:pt x="1686812" y="486331"/>
                  <a:pt x="1686812" y="585011"/>
                  <a:pt x="1626727" y="645787"/>
                </a:cubicBezTo>
                <a:lnTo>
                  <a:pt x="1690730" y="581090"/>
                </a:lnTo>
                <a:cubicBezTo>
                  <a:pt x="1692036" y="580437"/>
                  <a:pt x="1692689" y="579130"/>
                  <a:pt x="1693343" y="578476"/>
                </a:cubicBezTo>
                <a:lnTo>
                  <a:pt x="2061036" y="211205"/>
                </a:lnTo>
                <a:cubicBezTo>
                  <a:pt x="2091405" y="180490"/>
                  <a:pt x="2131244" y="165133"/>
                  <a:pt x="2171083" y="165133"/>
                </a:cubicBezTo>
                <a:close/>
                <a:moveTo>
                  <a:pt x="1733285" y="0"/>
                </a:moveTo>
                <a:cubicBezTo>
                  <a:pt x="1754923" y="0"/>
                  <a:pt x="1772626" y="17703"/>
                  <a:pt x="1772626" y="39341"/>
                </a:cubicBezTo>
                <a:lnTo>
                  <a:pt x="1772626" y="121956"/>
                </a:lnTo>
                <a:lnTo>
                  <a:pt x="1855242" y="121956"/>
                </a:lnTo>
                <a:cubicBezTo>
                  <a:pt x="1876879" y="121956"/>
                  <a:pt x="1894582" y="139660"/>
                  <a:pt x="1894582" y="161297"/>
                </a:cubicBezTo>
                <a:cubicBezTo>
                  <a:pt x="1894582" y="182934"/>
                  <a:pt x="1876879" y="200638"/>
                  <a:pt x="1855242" y="200638"/>
                </a:cubicBezTo>
                <a:lnTo>
                  <a:pt x="1772626" y="200638"/>
                </a:lnTo>
                <a:lnTo>
                  <a:pt x="1772626" y="283253"/>
                </a:lnTo>
                <a:cubicBezTo>
                  <a:pt x="1772626" y="304891"/>
                  <a:pt x="1754923" y="321938"/>
                  <a:pt x="1733285" y="321938"/>
                </a:cubicBezTo>
                <a:cubicBezTo>
                  <a:pt x="1711648" y="321938"/>
                  <a:pt x="1693945" y="304891"/>
                  <a:pt x="1693945" y="283253"/>
                </a:cubicBezTo>
                <a:lnTo>
                  <a:pt x="1693945" y="200638"/>
                </a:lnTo>
                <a:lnTo>
                  <a:pt x="1611329" y="200638"/>
                </a:lnTo>
                <a:cubicBezTo>
                  <a:pt x="1589692" y="200638"/>
                  <a:pt x="1572644" y="182934"/>
                  <a:pt x="1572644" y="161297"/>
                </a:cubicBezTo>
                <a:cubicBezTo>
                  <a:pt x="1572644" y="139660"/>
                  <a:pt x="1589692" y="121956"/>
                  <a:pt x="1611329" y="121956"/>
                </a:cubicBezTo>
                <a:lnTo>
                  <a:pt x="1693945" y="121956"/>
                </a:lnTo>
                <a:lnTo>
                  <a:pt x="1693945" y="39341"/>
                </a:lnTo>
                <a:cubicBezTo>
                  <a:pt x="1693945" y="17703"/>
                  <a:pt x="1711648" y="0"/>
                  <a:pt x="1733285" y="0"/>
                </a:cubicBezTo>
                <a:close/>
              </a:path>
            </a:pathLst>
          </a:custGeom>
          <a:solidFill>
            <a:srgbClr val="F76B45"/>
          </a:solidFill>
          <a:ln>
            <a:noFill/>
          </a:ln>
          <a:effectLst/>
        </p:spPr>
        <p:txBody>
          <a:bodyPr wrap="square" anchor="ctr">
            <a:noAutofit/>
          </a:bodyPr>
          <a:lstStyle/>
          <a:p>
            <a:endParaRPr lang="en-US" sz="3266" dirty="0">
              <a:latin typeface="Open Sans Light" panose="020B0306030504020204" pitchFamily="34" charset="0"/>
            </a:endParaRPr>
          </a:p>
        </p:txBody>
      </p:sp>
      <p:sp>
        <p:nvSpPr>
          <p:cNvPr id="124" name="Freeform 51">
            <a:extLst>
              <a:ext uri="{FF2B5EF4-FFF2-40B4-BE49-F238E27FC236}">
                <a16:creationId xmlns:a16="http://schemas.microsoft.com/office/drawing/2014/main" id="{8B6CB7FB-2AB3-44EB-B11A-66F30F93933A}"/>
              </a:ext>
            </a:extLst>
          </p:cNvPr>
          <p:cNvSpPr>
            <a:spLocks noChangeArrowheads="1"/>
          </p:cNvSpPr>
          <p:nvPr/>
        </p:nvSpPr>
        <p:spPr bwMode="auto">
          <a:xfrm rot="10800000">
            <a:off x="8661805" y="2996911"/>
            <a:ext cx="861510" cy="859440"/>
          </a:xfrm>
          <a:custGeom>
            <a:avLst/>
            <a:gdLst>
              <a:gd name="T0" fmla="*/ 0 w 1833"/>
              <a:gd name="T1" fmla="*/ 915 h 1832"/>
              <a:gd name="T2" fmla="*/ 917 w 1833"/>
              <a:gd name="T3" fmla="*/ 0 h 1832"/>
              <a:gd name="T4" fmla="*/ 917 w 1833"/>
              <a:gd name="T5" fmla="*/ 0 h 1832"/>
              <a:gd name="T6" fmla="*/ 917 w 1833"/>
              <a:gd name="T7" fmla="*/ 0 h 1832"/>
              <a:gd name="T8" fmla="*/ 1832 w 1833"/>
              <a:gd name="T9" fmla="*/ 915 h 1832"/>
              <a:gd name="T10" fmla="*/ 1832 w 1833"/>
              <a:gd name="T11" fmla="*/ 915 h 1832"/>
              <a:gd name="T12" fmla="*/ 1832 w 1833"/>
              <a:gd name="T13" fmla="*/ 915 h 1832"/>
              <a:gd name="T14" fmla="*/ 917 w 1833"/>
              <a:gd name="T15" fmla="*/ 1831 h 1832"/>
              <a:gd name="T16" fmla="*/ 917 w 1833"/>
              <a:gd name="T17" fmla="*/ 1831 h 1832"/>
              <a:gd name="T18" fmla="*/ 917 w 1833"/>
              <a:gd name="T19" fmla="*/ 1831 h 1832"/>
              <a:gd name="T20" fmla="*/ 0 w 1833"/>
              <a:gd name="T21" fmla="*/ 915 h 1832"/>
              <a:gd name="T22" fmla="*/ 0 w 1833"/>
              <a:gd name="T23" fmla="*/ 91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3" h="1832">
                <a:moveTo>
                  <a:pt x="0" y="915"/>
                </a:moveTo>
                <a:cubicBezTo>
                  <a:pt x="0" y="410"/>
                  <a:pt x="410" y="0"/>
                  <a:pt x="917" y="0"/>
                </a:cubicBezTo>
                <a:lnTo>
                  <a:pt x="917" y="0"/>
                </a:lnTo>
                <a:lnTo>
                  <a:pt x="917" y="0"/>
                </a:lnTo>
                <a:cubicBezTo>
                  <a:pt x="1422" y="0"/>
                  <a:pt x="1832" y="410"/>
                  <a:pt x="1832" y="915"/>
                </a:cubicBezTo>
                <a:lnTo>
                  <a:pt x="1832" y="915"/>
                </a:lnTo>
                <a:lnTo>
                  <a:pt x="1832" y="915"/>
                </a:lnTo>
                <a:cubicBezTo>
                  <a:pt x="1832" y="1421"/>
                  <a:pt x="1422" y="1831"/>
                  <a:pt x="917" y="1831"/>
                </a:cubicBezTo>
                <a:lnTo>
                  <a:pt x="917" y="1831"/>
                </a:lnTo>
                <a:lnTo>
                  <a:pt x="917" y="1831"/>
                </a:lnTo>
                <a:cubicBezTo>
                  <a:pt x="410" y="1831"/>
                  <a:pt x="0" y="1421"/>
                  <a:pt x="0" y="915"/>
                </a:cubicBezTo>
                <a:lnTo>
                  <a:pt x="0" y="915"/>
                </a:lnTo>
              </a:path>
            </a:pathLst>
          </a:custGeom>
          <a:solidFill>
            <a:srgbClr val="F76B45"/>
          </a:solidFill>
          <a:ln>
            <a:noFill/>
          </a:ln>
          <a:effectLst/>
        </p:spPr>
        <p:txBody>
          <a:bodyPr wrap="none" anchor="ctr"/>
          <a:lstStyle/>
          <a:p>
            <a:endParaRPr lang="en-US" sz="3266" dirty="0">
              <a:latin typeface="Open Sans Light" panose="020B0306030504020204" pitchFamily="34" charset="0"/>
            </a:endParaRPr>
          </a:p>
        </p:txBody>
      </p:sp>
      <p:sp>
        <p:nvSpPr>
          <p:cNvPr id="125" name="Freeform 51">
            <a:extLst>
              <a:ext uri="{FF2B5EF4-FFF2-40B4-BE49-F238E27FC236}">
                <a16:creationId xmlns:a16="http://schemas.microsoft.com/office/drawing/2014/main" id="{57B558A8-B912-4C4E-897A-E61EA0389DBE}"/>
              </a:ext>
            </a:extLst>
          </p:cNvPr>
          <p:cNvSpPr>
            <a:spLocks noChangeArrowheads="1"/>
          </p:cNvSpPr>
          <p:nvPr/>
        </p:nvSpPr>
        <p:spPr bwMode="auto">
          <a:xfrm rot="10800000">
            <a:off x="8707357" y="3042354"/>
            <a:ext cx="770405" cy="768553"/>
          </a:xfrm>
          <a:custGeom>
            <a:avLst/>
            <a:gdLst>
              <a:gd name="T0" fmla="*/ 0 w 1833"/>
              <a:gd name="T1" fmla="*/ 915 h 1832"/>
              <a:gd name="T2" fmla="*/ 917 w 1833"/>
              <a:gd name="T3" fmla="*/ 0 h 1832"/>
              <a:gd name="T4" fmla="*/ 917 w 1833"/>
              <a:gd name="T5" fmla="*/ 0 h 1832"/>
              <a:gd name="T6" fmla="*/ 917 w 1833"/>
              <a:gd name="T7" fmla="*/ 0 h 1832"/>
              <a:gd name="T8" fmla="*/ 1832 w 1833"/>
              <a:gd name="T9" fmla="*/ 915 h 1832"/>
              <a:gd name="T10" fmla="*/ 1832 w 1833"/>
              <a:gd name="T11" fmla="*/ 915 h 1832"/>
              <a:gd name="T12" fmla="*/ 1832 w 1833"/>
              <a:gd name="T13" fmla="*/ 915 h 1832"/>
              <a:gd name="T14" fmla="*/ 917 w 1833"/>
              <a:gd name="T15" fmla="*/ 1831 h 1832"/>
              <a:gd name="T16" fmla="*/ 917 w 1833"/>
              <a:gd name="T17" fmla="*/ 1831 h 1832"/>
              <a:gd name="T18" fmla="*/ 917 w 1833"/>
              <a:gd name="T19" fmla="*/ 1831 h 1832"/>
              <a:gd name="T20" fmla="*/ 0 w 1833"/>
              <a:gd name="T21" fmla="*/ 915 h 1832"/>
              <a:gd name="T22" fmla="*/ 0 w 1833"/>
              <a:gd name="T23" fmla="*/ 91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3" h="1832">
                <a:moveTo>
                  <a:pt x="0" y="915"/>
                </a:moveTo>
                <a:cubicBezTo>
                  <a:pt x="0" y="410"/>
                  <a:pt x="410" y="0"/>
                  <a:pt x="917" y="0"/>
                </a:cubicBezTo>
                <a:lnTo>
                  <a:pt x="917" y="0"/>
                </a:lnTo>
                <a:lnTo>
                  <a:pt x="917" y="0"/>
                </a:lnTo>
                <a:cubicBezTo>
                  <a:pt x="1422" y="0"/>
                  <a:pt x="1832" y="410"/>
                  <a:pt x="1832" y="915"/>
                </a:cubicBezTo>
                <a:lnTo>
                  <a:pt x="1832" y="915"/>
                </a:lnTo>
                <a:lnTo>
                  <a:pt x="1832" y="915"/>
                </a:lnTo>
                <a:cubicBezTo>
                  <a:pt x="1832" y="1421"/>
                  <a:pt x="1422" y="1831"/>
                  <a:pt x="917" y="1831"/>
                </a:cubicBezTo>
                <a:lnTo>
                  <a:pt x="917" y="1831"/>
                </a:lnTo>
                <a:lnTo>
                  <a:pt x="917" y="1831"/>
                </a:lnTo>
                <a:cubicBezTo>
                  <a:pt x="410" y="1831"/>
                  <a:pt x="0" y="1421"/>
                  <a:pt x="0" y="915"/>
                </a:cubicBezTo>
                <a:lnTo>
                  <a:pt x="0" y="915"/>
                </a:lnTo>
              </a:path>
            </a:pathLst>
          </a:custGeom>
          <a:solidFill>
            <a:srgbClr val="F76B45"/>
          </a:solidFill>
          <a:ln>
            <a:noFill/>
          </a:ln>
          <a:effectLst/>
        </p:spPr>
        <p:txBody>
          <a:bodyPr wrap="none" anchor="ctr"/>
          <a:lstStyle/>
          <a:p>
            <a:endParaRPr lang="en-US" sz="3266" dirty="0">
              <a:latin typeface="Open Sans Light" panose="020B0306030504020204" pitchFamily="34" charset="0"/>
            </a:endParaRPr>
          </a:p>
        </p:txBody>
      </p:sp>
      <p:sp>
        <p:nvSpPr>
          <p:cNvPr id="126" name="Freeform 5">
            <a:extLst>
              <a:ext uri="{FF2B5EF4-FFF2-40B4-BE49-F238E27FC236}">
                <a16:creationId xmlns:a16="http://schemas.microsoft.com/office/drawing/2014/main" id="{141719E4-01BE-4DDD-BB1F-14C20F7EEAB0}"/>
              </a:ext>
            </a:extLst>
          </p:cNvPr>
          <p:cNvSpPr>
            <a:spLocks noChangeArrowheads="1"/>
          </p:cNvSpPr>
          <p:nvPr/>
        </p:nvSpPr>
        <p:spPr bwMode="auto">
          <a:xfrm rot="10800000">
            <a:off x="7481078" y="2831220"/>
            <a:ext cx="30406" cy="579408"/>
          </a:xfrm>
          <a:custGeom>
            <a:avLst/>
            <a:gdLst>
              <a:gd name="T0" fmla="*/ 77 w 78"/>
              <a:gd name="T1" fmla="*/ 1513 h 1514"/>
              <a:gd name="T2" fmla="*/ 0 w 78"/>
              <a:gd name="T3" fmla="*/ 1513 h 1514"/>
              <a:gd name="T4" fmla="*/ 0 w 78"/>
              <a:gd name="T5" fmla="*/ 0 h 1514"/>
              <a:gd name="T6" fmla="*/ 77 w 78"/>
              <a:gd name="T7" fmla="*/ 0 h 1514"/>
              <a:gd name="T8" fmla="*/ 77 w 78"/>
              <a:gd name="T9" fmla="*/ 1513 h 1514"/>
            </a:gdLst>
            <a:ahLst/>
            <a:cxnLst>
              <a:cxn ang="0">
                <a:pos x="T0" y="T1"/>
              </a:cxn>
              <a:cxn ang="0">
                <a:pos x="T2" y="T3"/>
              </a:cxn>
              <a:cxn ang="0">
                <a:pos x="T4" y="T5"/>
              </a:cxn>
              <a:cxn ang="0">
                <a:pos x="T6" y="T7"/>
              </a:cxn>
              <a:cxn ang="0">
                <a:pos x="T8" y="T9"/>
              </a:cxn>
            </a:cxnLst>
            <a:rect l="0" t="0" r="r" b="b"/>
            <a:pathLst>
              <a:path w="78" h="1514">
                <a:moveTo>
                  <a:pt x="77" y="1513"/>
                </a:moveTo>
                <a:lnTo>
                  <a:pt x="0" y="1513"/>
                </a:lnTo>
                <a:lnTo>
                  <a:pt x="0" y="0"/>
                </a:lnTo>
                <a:lnTo>
                  <a:pt x="77" y="0"/>
                </a:lnTo>
                <a:lnTo>
                  <a:pt x="77" y="1513"/>
                </a:lnTo>
              </a:path>
            </a:pathLst>
          </a:custGeom>
          <a:solidFill>
            <a:srgbClr val="F76B45"/>
          </a:solidFill>
          <a:ln>
            <a:noFill/>
          </a:ln>
          <a:effectLst/>
        </p:spPr>
        <p:txBody>
          <a:bodyPr wrap="none" anchor="ctr"/>
          <a:lstStyle/>
          <a:p>
            <a:endParaRPr lang="en-US" sz="3266" dirty="0">
              <a:latin typeface="Open Sans Light" panose="020B0306030504020204" pitchFamily="34" charset="0"/>
            </a:endParaRPr>
          </a:p>
        </p:txBody>
      </p:sp>
      <p:sp>
        <p:nvSpPr>
          <p:cNvPr id="127" name="Freeform 44">
            <a:extLst>
              <a:ext uri="{FF2B5EF4-FFF2-40B4-BE49-F238E27FC236}">
                <a16:creationId xmlns:a16="http://schemas.microsoft.com/office/drawing/2014/main" id="{B5F35F06-5450-4619-A309-46A45941FE21}"/>
              </a:ext>
            </a:extLst>
          </p:cNvPr>
          <p:cNvSpPr>
            <a:spLocks noChangeArrowheads="1"/>
          </p:cNvSpPr>
          <p:nvPr/>
        </p:nvSpPr>
        <p:spPr bwMode="auto">
          <a:xfrm>
            <a:off x="8368198" y="4184409"/>
            <a:ext cx="128382" cy="128382"/>
          </a:xfrm>
          <a:prstGeom prst="roundRect">
            <a:avLst>
              <a:gd name="adj" fmla="val 50000"/>
            </a:avLst>
          </a:prstGeom>
          <a:solidFill>
            <a:schemeClr val="bg1">
              <a:lumMod val="95000"/>
            </a:schemeClr>
          </a:solidFill>
          <a:ln>
            <a:noFill/>
          </a:ln>
          <a:effectLst/>
          <a:extLst>
            <a:ext uri="{91240B29-F687-4F45-9708-019B960494DF}">
              <a14:hiddenLine xmlns:a14="http://schemas.microsoft.com/office/drawing/2010/main" w="9525" cap="flat">
                <a:solidFill>
                  <a:srgbClr val="7B7B7B"/>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Open Sans Light" panose="020B0306030504020204" pitchFamily="34" charset="0"/>
            </a:endParaRPr>
          </a:p>
        </p:txBody>
      </p:sp>
      <p:sp>
        <p:nvSpPr>
          <p:cNvPr id="128" name="Freeform 43">
            <a:extLst>
              <a:ext uri="{FF2B5EF4-FFF2-40B4-BE49-F238E27FC236}">
                <a16:creationId xmlns:a16="http://schemas.microsoft.com/office/drawing/2014/main" id="{EF4D38B4-EF31-49D1-BED1-C81337CB495B}"/>
              </a:ext>
            </a:extLst>
          </p:cNvPr>
          <p:cNvSpPr>
            <a:spLocks noChangeArrowheads="1"/>
          </p:cNvSpPr>
          <p:nvPr/>
        </p:nvSpPr>
        <p:spPr bwMode="auto">
          <a:xfrm>
            <a:off x="8125689" y="3949730"/>
            <a:ext cx="515217" cy="113179"/>
          </a:xfrm>
          <a:prstGeom prst="roundRect">
            <a:avLst>
              <a:gd name="adj" fmla="val 50000"/>
            </a:avLst>
          </a:prstGeom>
          <a:solidFill>
            <a:schemeClr val="bg1">
              <a:lumMod val="95000"/>
            </a:schemeClr>
          </a:solidFill>
          <a:ln>
            <a:noFill/>
          </a:ln>
          <a:effectLst/>
          <a:extLst>
            <a:ext uri="{91240B29-F687-4F45-9708-019B960494DF}">
              <a14:hiddenLine xmlns:a14="http://schemas.microsoft.com/office/drawing/2010/main" w="9525" cap="flat">
                <a:solidFill>
                  <a:srgbClr val="7B7B7B"/>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Open Sans Light" panose="020B0306030504020204" pitchFamily="34" charset="0"/>
            </a:endParaRPr>
          </a:p>
        </p:txBody>
      </p:sp>
      <p:sp>
        <p:nvSpPr>
          <p:cNvPr id="129" name="Freeform 23">
            <a:extLst>
              <a:ext uri="{FF2B5EF4-FFF2-40B4-BE49-F238E27FC236}">
                <a16:creationId xmlns:a16="http://schemas.microsoft.com/office/drawing/2014/main" id="{2FC563B6-AB17-4A71-AB5D-4D2392EF4FB3}"/>
              </a:ext>
            </a:extLst>
          </p:cNvPr>
          <p:cNvSpPr>
            <a:spLocks noChangeArrowheads="1"/>
          </p:cNvSpPr>
          <p:nvPr/>
        </p:nvSpPr>
        <p:spPr bwMode="auto">
          <a:xfrm>
            <a:off x="2165344" y="3493825"/>
            <a:ext cx="1509331" cy="1516545"/>
          </a:xfrm>
          <a:custGeom>
            <a:avLst/>
            <a:gdLst>
              <a:gd name="connsiteX0" fmla="*/ 873197 w 2573553"/>
              <a:gd name="connsiteY0" fmla="*/ 2474180 h 2585854"/>
              <a:gd name="connsiteX1" fmla="*/ 986827 w 2573553"/>
              <a:gd name="connsiteY1" fmla="*/ 2474180 h 2585854"/>
              <a:gd name="connsiteX2" fmla="*/ 1042019 w 2573553"/>
              <a:gd name="connsiteY2" fmla="*/ 2530017 h 2585854"/>
              <a:gd name="connsiteX3" fmla="*/ 986827 w 2573553"/>
              <a:gd name="connsiteY3" fmla="*/ 2585854 h 2585854"/>
              <a:gd name="connsiteX4" fmla="*/ 873197 w 2573553"/>
              <a:gd name="connsiteY4" fmla="*/ 2585854 h 2585854"/>
              <a:gd name="connsiteX5" fmla="*/ 818005 w 2573553"/>
              <a:gd name="connsiteY5" fmla="*/ 2530017 h 2585854"/>
              <a:gd name="connsiteX6" fmla="*/ 873197 w 2573553"/>
              <a:gd name="connsiteY6" fmla="*/ 2474180 h 2585854"/>
              <a:gd name="connsiteX7" fmla="*/ 182244 w 2573553"/>
              <a:gd name="connsiteY7" fmla="*/ 1889479 h 2585854"/>
              <a:gd name="connsiteX8" fmla="*/ 365143 w 2573553"/>
              <a:gd name="connsiteY8" fmla="*/ 2072051 h 2585854"/>
              <a:gd name="connsiteX9" fmla="*/ 182244 w 2573553"/>
              <a:gd name="connsiteY9" fmla="*/ 2254624 h 2585854"/>
              <a:gd name="connsiteX10" fmla="*/ 0 w 2573553"/>
              <a:gd name="connsiteY10" fmla="*/ 2072051 h 2585854"/>
              <a:gd name="connsiteX11" fmla="*/ 182244 w 2573553"/>
              <a:gd name="connsiteY11" fmla="*/ 1889479 h 2585854"/>
              <a:gd name="connsiteX12" fmla="*/ 2171083 w 2573553"/>
              <a:gd name="connsiteY12" fmla="*/ 165133 h 2585854"/>
              <a:gd name="connsiteX13" fmla="*/ 2281129 w 2573553"/>
              <a:gd name="connsiteY13" fmla="*/ 211205 h 2585854"/>
              <a:gd name="connsiteX14" fmla="*/ 2292232 w 2573553"/>
              <a:gd name="connsiteY14" fmla="*/ 222314 h 2585854"/>
              <a:gd name="connsiteX15" fmla="*/ 2292232 w 2573553"/>
              <a:gd name="connsiteY15" fmla="*/ 441893 h 2585854"/>
              <a:gd name="connsiteX16" fmla="*/ 2119161 w 2573553"/>
              <a:gd name="connsiteY16" fmla="*/ 615726 h 2585854"/>
              <a:gd name="connsiteX17" fmla="*/ 2285701 w 2573553"/>
              <a:gd name="connsiteY17" fmla="*/ 650362 h 2585854"/>
              <a:gd name="connsiteX18" fmla="*/ 2296804 w 2573553"/>
              <a:gd name="connsiteY18" fmla="*/ 662125 h 2585854"/>
              <a:gd name="connsiteX19" fmla="*/ 2296804 w 2573553"/>
              <a:gd name="connsiteY19" fmla="*/ 881703 h 2585854"/>
              <a:gd name="connsiteX20" fmla="*/ 2516897 w 2573553"/>
              <a:gd name="connsiteY20" fmla="*/ 881703 h 2585854"/>
              <a:gd name="connsiteX21" fmla="*/ 2528000 w 2573553"/>
              <a:gd name="connsiteY21" fmla="*/ 893467 h 2585854"/>
              <a:gd name="connsiteX22" fmla="*/ 2528000 w 2573553"/>
              <a:gd name="connsiteY22" fmla="*/ 1113045 h 2585854"/>
              <a:gd name="connsiteX23" fmla="*/ 1360917 w 2573553"/>
              <a:gd name="connsiteY23" fmla="*/ 2281517 h 2585854"/>
              <a:gd name="connsiteX24" fmla="*/ 1140823 w 2573553"/>
              <a:gd name="connsiteY24" fmla="*/ 2281517 h 2585854"/>
              <a:gd name="connsiteX25" fmla="*/ 1129067 w 2573553"/>
              <a:gd name="connsiteY25" fmla="*/ 2269753 h 2585854"/>
              <a:gd name="connsiteX26" fmla="*/ 1129067 w 2573553"/>
              <a:gd name="connsiteY26" fmla="*/ 2050175 h 2585854"/>
              <a:gd name="connsiteX27" fmla="*/ 1065063 w 2573553"/>
              <a:gd name="connsiteY27" fmla="*/ 2114219 h 2585854"/>
              <a:gd name="connsiteX28" fmla="*/ 1062451 w 2573553"/>
              <a:gd name="connsiteY28" fmla="*/ 2116833 h 2585854"/>
              <a:gd name="connsiteX29" fmla="*/ 694758 w 2573553"/>
              <a:gd name="connsiteY29" fmla="*/ 2484757 h 2585854"/>
              <a:gd name="connsiteX30" fmla="*/ 475317 w 2573553"/>
              <a:gd name="connsiteY30" fmla="*/ 2484757 h 2585854"/>
              <a:gd name="connsiteX31" fmla="*/ 463562 w 2573553"/>
              <a:gd name="connsiteY31" fmla="*/ 2472994 h 2585854"/>
              <a:gd name="connsiteX32" fmla="*/ 463562 w 2573553"/>
              <a:gd name="connsiteY32" fmla="*/ 2253416 h 2585854"/>
              <a:gd name="connsiteX33" fmla="*/ 636632 w 2573553"/>
              <a:gd name="connsiteY33" fmla="*/ 2080236 h 2585854"/>
              <a:gd name="connsiteX34" fmla="*/ 470746 w 2573553"/>
              <a:gd name="connsiteY34" fmla="*/ 2044947 h 2585854"/>
              <a:gd name="connsiteX35" fmla="*/ 458990 w 2573553"/>
              <a:gd name="connsiteY35" fmla="*/ 2033837 h 2585854"/>
              <a:gd name="connsiteX36" fmla="*/ 458990 w 2573553"/>
              <a:gd name="connsiteY36" fmla="*/ 1814259 h 2585854"/>
              <a:gd name="connsiteX37" fmla="*/ 549770 w 2573553"/>
              <a:gd name="connsiteY37" fmla="*/ 1723421 h 2585854"/>
              <a:gd name="connsiteX38" fmla="*/ 549117 w 2573553"/>
              <a:gd name="connsiteY38" fmla="*/ 1723421 h 2585854"/>
              <a:gd name="connsiteX39" fmla="*/ 458990 w 2573553"/>
              <a:gd name="connsiteY39" fmla="*/ 1814259 h 2585854"/>
              <a:gd name="connsiteX40" fmla="*/ 239549 w 2573553"/>
              <a:gd name="connsiteY40" fmla="*/ 1814259 h 2585854"/>
              <a:gd name="connsiteX41" fmla="*/ 227794 w 2573553"/>
              <a:gd name="connsiteY41" fmla="*/ 1802496 h 2585854"/>
              <a:gd name="connsiteX42" fmla="*/ 227794 w 2573553"/>
              <a:gd name="connsiteY42" fmla="*/ 1582917 h 2585854"/>
              <a:gd name="connsiteX43" fmla="*/ 1395531 w 2573553"/>
              <a:gd name="connsiteY43" fmla="*/ 414446 h 2585854"/>
              <a:gd name="connsiteX44" fmla="*/ 1614971 w 2573553"/>
              <a:gd name="connsiteY44" fmla="*/ 414446 h 2585854"/>
              <a:gd name="connsiteX45" fmla="*/ 1626727 w 2573553"/>
              <a:gd name="connsiteY45" fmla="*/ 425555 h 2585854"/>
              <a:gd name="connsiteX46" fmla="*/ 1626727 w 2573553"/>
              <a:gd name="connsiteY46" fmla="*/ 645787 h 2585854"/>
              <a:gd name="connsiteX47" fmla="*/ 1690730 w 2573553"/>
              <a:gd name="connsiteY47" fmla="*/ 581090 h 2585854"/>
              <a:gd name="connsiteX48" fmla="*/ 1693343 w 2573553"/>
              <a:gd name="connsiteY48" fmla="*/ 578476 h 2585854"/>
              <a:gd name="connsiteX49" fmla="*/ 2061036 w 2573553"/>
              <a:gd name="connsiteY49" fmla="*/ 211205 h 2585854"/>
              <a:gd name="connsiteX50" fmla="*/ 2171083 w 2573553"/>
              <a:gd name="connsiteY50" fmla="*/ 165133 h 2585854"/>
              <a:gd name="connsiteX51" fmla="*/ 1733285 w 2573553"/>
              <a:gd name="connsiteY51" fmla="*/ 0 h 2585854"/>
              <a:gd name="connsiteX52" fmla="*/ 1772626 w 2573553"/>
              <a:gd name="connsiteY52" fmla="*/ 39341 h 2585854"/>
              <a:gd name="connsiteX53" fmla="*/ 1772626 w 2573553"/>
              <a:gd name="connsiteY53" fmla="*/ 121956 h 2585854"/>
              <a:gd name="connsiteX54" fmla="*/ 1855242 w 2573553"/>
              <a:gd name="connsiteY54" fmla="*/ 121956 h 2585854"/>
              <a:gd name="connsiteX55" fmla="*/ 1894582 w 2573553"/>
              <a:gd name="connsiteY55" fmla="*/ 161297 h 2585854"/>
              <a:gd name="connsiteX56" fmla="*/ 1855242 w 2573553"/>
              <a:gd name="connsiteY56" fmla="*/ 200638 h 2585854"/>
              <a:gd name="connsiteX57" fmla="*/ 1772626 w 2573553"/>
              <a:gd name="connsiteY57" fmla="*/ 200638 h 2585854"/>
              <a:gd name="connsiteX58" fmla="*/ 1772626 w 2573553"/>
              <a:gd name="connsiteY58" fmla="*/ 283253 h 2585854"/>
              <a:gd name="connsiteX59" fmla="*/ 1733285 w 2573553"/>
              <a:gd name="connsiteY59" fmla="*/ 321938 h 2585854"/>
              <a:gd name="connsiteX60" fmla="*/ 1693945 w 2573553"/>
              <a:gd name="connsiteY60" fmla="*/ 283253 h 2585854"/>
              <a:gd name="connsiteX61" fmla="*/ 1693945 w 2573553"/>
              <a:gd name="connsiteY61" fmla="*/ 200638 h 2585854"/>
              <a:gd name="connsiteX62" fmla="*/ 1611329 w 2573553"/>
              <a:gd name="connsiteY62" fmla="*/ 200638 h 2585854"/>
              <a:gd name="connsiteX63" fmla="*/ 1572644 w 2573553"/>
              <a:gd name="connsiteY63" fmla="*/ 161297 h 2585854"/>
              <a:gd name="connsiteX64" fmla="*/ 1611329 w 2573553"/>
              <a:gd name="connsiteY64" fmla="*/ 121956 h 2585854"/>
              <a:gd name="connsiteX65" fmla="*/ 1693945 w 2573553"/>
              <a:gd name="connsiteY65" fmla="*/ 121956 h 2585854"/>
              <a:gd name="connsiteX66" fmla="*/ 1693945 w 2573553"/>
              <a:gd name="connsiteY66" fmla="*/ 39341 h 2585854"/>
              <a:gd name="connsiteX67" fmla="*/ 1733285 w 2573553"/>
              <a:gd name="connsiteY67" fmla="*/ 0 h 2585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573553" h="2585854">
                <a:moveTo>
                  <a:pt x="873197" y="2474180"/>
                </a:moveTo>
                <a:lnTo>
                  <a:pt x="986827" y="2474180"/>
                </a:lnTo>
                <a:cubicBezTo>
                  <a:pt x="1017345" y="2474180"/>
                  <a:pt x="1042019" y="2499143"/>
                  <a:pt x="1042019" y="2530017"/>
                </a:cubicBezTo>
                <a:cubicBezTo>
                  <a:pt x="1042019" y="2560892"/>
                  <a:pt x="1017345" y="2585854"/>
                  <a:pt x="986827" y="2585854"/>
                </a:cubicBezTo>
                <a:lnTo>
                  <a:pt x="873197" y="2585854"/>
                </a:lnTo>
                <a:cubicBezTo>
                  <a:pt x="842679" y="2585854"/>
                  <a:pt x="818005" y="2560892"/>
                  <a:pt x="818005" y="2530017"/>
                </a:cubicBezTo>
                <a:cubicBezTo>
                  <a:pt x="818005" y="2499143"/>
                  <a:pt x="842679" y="2474180"/>
                  <a:pt x="873197" y="2474180"/>
                </a:cubicBezTo>
                <a:close/>
                <a:moveTo>
                  <a:pt x="182244" y="1889479"/>
                </a:moveTo>
                <a:cubicBezTo>
                  <a:pt x="283199" y="1889479"/>
                  <a:pt x="365143" y="1971277"/>
                  <a:pt x="365143" y="2072051"/>
                </a:cubicBezTo>
                <a:cubicBezTo>
                  <a:pt x="365143" y="2172826"/>
                  <a:pt x="283199" y="2254624"/>
                  <a:pt x="182244" y="2254624"/>
                </a:cubicBezTo>
                <a:cubicBezTo>
                  <a:pt x="81288" y="2254624"/>
                  <a:pt x="0" y="2172826"/>
                  <a:pt x="0" y="2072051"/>
                </a:cubicBezTo>
                <a:cubicBezTo>
                  <a:pt x="0" y="1971277"/>
                  <a:pt x="81288" y="1889479"/>
                  <a:pt x="182244" y="1889479"/>
                </a:cubicBezTo>
                <a:close/>
                <a:moveTo>
                  <a:pt x="2171083" y="165133"/>
                </a:moveTo>
                <a:cubicBezTo>
                  <a:pt x="2210921" y="165133"/>
                  <a:pt x="2250760" y="180490"/>
                  <a:pt x="2281129" y="211205"/>
                </a:cubicBezTo>
                <a:lnTo>
                  <a:pt x="2292232" y="222314"/>
                </a:lnTo>
                <a:cubicBezTo>
                  <a:pt x="2352970" y="283091"/>
                  <a:pt x="2352970" y="381117"/>
                  <a:pt x="2292232" y="441893"/>
                </a:cubicBezTo>
                <a:lnTo>
                  <a:pt x="2119161" y="615726"/>
                </a:lnTo>
                <a:cubicBezTo>
                  <a:pt x="2175328" y="593507"/>
                  <a:pt x="2240637" y="605270"/>
                  <a:pt x="2285701" y="650362"/>
                </a:cubicBezTo>
                <a:lnTo>
                  <a:pt x="2296804" y="662125"/>
                </a:lnTo>
                <a:cubicBezTo>
                  <a:pt x="2357542" y="722248"/>
                  <a:pt x="2357542" y="820927"/>
                  <a:pt x="2296804" y="881703"/>
                </a:cubicBezTo>
                <a:cubicBezTo>
                  <a:pt x="2357542" y="820927"/>
                  <a:pt x="2456159" y="820927"/>
                  <a:pt x="2516897" y="881703"/>
                </a:cubicBezTo>
                <a:lnTo>
                  <a:pt x="2528000" y="893467"/>
                </a:lnTo>
                <a:cubicBezTo>
                  <a:pt x="2588738" y="954243"/>
                  <a:pt x="2588738" y="1052269"/>
                  <a:pt x="2528000" y="1113045"/>
                </a:cubicBezTo>
                <a:lnTo>
                  <a:pt x="1360917" y="2281517"/>
                </a:lnTo>
                <a:cubicBezTo>
                  <a:pt x="1300179" y="2342293"/>
                  <a:pt x="1201561" y="2342293"/>
                  <a:pt x="1140823" y="2281517"/>
                </a:cubicBezTo>
                <a:lnTo>
                  <a:pt x="1129067" y="2269753"/>
                </a:lnTo>
                <a:cubicBezTo>
                  <a:pt x="1068982" y="2208977"/>
                  <a:pt x="1068982" y="2110951"/>
                  <a:pt x="1129067" y="2050175"/>
                </a:cubicBezTo>
                <a:lnTo>
                  <a:pt x="1065063" y="2114219"/>
                </a:lnTo>
                <a:cubicBezTo>
                  <a:pt x="1064410" y="2114872"/>
                  <a:pt x="1063104" y="2116179"/>
                  <a:pt x="1062451" y="2116833"/>
                </a:cubicBezTo>
                <a:lnTo>
                  <a:pt x="694758" y="2484757"/>
                </a:lnTo>
                <a:cubicBezTo>
                  <a:pt x="634020" y="2545534"/>
                  <a:pt x="536055" y="2545534"/>
                  <a:pt x="475317" y="2484757"/>
                </a:cubicBezTo>
                <a:lnTo>
                  <a:pt x="463562" y="2472994"/>
                </a:lnTo>
                <a:cubicBezTo>
                  <a:pt x="402824" y="2412218"/>
                  <a:pt x="402824" y="2314192"/>
                  <a:pt x="463562" y="2253416"/>
                </a:cubicBezTo>
                <a:lnTo>
                  <a:pt x="636632" y="2080236"/>
                </a:lnTo>
                <a:cubicBezTo>
                  <a:pt x="581119" y="2101802"/>
                  <a:pt x="515809" y="2090692"/>
                  <a:pt x="470746" y="2044947"/>
                </a:cubicBezTo>
                <a:lnTo>
                  <a:pt x="458990" y="2033837"/>
                </a:lnTo>
                <a:cubicBezTo>
                  <a:pt x="398252" y="1973061"/>
                  <a:pt x="398252" y="1875035"/>
                  <a:pt x="458990" y="1814259"/>
                </a:cubicBezTo>
                <a:lnTo>
                  <a:pt x="549770" y="1723421"/>
                </a:lnTo>
                <a:lnTo>
                  <a:pt x="549117" y="1723421"/>
                </a:lnTo>
                <a:lnTo>
                  <a:pt x="458990" y="1814259"/>
                </a:lnTo>
                <a:cubicBezTo>
                  <a:pt x="398252" y="1875035"/>
                  <a:pt x="300287" y="1875035"/>
                  <a:pt x="239549" y="1814259"/>
                </a:cubicBezTo>
                <a:lnTo>
                  <a:pt x="227794" y="1802496"/>
                </a:lnTo>
                <a:cubicBezTo>
                  <a:pt x="167056" y="1741719"/>
                  <a:pt x="167056" y="1643040"/>
                  <a:pt x="227794" y="1582917"/>
                </a:cubicBezTo>
                <a:lnTo>
                  <a:pt x="1395531" y="414446"/>
                </a:lnTo>
                <a:cubicBezTo>
                  <a:pt x="1456269" y="353669"/>
                  <a:pt x="1554233" y="353669"/>
                  <a:pt x="1614971" y="414446"/>
                </a:cubicBezTo>
                <a:lnTo>
                  <a:pt x="1626727" y="425555"/>
                </a:lnTo>
                <a:cubicBezTo>
                  <a:pt x="1686812" y="486331"/>
                  <a:pt x="1686812" y="585011"/>
                  <a:pt x="1626727" y="645787"/>
                </a:cubicBezTo>
                <a:lnTo>
                  <a:pt x="1690730" y="581090"/>
                </a:lnTo>
                <a:cubicBezTo>
                  <a:pt x="1692036" y="580437"/>
                  <a:pt x="1692689" y="579130"/>
                  <a:pt x="1693343" y="578476"/>
                </a:cubicBezTo>
                <a:lnTo>
                  <a:pt x="2061036" y="211205"/>
                </a:lnTo>
                <a:cubicBezTo>
                  <a:pt x="2091405" y="180490"/>
                  <a:pt x="2131244" y="165133"/>
                  <a:pt x="2171083" y="165133"/>
                </a:cubicBezTo>
                <a:close/>
                <a:moveTo>
                  <a:pt x="1733285" y="0"/>
                </a:moveTo>
                <a:cubicBezTo>
                  <a:pt x="1754923" y="0"/>
                  <a:pt x="1772626" y="17703"/>
                  <a:pt x="1772626" y="39341"/>
                </a:cubicBezTo>
                <a:lnTo>
                  <a:pt x="1772626" y="121956"/>
                </a:lnTo>
                <a:lnTo>
                  <a:pt x="1855242" y="121956"/>
                </a:lnTo>
                <a:cubicBezTo>
                  <a:pt x="1876879" y="121956"/>
                  <a:pt x="1894582" y="139660"/>
                  <a:pt x="1894582" y="161297"/>
                </a:cubicBezTo>
                <a:cubicBezTo>
                  <a:pt x="1894582" y="182934"/>
                  <a:pt x="1876879" y="200638"/>
                  <a:pt x="1855242" y="200638"/>
                </a:cubicBezTo>
                <a:lnTo>
                  <a:pt x="1772626" y="200638"/>
                </a:lnTo>
                <a:lnTo>
                  <a:pt x="1772626" y="283253"/>
                </a:lnTo>
                <a:cubicBezTo>
                  <a:pt x="1772626" y="304891"/>
                  <a:pt x="1754923" y="321938"/>
                  <a:pt x="1733285" y="321938"/>
                </a:cubicBezTo>
                <a:cubicBezTo>
                  <a:pt x="1711648" y="321938"/>
                  <a:pt x="1693945" y="304891"/>
                  <a:pt x="1693945" y="283253"/>
                </a:cubicBezTo>
                <a:lnTo>
                  <a:pt x="1693945" y="200638"/>
                </a:lnTo>
                <a:lnTo>
                  <a:pt x="1611329" y="200638"/>
                </a:lnTo>
                <a:cubicBezTo>
                  <a:pt x="1589692" y="200638"/>
                  <a:pt x="1572644" y="182934"/>
                  <a:pt x="1572644" y="161297"/>
                </a:cubicBezTo>
                <a:cubicBezTo>
                  <a:pt x="1572644" y="139660"/>
                  <a:pt x="1589692" y="121956"/>
                  <a:pt x="1611329" y="121956"/>
                </a:cubicBezTo>
                <a:lnTo>
                  <a:pt x="1693945" y="121956"/>
                </a:lnTo>
                <a:lnTo>
                  <a:pt x="1693945" y="39341"/>
                </a:lnTo>
                <a:cubicBezTo>
                  <a:pt x="1693945" y="17703"/>
                  <a:pt x="1711648" y="0"/>
                  <a:pt x="1733285" y="0"/>
                </a:cubicBezTo>
                <a:close/>
              </a:path>
            </a:pathLst>
          </a:custGeom>
          <a:solidFill>
            <a:srgbClr val="AFB71C"/>
          </a:solidFill>
          <a:ln>
            <a:noFill/>
          </a:ln>
          <a:effectLst/>
        </p:spPr>
        <p:txBody>
          <a:bodyPr wrap="square" anchor="ctr">
            <a:noAutofit/>
          </a:bodyPr>
          <a:lstStyle/>
          <a:p>
            <a:endParaRPr lang="en-US" sz="3266" dirty="0">
              <a:latin typeface="Open Sans Light" panose="020B0306030504020204" pitchFamily="34" charset="0"/>
            </a:endParaRPr>
          </a:p>
        </p:txBody>
      </p:sp>
      <p:sp>
        <p:nvSpPr>
          <p:cNvPr id="130" name="Freeform 51">
            <a:extLst>
              <a:ext uri="{FF2B5EF4-FFF2-40B4-BE49-F238E27FC236}">
                <a16:creationId xmlns:a16="http://schemas.microsoft.com/office/drawing/2014/main" id="{DAD430E9-9DB2-4108-986F-1BBD24F96F20}"/>
              </a:ext>
            </a:extLst>
          </p:cNvPr>
          <p:cNvSpPr>
            <a:spLocks noChangeArrowheads="1"/>
          </p:cNvSpPr>
          <p:nvPr/>
        </p:nvSpPr>
        <p:spPr bwMode="auto">
          <a:xfrm>
            <a:off x="2471094" y="3852133"/>
            <a:ext cx="861510" cy="859440"/>
          </a:xfrm>
          <a:custGeom>
            <a:avLst/>
            <a:gdLst>
              <a:gd name="T0" fmla="*/ 0 w 1833"/>
              <a:gd name="T1" fmla="*/ 915 h 1832"/>
              <a:gd name="T2" fmla="*/ 917 w 1833"/>
              <a:gd name="T3" fmla="*/ 0 h 1832"/>
              <a:gd name="T4" fmla="*/ 917 w 1833"/>
              <a:gd name="T5" fmla="*/ 0 h 1832"/>
              <a:gd name="T6" fmla="*/ 917 w 1833"/>
              <a:gd name="T7" fmla="*/ 0 h 1832"/>
              <a:gd name="T8" fmla="*/ 1832 w 1833"/>
              <a:gd name="T9" fmla="*/ 915 h 1832"/>
              <a:gd name="T10" fmla="*/ 1832 w 1833"/>
              <a:gd name="T11" fmla="*/ 915 h 1832"/>
              <a:gd name="T12" fmla="*/ 1832 w 1833"/>
              <a:gd name="T13" fmla="*/ 915 h 1832"/>
              <a:gd name="T14" fmla="*/ 917 w 1833"/>
              <a:gd name="T15" fmla="*/ 1831 h 1832"/>
              <a:gd name="T16" fmla="*/ 917 w 1833"/>
              <a:gd name="T17" fmla="*/ 1831 h 1832"/>
              <a:gd name="T18" fmla="*/ 917 w 1833"/>
              <a:gd name="T19" fmla="*/ 1831 h 1832"/>
              <a:gd name="T20" fmla="*/ 0 w 1833"/>
              <a:gd name="T21" fmla="*/ 915 h 1832"/>
              <a:gd name="T22" fmla="*/ 0 w 1833"/>
              <a:gd name="T23" fmla="*/ 91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3" h="1832">
                <a:moveTo>
                  <a:pt x="0" y="915"/>
                </a:moveTo>
                <a:cubicBezTo>
                  <a:pt x="0" y="410"/>
                  <a:pt x="410" y="0"/>
                  <a:pt x="917" y="0"/>
                </a:cubicBezTo>
                <a:lnTo>
                  <a:pt x="917" y="0"/>
                </a:lnTo>
                <a:lnTo>
                  <a:pt x="917" y="0"/>
                </a:lnTo>
                <a:cubicBezTo>
                  <a:pt x="1422" y="0"/>
                  <a:pt x="1832" y="410"/>
                  <a:pt x="1832" y="915"/>
                </a:cubicBezTo>
                <a:lnTo>
                  <a:pt x="1832" y="915"/>
                </a:lnTo>
                <a:lnTo>
                  <a:pt x="1832" y="915"/>
                </a:lnTo>
                <a:cubicBezTo>
                  <a:pt x="1832" y="1421"/>
                  <a:pt x="1422" y="1831"/>
                  <a:pt x="917" y="1831"/>
                </a:cubicBezTo>
                <a:lnTo>
                  <a:pt x="917" y="1831"/>
                </a:lnTo>
                <a:lnTo>
                  <a:pt x="917" y="1831"/>
                </a:lnTo>
                <a:cubicBezTo>
                  <a:pt x="410" y="1831"/>
                  <a:pt x="0" y="1421"/>
                  <a:pt x="0" y="915"/>
                </a:cubicBezTo>
                <a:lnTo>
                  <a:pt x="0" y="915"/>
                </a:lnTo>
              </a:path>
            </a:pathLst>
          </a:custGeom>
          <a:solidFill>
            <a:srgbClr val="AFB71C"/>
          </a:solidFill>
          <a:ln>
            <a:noFill/>
          </a:ln>
          <a:effectLst/>
        </p:spPr>
        <p:txBody>
          <a:bodyPr wrap="none" anchor="ctr"/>
          <a:lstStyle/>
          <a:p>
            <a:endParaRPr lang="en-US" sz="3266" dirty="0">
              <a:latin typeface="Open Sans Light" panose="020B0306030504020204" pitchFamily="34" charset="0"/>
            </a:endParaRPr>
          </a:p>
        </p:txBody>
      </p:sp>
      <p:sp>
        <p:nvSpPr>
          <p:cNvPr id="131" name="Freeform 51">
            <a:extLst>
              <a:ext uri="{FF2B5EF4-FFF2-40B4-BE49-F238E27FC236}">
                <a16:creationId xmlns:a16="http://schemas.microsoft.com/office/drawing/2014/main" id="{356D32BD-9A32-44D1-BA67-009633071845}"/>
              </a:ext>
            </a:extLst>
          </p:cNvPr>
          <p:cNvSpPr>
            <a:spLocks noChangeArrowheads="1"/>
          </p:cNvSpPr>
          <p:nvPr/>
        </p:nvSpPr>
        <p:spPr bwMode="auto">
          <a:xfrm>
            <a:off x="2516646" y="3897576"/>
            <a:ext cx="770405" cy="768553"/>
          </a:xfrm>
          <a:custGeom>
            <a:avLst/>
            <a:gdLst>
              <a:gd name="T0" fmla="*/ 0 w 1833"/>
              <a:gd name="T1" fmla="*/ 915 h 1832"/>
              <a:gd name="T2" fmla="*/ 917 w 1833"/>
              <a:gd name="T3" fmla="*/ 0 h 1832"/>
              <a:gd name="T4" fmla="*/ 917 w 1833"/>
              <a:gd name="T5" fmla="*/ 0 h 1832"/>
              <a:gd name="T6" fmla="*/ 917 w 1833"/>
              <a:gd name="T7" fmla="*/ 0 h 1832"/>
              <a:gd name="T8" fmla="*/ 1832 w 1833"/>
              <a:gd name="T9" fmla="*/ 915 h 1832"/>
              <a:gd name="T10" fmla="*/ 1832 w 1833"/>
              <a:gd name="T11" fmla="*/ 915 h 1832"/>
              <a:gd name="T12" fmla="*/ 1832 w 1833"/>
              <a:gd name="T13" fmla="*/ 915 h 1832"/>
              <a:gd name="T14" fmla="*/ 917 w 1833"/>
              <a:gd name="T15" fmla="*/ 1831 h 1832"/>
              <a:gd name="T16" fmla="*/ 917 w 1833"/>
              <a:gd name="T17" fmla="*/ 1831 h 1832"/>
              <a:gd name="T18" fmla="*/ 917 w 1833"/>
              <a:gd name="T19" fmla="*/ 1831 h 1832"/>
              <a:gd name="T20" fmla="*/ 0 w 1833"/>
              <a:gd name="T21" fmla="*/ 915 h 1832"/>
              <a:gd name="T22" fmla="*/ 0 w 1833"/>
              <a:gd name="T23" fmla="*/ 91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3" h="1832">
                <a:moveTo>
                  <a:pt x="0" y="915"/>
                </a:moveTo>
                <a:cubicBezTo>
                  <a:pt x="0" y="410"/>
                  <a:pt x="410" y="0"/>
                  <a:pt x="917" y="0"/>
                </a:cubicBezTo>
                <a:lnTo>
                  <a:pt x="917" y="0"/>
                </a:lnTo>
                <a:lnTo>
                  <a:pt x="917" y="0"/>
                </a:lnTo>
                <a:cubicBezTo>
                  <a:pt x="1422" y="0"/>
                  <a:pt x="1832" y="410"/>
                  <a:pt x="1832" y="915"/>
                </a:cubicBezTo>
                <a:lnTo>
                  <a:pt x="1832" y="915"/>
                </a:lnTo>
                <a:lnTo>
                  <a:pt x="1832" y="915"/>
                </a:lnTo>
                <a:cubicBezTo>
                  <a:pt x="1832" y="1421"/>
                  <a:pt x="1422" y="1831"/>
                  <a:pt x="917" y="1831"/>
                </a:cubicBezTo>
                <a:lnTo>
                  <a:pt x="917" y="1831"/>
                </a:lnTo>
                <a:lnTo>
                  <a:pt x="917" y="1831"/>
                </a:lnTo>
                <a:cubicBezTo>
                  <a:pt x="410" y="1831"/>
                  <a:pt x="0" y="1421"/>
                  <a:pt x="0" y="915"/>
                </a:cubicBezTo>
                <a:lnTo>
                  <a:pt x="0" y="915"/>
                </a:lnTo>
              </a:path>
            </a:pathLst>
          </a:custGeom>
          <a:solidFill>
            <a:srgbClr val="AFB71C"/>
          </a:solidFill>
          <a:ln>
            <a:noFill/>
          </a:ln>
          <a:effectLst/>
        </p:spPr>
        <p:txBody>
          <a:bodyPr wrap="none" anchor="ctr"/>
          <a:lstStyle/>
          <a:p>
            <a:endParaRPr lang="en-US" sz="3266" dirty="0">
              <a:latin typeface="Open Sans Light" panose="020B0306030504020204" pitchFamily="34" charset="0"/>
            </a:endParaRPr>
          </a:p>
        </p:txBody>
      </p:sp>
      <p:sp>
        <p:nvSpPr>
          <p:cNvPr id="132" name="Freeform 5">
            <a:extLst>
              <a:ext uri="{FF2B5EF4-FFF2-40B4-BE49-F238E27FC236}">
                <a16:creationId xmlns:a16="http://schemas.microsoft.com/office/drawing/2014/main" id="{34893BBA-3DBE-4D1D-A0A8-E14B6D6CB970}"/>
              </a:ext>
            </a:extLst>
          </p:cNvPr>
          <p:cNvSpPr>
            <a:spLocks noChangeArrowheads="1"/>
          </p:cNvSpPr>
          <p:nvPr/>
        </p:nvSpPr>
        <p:spPr bwMode="auto">
          <a:xfrm>
            <a:off x="4856830" y="1639315"/>
            <a:ext cx="30406" cy="579408"/>
          </a:xfrm>
          <a:custGeom>
            <a:avLst/>
            <a:gdLst>
              <a:gd name="T0" fmla="*/ 77 w 78"/>
              <a:gd name="T1" fmla="*/ 1513 h 1514"/>
              <a:gd name="T2" fmla="*/ 0 w 78"/>
              <a:gd name="T3" fmla="*/ 1513 h 1514"/>
              <a:gd name="T4" fmla="*/ 0 w 78"/>
              <a:gd name="T5" fmla="*/ 0 h 1514"/>
              <a:gd name="T6" fmla="*/ 77 w 78"/>
              <a:gd name="T7" fmla="*/ 0 h 1514"/>
              <a:gd name="T8" fmla="*/ 77 w 78"/>
              <a:gd name="T9" fmla="*/ 1513 h 1514"/>
            </a:gdLst>
            <a:ahLst/>
            <a:cxnLst>
              <a:cxn ang="0">
                <a:pos x="T0" y="T1"/>
              </a:cxn>
              <a:cxn ang="0">
                <a:pos x="T2" y="T3"/>
              </a:cxn>
              <a:cxn ang="0">
                <a:pos x="T4" y="T5"/>
              </a:cxn>
              <a:cxn ang="0">
                <a:pos x="T6" y="T7"/>
              </a:cxn>
              <a:cxn ang="0">
                <a:pos x="T8" y="T9"/>
              </a:cxn>
            </a:cxnLst>
            <a:rect l="0" t="0" r="r" b="b"/>
            <a:pathLst>
              <a:path w="78" h="1514">
                <a:moveTo>
                  <a:pt x="77" y="1513"/>
                </a:moveTo>
                <a:lnTo>
                  <a:pt x="0" y="1513"/>
                </a:lnTo>
                <a:lnTo>
                  <a:pt x="0" y="0"/>
                </a:lnTo>
                <a:lnTo>
                  <a:pt x="77" y="0"/>
                </a:lnTo>
                <a:lnTo>
                  <a:pt x="77" y="1513"/>
                </a:lnTo>
              </a:path>
            </a:pathLst>
          </a:custGeom>
          <a:solidFill>
            <a:srgbClr val="FFC000"/>
          </a:solidFill>
          <a:ln>
            <a:noFill/>
          </a:ln>
          <a:effectLst/>
        </p:spPr>
        <p:txBody>
          <a:bodyPr wrap="none" anchor="ctr"/>
          <a:lstStyle/>
          <a:p>
            <a:endParaRPr lang="en-US" sz="3266" dirty="0">
              <a:latin typeface="Open Sans Light" panose="020B0306030504020204" pitchFamily="34" charset="0"/>
            </a:endParaRPr>
          </a:p>
        </p:txBody>
      </p:sp>
      <p:sp>
        <p:nvSpPr>
          <p:cNvPr id="133" name="Freeform 5">
            <a:extLst>
              <a:ext uri="{FF2B5EF4-FFF2-40B4-BE49-F238E27FC236}">
                <a16:creationId xmlns:a16="http://schemas.microsoft.com/office/drawing/2014/main" id="{742F9B60-D71E-4B6D-9544-202949308E99}"/>
              </a:ext>
            </a:extLst>
          </p:cNvPr>
          <p:cNvSpPr>
            <a:spLocks noChangeArrowheads="1"/>
          </p:cNvSpPr>
          <p:nvPr/>
        </p:nvSpPr>
        <p:spPr bwMode="auto">
          <a:xfrm>
            <a:off x="4385770" y="4172569"/>
            <a:ext cx="45719" cy="579408"/>
          </a:xfrm>
          <a:custGeom>
            <a:avLst/>
            <a:gdLst>
              <a:gd name="T0" fmla="*/ 77 w 78"/>
              <a:gd name="T1" fmla="*/ 1513 h 1514"/>
              <a:gd name="T2" fmla="*/ 0 w 78"/>
              <a:gd name="T3" fmla="*/ 1513 h 1514"/>
              <a:gd name="T4" fmla="*/ 0 w 78"/>
              <a:gd name="T5" fmla="*/ 0 h 1514"/>
              <a:gd name="T6" fmla="*/ 77 w 78"/>
              <a:gd name="T7" fmla="*/ 0 h 1514"/>
              <a:gd name="T8" fmla="*/ 77 w 78"/>
              <a:gd name="T9" fmla="*/ 1513 h 1514"/>
            </a:gdLst>
            <a:ahLst/>
            <a:cxnLst>
              <a:cxn ang="0">
                <a:pos x="T0" y="T1"/>
              </a:cxn>
              <a:cxn ang="0">
                <a:pos x="T2" y="T3"/>
              </a:cxn>
              <a:cxn ang="0">
                <a:pos x="T4" y="T5"/>
              </a:cxn>
              <a:cxn ang="0">
                <a:pos x="T6" y="T7"/>
              </a:cxn>
              <a:cxn ang="0">
                <a:pos x="T8" y="T9"/>
              </a:cxn>
            </a:cxnLst>
            <a:rect l="0" t="0" r="r" b="b"/>
            <a:pathLst>
              <a:path w="78" h="1514">
                <a:moveTo>
                  <a:pt x="77" y="1513"/>
                </a:moveTo>
                <a:lnTo>
                  <a:pt x="0" y="1513"/>
                </a:lnTo>
                <a:lnTo>
                  <a:pt x="0" y="0"/>
                </a:lnTo>
                <a:lnTo>
                  <a:pt x="77" y="0"/>
                </a:lnTo>
                <a:lnTo>
                  <a:pt x="77" y="1513"/>
                </a:lnTo>
              </a:path>
            </a:pathLst>
          </a:custGeom>
          <a:solidFill>
            <a:srgbClr val="AFB71C"/>
          </a:solidFill>
          <a:ln>
            <a:noFill/>
          </a:ln>
          <a:effectLst/>
        </p:spPr>
        <p:txBody>
          <a:bodyPr wrap="none" anchor="ctr"/>
          <a:lstStyle/>
          <a:p>
            <a:endParaRPr lang="en-US" sz="3600" dirty="0">
              <a:latin typeface="Open Sans Light" panose="020B0306030504020204" pitchFamily="34" charset="0"/>
            </a:endParaRPr>
          </a:p>
        </p:txBody>
      </p:sp>
      <p:sp>
        <p:nvSpPr>
          <p:cNvPr id="135" name="TextBox 40">
            <a:extLst>
              <a:ext uri="{FF2B5EF4-FFF2-40B4-BE49-F238E27FC236}">
                <a16:creationId xmlns:a16="http://schemas.microsoft.com/office/drawing/2014/main" id="{0E02A7FF-9778-433B-881F-2E02F6EB66B6}"/>
              </a:ext>
            </a:extLst>
          </p:cNvPr>
          <p:cNvSpPr txBox="1"/>
          <p:nvPr/>
        </p:nvSpPr>
        <p:spPr>
          <a:xfrm>
            <a:off x="3152118" y="1443786"/>
            <a:ext cx="614272" cy="600164"/>
          </a:xfrm>
          <a:prstGeom prst="rect">
            <a:avLst/>
          </a:prstGeom>
          <a:solidFill>
            <a:srgbClr val="F4BC01"/>
          </a:solidFill>
        </p:spPr>
        <p:txBody>
          <a:bodyPr wrap="none" rtlCol="0" anchor="t">
            <a:spAutoFit/>
          </a:bodyPr>
          <a:lstStyle/>
          <a:p>
            <a:pPr algn="ctr"/>
            <a:r>
              <a:rPr lang="en-US" sz="3300" b="1" dirty="0">
                <a:solidFill>
                  <a:schemeClr val="bg1"/>
                </a:solidFill>
                <a:latin typeface="Poppins SemiBold" pitchFamily="2" charset="77"/>
                <a:ea typeface="League Spartan" charset="0"/>
                <a:cs typeface="Poppins SemiBold" pitchFamily="2" charset="77"/>
              </a:rPr>
              <a:t>01</a:t>
            </a:r>
          </a:p>
        </p:txBody>
      </p:sp>
      <p:sp>
        <p:nvSpPr>
          <p:cNvPr id="137" name="TextBox 44">
            <a:extLst>
              <a:ext uri="{FF2B5EF4-FFF2-40B4-BE49-F238E27FC236}">
                <a16:creationId xmlns:a16="http://schemas.microsoft.com/office/drawing/2014/main" id="{933F0A6D-CD4E-4536-9DA0-0F18DF3D7D38}"/>
              </a:ext>
            </a:extLst>
          </p:cNvPr>
          <p:cNvSpPr txBox="1"/>
          <p:nvPr/>
        </p:nvSpPr>
        <p:spPr>
          <a:xfrm>
            <a:off x="2593240" y="3968518"/>
            <a:ext cx="614272" cy="600164"/>
          </a:xfrm>
          <a:prstGeom prst="rect">
            <a:avLst/>
          </a:prstGeom>
          <a:solidFill>
            <a:srgbClr val="AFB71C"/>
          </a:solidFill>
        </p:spPr>
        <p:txBody>
          <a:bodyPr wrap="none" rtlCol="0" anchor="t">
            <a:spAutoFit/>
          </a:bodyPr>
          <a:lstStyle/>
          <a:p>
            <a:pPr algn="ctr"/>
            <a:r>
              <a:rPr lang="en-US" sz="3300" b="1" dirty="0">
                <a:solidFill>
                  <a:schemeClr val="bg1"/>
                </a:solidFill>
                <a:latin typeface="Poppins SemiBold" pitchFamily="2" charset="77"/>
                <a:ea typeface="League Spartan" charset="0"/>
                <a:cs typeface="Poppins SemiBold" pitchFamily="2" charset="77"/>
              </a:rPr>
              <a:t>03</a:t>
            </a:r>
          </a:p>
        </p:txBody>
      </p:sp>
      <p:sp>
        <p:nvSpPr>
          <p:cNvPr id="139" name="TextBox 47">
            <a:extLst>
              <a:ext uri="{FF2B5EF4-FFF2-40B4-BE49-F238E27FC236}">
                <a16:creationId xmlns:a16="http://schemas.microsoft.com/office/drawing/2014/main" id="{88D32C67-6297-4600-B536-F14E7DBD1CC4}"/>
              </a:ext>
            </a:extLst>
          </p:cNvPr>
          <p:cNvSpPr txBox="1"/>
          <p:nvPr/>
        </p:nvSpPr>
        <p:spPr>
          <a:xfrm>
            <a:off x="8785423" y="3097625"/>
            <a:ext cx="614272" cy="600164"/>
          </a:xfrm>
          <a:prstGeom prst="rect">
            <a:avLst/>
          </a:prstGeom>
          <a:solidFill>
            <a:srgbClr val="F76B45"/>
          </a:solidFill>
        </p:spPr>
        <p:txBody>
          <a:bodyPr wrap="none" rtlCol="0" anchor="t">
            <a:spAutoFit/>
          </a:bodyPr>
          <a:lstStyle/>
          <a:p>
            <a:pPr algn="ctr"/>
            <a:r>
              <a:rPr lang="en-US" sz="3300" b="1" dirty="0">
                <a:solidFill>
                  <a:schemeClr val="bg1"/>
                </a:solidFill>
                <a:latin typeface="Poppins SemiBold" pitchFamily="2" charset="77"/>
                <a:ea typeface="League Spartan" charset="0"/>
                <a:cs typeface="Poppins SemiBold" pitchFamily="2" charset="77"/>
              </a:rPr>
              <a:t>02</a:t>
            </a:r>
          </a:p>
        </p:txBody>
      </p:sp>
      <p:sp>
        <p:nvSpPr>
          <p:cNvPr id="143" name="TextBox 55">
            <a:extLst>
              <a:ext uri="{FF2B5EF4-FFF2-40B4-BE49-F238E27FC236}">
                <a16:creationId xmlns:a16="http://schemas.microsoft.com/office/drawing/2014/main" id="{5D38DAFC-630D-434D-8F07-3987C2374E0C}"/>
              </a:ext>
            </a:extLst>
          </p:cNvPr>
          <p:cNvSpPr txBox="1"/>
          <p:nvPr/>
        </p:nvSpPr>
        <p:spPr>
          <a:xfrm>
            <a:off x="5090610" y="1728964"/>
            <a:ext cx="2946918" cy="400110"/>
          </a:xfrm>
          <a:prstGeom prst="rect">
            <a:avLst/>
          </a:prstGeom>
          <a:noFill/>
        </p:spPr>
        <p:txBody>
          <a:bodyPr wrap="square" rtlCol="0" anchor="b" anchorCtr="0">
            <a:spAutoFit/>
          </a:bodyPr>
          <a:lstStyle/>
          <a:p>
            <a:r>
              <a:rPr lang="en-US" sz="2000" b="1" dirty="0">
                <a:solidFill>
                  <a:schemeClr val="tx2"/>
                </a:solidFill>
                <a:latin typeface="Poppins SemiBold" pitchFamily="2" charset="77"/>
                <a:ea typeface="League Spartan" charset="0"/>
                <a:cs typeface="Poppins SemiBold" pitchFamily="2" charset="77"/>
              </a:rPr>
              <a:t>Conocer a mis estudiantes</a:t>
            </a:r>
          </a:p>
        </p:txBody>
      </p:sp>
      <p:sp>
        <p:nvSpPr>
          <p:cNvPr id="145" name="TextBox 62">
            <a:extLst>
              <a:ext uri="{FF2B5EF4-FFF2-40B4-BE49-F238E27FC236}">
                <a16:creationId xmlns:a16="http://schemas.microsoft.com/office/drawing/2014/main" id="{13DFF876-62C1-4A30-9B9A-0F540B13F265}"/>
              </a:ext>
            </a:extLst>
          </p:cNvPr>
          <p:cNvSpPr txBox="1"/>
          <p:nvPr/>
        </p:nvSpPr>
        <p:spPr>
          <a:xfrm>
            <a:off x="4469471" y="3954442"/>
            <a:ext cx="3679514" cy="1015663"/>
          </a:xfrm>
          <a:prstGeom prst="rect">
            <a:avLst/>
          </a:prstGeom>
          <a:noFill/>
        </p:spPr>
        <p:txBody>
          <a:bodyPr wrap="square" rtlCol="0" anchor="b" anchorCtr="0">
            <a:spAutoFit/>
          </a:bodyPr>
          <a:lstStyle/>
          <a:p>
            <a:r>
              <a:rPr lang="en-US" sz="2000" b="1" dirty="0">
                <a:solidFill>
                  <a:schemeClr val="tx2"/>
                </a:solidFill>
                <a:latin typeface="Poppins SemiBold" pitchFamily="2" charset="77"/>
                <a:ea typeface="League Spartan" charset="0"/>
                <a:cs typeface="Poppins SemiBold" pitchFamily="2" charset="77"/>
              </a:rPr>
              <a:t>Analizar los </a:t>
            </a:r>
            <a:r>
              <a:rPr lang="en-US" sz="2000" b="1" dirty="0" err="1">
                <a:solidFill>
                  <a:schemeClr val="tx2"/>
                </a:solidFill>
                <a:latin typeface="Poppins SemiBold" pitchFamily="2" charset="77"/>
                <a:ea typeface="League Spartan" charset="0"/>
                <a:cs typeface="Poppins SemiBold" pitchFamily="2" charset="77"/>
              </a:rPr>
              <a:t>componentes</a:t>
            </a:r>
            <a:r>
              <a:rPr lang="en-US" sz="2000" b="1" dirty="0">
                <a:solidFill>
                  <a:schemeClr val="tx2"/>
                </a:solidFill>
                <a:latin typeface="Poppins SemiBold" pitchFamily="2" charset="77"/>
                <a:ea typeface="League Spartan" charset="0"/>
                <a:cs typeface="Poppins SemiBold" pitchFamily="2" charset="77"/>
              </a:rPr>
              <a:t> de la EdA y tener en cuenta los ajustes y apoyos.</a:t>
            </a:r>
          </a:p>
        </p:txBody>
      </p:sp>
      <p:sp>
        <p:nvSpPr>
          <p:cNvPr id="147" name="TextBox 65">
            <a:extLst>
              <a:ext uri="{FF2B5EF4-FFF2-40B4-BE49-F238E27FC236}">
                <a16:creationId xmlns:a16="http://schemas.microsoft.com/office/drawing/2014/main" id="{B622A6E3-4E5E-4427-9312-91C0BED372D4}"/>
              </a:ext>
            </a:extLst>
          </p:cNvPr>
          <p:cNvSpPr txBox="1"/>
          <p:nvPr/>
        </p:nvSpPr>
        <p:spPr>
          <a:xfrm>
            <a:off x="4057716" y="2877543"/>
            <a:ext cx="3267211" cy="707886"/>
          </a:xfrm>
          <a:prstGeom prst="rect">
            <a:avLst/>
          </a:prstGeom>
          <a:noFill/>
        </p:spPr>
        <p:txBody>
          <a:bodyPr wrap="square" rtlCol="0" anchor="b" anchorCtr="0">
            <a:spAutoFit/>
          </a:bodyPr>
          <a:lstStyle/>
          <a:p>
            <a:pPr algn="r"/>
            <a:r>
              <a:rPr lang="en-US" sz="2000" b="1" dirty="0">
                <a:solidFill>
                  <a:schemeClr val="tx2"/>
                </a:solidFill>
                <a:latin typeface="Poppins SemiBold" pitchFamily="2" charset="77"/>
                <a:ea typeface="League Spartan" charset="0"/>
                <a:cs typeface="Poppins SemiBold" pitchFamily="2" charset="77"/>
              </a:rPr>
              <a:t>Revisar la EdA y sugerencia de diversificación</a:t>
            </a:r>
          </a:p>
        </p:txBody>
      </p:sp>
      <p:pic>
        <p:nvPicPr>
          <p:cNvPr id="3" name="Gráfico 2" descr="Advertencia">
            <a:extLst>
              <a:ext uri="{FF2B5EF4-FFF2-40B4-BE49-F238E27FC236}">
                <a16:creationId xmlns:a16="http://schemas.microsoft.com/office/drawing/2014/main" id="{0C4087C7-3262-4FC4-9B4D-DC358BFC02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02246" y="5576218"/>
            <a:ext cx="914400" cy="914400"/>
          </a:xfrm>
          <a:prstGeom prst="rect">
            <a:avLst/>
          </a:prstGeom>
        </p:spPr>
      </p:pic>
      <p:sp>
        <p:nvSpPr>
          <p:cNvPr id="4" name="Rectángulo 3">
            <a:extLst>
              <a:ext uri="{FF2B5EF4-FFF2-40B4-BE49-F238E27FC236}">
                <a16:creationId xmlns:a16="http://schemas.microsoft.com/office/drawing/2014/main" id="{D38C6B1A-FBD6-4DB0-9607-B7B18F36A9C8}"/>
              </a:ext>
            </a:extLst>
          </p:cNvPr>
          <p:cNvSpPr/>
          <p:nvPr/>
        </p:nvSpPr>
        <p:spPr>
          <a:xfrm>
            <a:off x="2947222" y="5576218"/>
            <a:ext cx="2011688"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solidFill>
                  <a:schemeClr val="bg1">
                    <a:lumMod val="50000"/>
                  </a:schemeClr>
                </a:solidFill>
              </a:rPr>
              <a:t>No hace falta hacer un </a:t>
            </a:r>
            <a:r>
              <a:rPr lang="es-PE" dirty="0" err="1">
                <a:solidFill>
                  <a:schemeClr val="bg1">
                    <a:lumMod val="50000"/>
                  </a:schemeClr>
                </a:solidFill>
              </a:rPr>
              <a:t>EdA</a:t>
            </a:r>
            <a:r>
              <a:rPr lang="es-PE" dirty="0">
                <a:solidFill>
                  <a:schemeClr val="bg1">
                    <a:lumMod val="50000"/>
                  </a:schemeClr>
                </a:solidFill>
              </a:rPr>
              <a:t> aparte.</a:t>
            </a:r>
          </a:p>
        </p:txBody>
      </p:sp>
      <p:sp>
        <p:nvSpPr>
          <p:cNvPr id="149" name="Rectángulo 148">
            <a:extLst>
              <a:ext uri="{FF2B5EF4-FFF2-40B4-BE49-F238E27FC236}">
                <a16:creationId xmlns:a16="http://schemas.microsoft.com/office/drawing/2014/main" id="{FD96FF5B-3DD7-4AE9-BAA7-140A8E044706}"/>
              </a:ext>
            </a:extLst>
          </p:cNvPr>
          <p:cNvSpPr/>
          <p:nvPr/>
        </p:nvSpPr>
        <p:spPr>
          <a:xfrm>
            <a:off x="5688039" y="5576218"/>
            <a:ext cx="2011688"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solidFill>
                  <a:schemeClr val="bg1">
                    <a:lumMod val="50000"/>
                  </a:schemeClr>
                </a:solidFill>
              </a:rPr>
              <a:t>No todo se tiene que ajustar.</a:t>
            </a:r>
          </a:p>
        </p:txBody>
      </p:sp>
      <p:sp>
        <p:nvSpPr>
          <p:cNvPr id="150" name="Rectángulo 149">
            <a:extLst>
              <a:ext uri="{FF2B5EF4-FFF2-40B4-BE49-F238E27FC236}">
                <a16:creationId xmlns:a16="http://schemas.microsoft.com/office/drawing/2014/main" id="{D2A7CDA6-DF1F-4F62-8134-3EEC8D23B3FD}"/>
              </a:ext>
            </a:extLst>
          </p:cNvPr>
          <p:cNvSpPr/>
          <p:nvPr/>
        </p:nvSpPr>
        <p:spPr>
          <a:xfrm>
            <a:off x="8220192" y="5533099"/>
            <a:ext cx="2011688"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solidFill>
                  <a:schemeClr val="bg1">
                    <a:lumMod val="50000"/>
                  </a:schemeClr>
                </a:solidFill>
              </a:rPr>
              <a:t>Los apoyos pueden beneficiar a todos.</a:t>
            </a:r>
          </a:p>
        </p:txBody>
      </p:sp>
    </p:spTree>
    <p:extLst>
      <p:ext uri="{BB962C8B-B14F-4D97-AF65-F5344CB8AC3E}">
        <p14:creationId xmlns:p14="http://schemas.microsoft.com/office/powerpoint/2010/main" val="842350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76B45"/>
        </a:solidFill>
        <a:effectLst/>
      </p:bgPr>
    </p:bg>
    <p:spTree>
      <p:nvGrpSpPr>
        <p:cNvPr id="1" name=""/>
        <p:cNvGrpSpPr/>
        <p:nvPr/>
      </p:nvGrpSpPr>
      <p:grpSpPr>
        <a:xfrm>
          <a:off x="0" y="0"/>
          <a:ext cx="0" cy="0"/>
          <a:chOff x="0" y="0"/>
          <a:chExt cx="0" cy="0"/>
        </a:xfrm>
      </p:grpSpPr>
      <p:sp>
        <p:nvSpPr>
          <p:cNvPr id="5" name="CuadroTexto 4"/>
          <p:cNvSpPr txBox="1"/>
          <p:nvPr/>
        </p:nvSpPr>
        <p:spPr>
          <a:xfrm>
            <a:off x="1635035" y="2145775"/>
            <a:ext cx="8921930" cy="2308324"/>
          </a:xfrm>
          <a:prstGeom prst="rect">
            <a:avLst/>
          </a:prstGeom>
          <a:noFill/>
        </p:spPr>
        <p:txBody>
          <a:bodyPr wrap="square" rtlCol="0">
            <a:spAutoFit/>
          </a:bodyPr>
          <a:lstStyle/>
          <a:p>
            <a:pPr algn="ctr"/>
            <a:r>
              <a:rPr lang="es-ES" sz="3600" dirty="0">
                <a:solidFill>
                  <a:schemeClr val="bg1"/>
                </a:solidFill>
              </a:rPr>
              <a:t>En el </a:t>
            </a:r>
            <a:r>
              <a:rPr lang="es-ES" sz="3600" b="1" dirty="0">
                <a:solidFill>
                  <a:schemeClr val="tx1">
                    <a:lumMod val="95000"/>
                    <a:lumOff val="5000"/>
                  </a:schemeClr>
                </a:solidFill>
              </a:rPr>
              <a:t>marco de la atención a la diversidad</a:t>
            </a:r>
            <a:r>
              <a:rPr lang="es-ES" sz="3600" dirty="0">
                <a:solidFill>
                  <a:schemeClr val="bg1"/>
                </a:solidFill>
              </a:rPr>
              <a:t>,  </a:t>
            </a:r>
          </a:p>
          <a:p>
            <a:pPr algn="ctr"/>
            <a:r>
              <a:rPr lang="es-ES" sz="3600" dirty="0">
                <a:solidFill>
                  <a:schemeClr val="bg1"/>
                </a:solidFill>
              </a:rPr>
              <a:t>¿qué debo considerar en el desarrollo de las experiencias de aprendizaje en caso tenga </a:t>
            </a:r>
          </a:p>
          <a:p>
            <a:pPr algn="ctr"/>
            <a:r>
              <a:rPr lang="es-ES" sz="3600" dirty="0">
                <a:solidFill>
                  <a:schemeClr val="bg1"/>
                </a:solidFill>
              </a:rPr>
              <a:t>un estudiante con discapacidad?</a:t>
            </a:r>
          </a:p>
        </p:txBody>
      </p:sp>
    </p:spTree>
    <p:extLst>
      <p:ext uri="{BB962C8B-B14F-4D97-AF65-F5344CB8AC3E}">
        <p14:creationId xmlns:p14="http://schemas.microsoft.com/office/powerpoint/2010/main" val="2448496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CE091C38-6387-410B-83F0-82FE278BC082}"/>
              </a:ext>
            </a:extLst>
          </p:cNvPr>
          <p:cNvSpPr/>
          <p:nvPr/>
        </p:nvSpPr>
        <p:spPr>
          <a:xfrm>
            <a:off x="315508" y="686906"/>
            <a:ext cx="5628092" cy="5864020"/>
          </a:xfrm>
          <a:prstGeom prst="rect">
            <a:avLst/>
          </a:prstGeom>
          <a:solidFill>
            <a:srgbClr val="D2E7E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Google Shape;75;p32">
            <a:extLst>
              <a:ext uri="{FF2B5EF4-FFF2-40B4-BE49-F238E27FC236}">
                <a16:creationId xmlns:a16="http://schemas.microsoft.com/office/drawing/2014/main" id="{E32B4B83-7A0B-4B9C-AA6E-A0BFDA6436AA}"/>
              </a:ext>
            </a:extLst>
          </p:cNvPr>
          <p:cNvSpPr txBox="1">
            <a:spLocks/>
          </p:cNvSpPr>
          <p:nvPr/>
        </p:nvSpPr>
        <p:spPr>
          <a:xfrm>
            <a:off x="429896" y="1777775"/>
            <a:ext cx="3184161" cy="39746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a:lnSpc>
                <a:spcPct val="90000"/>
              </a:lnSpc>
              <a:buClr>
                <a:schemeClr val="accent1"/>
              </a:buClr>
              <a:buSzPts val="3959"/>
              <a:buFont typeface="Calibri"/>
              <a:buNone/>
              <a:defRPr sz="3600" b="1">
                <a:solidFill>
                  <a:schemeClr val="tx1"/>
                </a:solidFill>
                <a:latin typeface="Calibri"/>
                <a:ea typeface="Calibri"/>
                <a:cs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pPr marL="0" marR="0" lvl="0" indent="0" algn="l" defTabSz="914400" rtl="0" eaLnBrk="1" fontAlgn="auto" latinLnBrk="0" hangingPunct="1">
              <a:lnSpc>
                <a:spcPct val="90000"/>
              </a:lnSpc>
              <a:spcBef>
                <a:spcPts val="0"/>
              </a:spcBef>
              <a:spcAft>
                <a:spcPts val="0"/>
              </a:spcAft>
              <a:buClr>
                <a:srgbClr val="5B9BD5"/>
              </a:buClr>
              <a:buSzPts val="3959"/>
              <a:buFont typeface="Calibri"/>
              <a:buNone/>
              <a:tabLst/>
              <a:defRPr/>
            </a:pPr>
            <a:r>
              <a:rPr lang="es-ES" sz="2400" dirty="0">
                <a:solidFill>
                  <a:prstClr val="black"/>
                </a:solidFill>
                <a:latin typeface="Verdana" panose="020B0604030504040204" pitchFamily="34" charset="0"/>
                <a:ea typeface="Verdana" panose="020B0604030504040204" pitchFamily="34" charset="0"/>
                <a:sym typeface="Calibri"/>
              </a:rPr>
              <a:t>1. Situación</a:t>
            </a:r>
            <a:endParaRPr kumimoji="0" lang="es-ES" sz="2400" b="1" i="0" u="none"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cs typeface="Calibri"/>
              <a:sym typeface="Calibri"/>
            </a:endParaRPr>
          </a:p>
          <a:p>
            <a:pPr marL="0" marR="0" lvl="0" indent="0" algn="l" defTabSz="914400" rtl="0" eaLnBrk="1" fontAlgn="auto" latinLnBrk="0" hangingPunct="1">
              <a:lnSpc>
                <a:spcPct val="90000"/>
              </a:lnSpc>
              <a:spcBef>
                <a:spcPts val="0"/>
              </a:spcBef>
              <a:spcAft>
                <a:spcPts val="0"/>
              </a:spcAft>
              <a:buClr>
                <a:srgbClr val="5B9BD5"/>
              </a:buClr>
              <a:buSzPts val="3959"/>
              <a:buFont typeface="Calibri"/>
              <a:buNone/>
              <a:tabLst/>
              <a:defRPr/>
            </a:pPr>
            <a:endParaRPr kumimoji="0" lang="es-ES" sz="1200" b="1" i="0" u="none" strike="noStrike" kern="1200" cap="none" spc="0" normalizeH="0" baseline="0" noProof="0" dirty="0">
              <a:ln>
                <a:noFill/>
              </a:ln>
              <a:solidFill>
                <a:prstClr val="black"/>
              </a:solidFill>
              <a:effectLst/>
              <a:uLnTx/>
              <a:uFillTx/>
              <a:latin typeface="Calibri"/>
              <a:cs typeface="Calibri"/>
            </a:endParaRPr>
          </a:p>
        </p:txBody>
      </p:sp>
      <p:sp>
        <p:nvSpPr>
          <p:cNvPr id="6" name="Google Shape;75;p32">
            <a:extLst>
              <a:ext uri="{FF2B5EF4-FFF2-40B4-BE49-F238E27FC236}">
                <a16:creationId xmlns:a16="http://schemas.microsoft.com/office/drawing/2014/main" id="{5E73D4E3-F4C4-40B4-925F-88BCAAEB9D37}"/>
              </a:ext>
            </a:extLst>
          </p:cNvPr>
          <p:cNvSpPr txBox="1">
            <a:spLocks/>
          </p:cNvSpPr>
          <p:nvPr/>
        </p:nvSpPr>
        <p:spPr>
          <a:xfrm>
            <a:off x="607225" y="2209698"/>
            <a:ext cx="4650701" cy="281804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a:lnSpc>
                <a:spcPct val="90000"/>
              </a:lnSpc>
              <a:buClr>
                <a:schemeClr val="accent1"/>
              </a:buClr>
              <a:buSzPts val="3959"/>
              <a:buFont typeface="Calibri"/>
              <a:buNone/>
              <a:defRPr sz="3600" b="1">
                <a:solidFill>
                  <a:schemeClr val="tx1"/>
                </a:solidFill>
                <a:latin typeface="Calibri"/>
                <a:ea typeface="Calibri"/>
                <a:cs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pPr marL="0" marR="0" lvl="0" indent="0" algn="l" defTabSz="914400" rtl="0" eaLnBrk="1" fontAlgn="auto" latinLnBrk="0" hangingPunct="1">
              <a:lnSpc>
                <a:spcPct val="90000"/>
              </a:lnSpc>
              <a:spcBef>
                <a:spcPts val="0"/>
              </a:spcBef>
              <a:spcAft>
                <a:spcPts val="0"/>
              </a:spcAft>
              <a:buClr>
                <a:srgbClr val="5B9BD5"/>
              </a:buClr>
              <a:buSzPts val="3959"/>
              <a:buFont typeface="Calibri"/>
              <a:buNone/>
              <a:tabLst/>
              <a:defRPr/>
            </a:pPr>
            <a:endParaRPr kumimoji="0" lang="es-ES" sz="1800" b="1" i="0" u="none" strike="noStrike" kern="1200" cap="none" spc="0" normalizeH="0" baseline="0" noProof="0" dirty="0">
              <a:ln>
                <a:noFill/>
              </a:ln>
              <a:solidFill>
                <a:schemeClr val="tx1">
                  <a:lumMod val="95000"/>
                  <a:lumOff val="5000"/>
                </a:schemeClr>
              </a:solidFill>
              <a:effectLst/>
              <a:uLnTx/>
              <a:uFillTx/>
              <a:latin typeface="Calibri"/>
              <a:cs typeface="Calibri"/>
            </a:endParaRPr>
          </a:p>
          <a:p>
            <a:pPr marL="0" marR="0" lvl="0" indent="0" algn="just" defTabSz="914400" rtl="0" eaLnBrk="1" fontAlgn="auto" latinLnBrk="0" hangingPunct="1">
              <a:lnSpc>
                <a:spcPct val="100000"/>
              </a:lnSpc>
              <a:spcBef>
                <a:spcPts val="0"/>
              </a:spcBef>
              <a:spcAft>
                <a:spcPts val="0"/>
              </a:spcAft>
              <a:buClr>
                <a:srgbClr val="5B9BD5"/>
              </a:buClr>
              <a:buSzPts val="3959"/>
              <a:buFont typeface="Calibri"/>
              <a:buNone/>
              <a:tabLst/>
              <a:defRPr/>
            </a:pPr>
            <a:r>
              <a:rPr lang="es-PE" sz="2400" b="0" dirty="0">
                <a:solidFill>
                  <a:schemeClr val="tx1">
                    <a:lumMod val="95000"/>
                    <a:lumOff val="5000"/>
                  </a:schemeClr>
                </a:solidFill>
                <a:latin typeface="Calibri" panose="020F0502020204030204" pitchFamily="34" charset="0"/>
                <a:cs typeface="Calibri" panose="020F0502020204030204" pitchFamily="34" charset="0"/>
              </a:rPr>
              <a:t>La situación permite identificar y describir contextos específicos, reales o simulados. Debe ser </a:t>
            </a:r>
            <a:r>
              <a:rPr lang="es-PE" sz="2400" dirty="0">
                <a:solidFill>
                  <a:schemeClr val="tx1">
                    <a:lumMod val="95000"/>
                    <a:lumOff val="5000"/>
                  </a:schemeClr>
                </a:solidFill>
                <a:latin typeface="Calibri" panose="020F0502020204030204" pitchFamily="34" charset="0"/>
                <a:cs typeface="Calibri" panose="020F0502020204030204" pitchFamily="34" charset="0"/>
              </a:rPr>
              <a:t>retadora, desafiante y significativa </a:t>
            </a:r>
            <a:r>
              <a:rPr lang="es-PE" sz="2400" b="0" dirty="0">
                <a:solidFill>
                  <a:schemeClr val="tx1">
                    <a:lumMod val="95000"/>
                    <a:lumOff val="5000"/>
                  </a:schemeClr>
                </a:solidFill>
                <a:latin typeface="Calibri" panose="020F0502020204030204" pitchFamily="34" charset="0"/>
                <a:cs typeface="Calibri" panose="020F0502020204030204" pitchFamily="34" charset="0"/>
              </a:rPr>
              <a:t>para mis estudiantes, para ello se plantea un </a:t>
            </a:r>
            <a:r>
              <a:rPr lang="es-PE" sz="2400" dirty="0">
                <a:solidFill>
                  <a:schemeClr val="tx1">
                    <a:lumMod val="95000"/>
                    <a:lumOff val="5000"/>
                  </a:schemeClr>
                </a:solidFill>
                <a:latin typeface="Calibri" panose="020F0502020204030204" pitchFamily="34" charset="0"/>
                <a:cs typeface="Calibri" panose="020F0502020204030204" pitchFamily="34" charset="0"/>
              </a:rPr>
              <a:t>reto</a:t>
            </a:r>
            <a:r>
              <a:rPr lang="es-PE" sz="2400" b="0" dirty="0">
                <a:solidFill>
                  <a:schemeClr val="tx1">
                    <a:lumMod val="95000"/>
                    <a:lumOff val="5000"/>
                  </a:schemeClr>
                </a:solidFill>
                <a:latin typeface="Calibri" panose="020F0502020204030204" pitchFamily="34" charset="0"/>
                <a:cs typeface="Calibri" panose="020F0502020204030204" pitchFamily="34" charset="0"/>
              </a:rPr>
              <a:t>.</a:t>
            </a:r>
          </a:p>
        </p:txBody>
      </p:sp>
      <p:sp>
        <p:nvSpPr>
          <p:cNvPr id="7" name="CuadroTexto 6">
            <a:extLst>
              <a:ext uri="{FF2B5EF4-FFF2-40B4-BE49-F238E27FC236}">
                <a16:creationId xmlns:a16="http://schemas.microsoft.com/office/drawing/2014/main" id="{764148FB-2450-4F36-A997-B64DF4E262AF}"/>
              </a:ext>
            </a:extLst>
          </p:cNvPr>
          <p:cNvSpPr txBox="1"/>
          <p:nvPr/>
        </p:nvSpPr>
        <p:spPr>
          <a:xfrm>
            <a:off x="6418039" y="2736502"/>
            <a:ext cx="4775761" cy="1384995"/>
          </a:xfrm>
          <a:prstGeom prst="rect">
            <a:avLst/>
          </a:prstGeom>
        </p:spPr>
        <p:txBody>
          <a:bodyPr wrap="square">
            <a:spAutoFit/>
          </a:bodyPr>
          <a:lstStyle>
            <a:defPPr marR="0" lvl="0" algn="l" rtl="0">
              <a:lnSpc>
                <a:spcPct val="100000"/>
              </a:lnSpc>
              <a:spcBef>
                <a:spcPts val="0"/>
              </a:spcBef>
              <a:spcAft>
                <a:spcPts val="0"/>
              </a:spcAft>
              <a:defRPr/>
            </a:defPPr>
            <a:lvl1pPr marL="285750" indent="-285750" algn="just">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PE" sz="1800" dirty="0">
                <a:solidFill>
                  <a:prstClr val="black">
                    <a:lumMod val="65000"/>
                    <a:lumOff val="35000"/>
                  </a:prstClr>
                </a:solidFill>
              </a:rPr>
              <a:t>P</a:t>
            </a:r>
            <a:r>
              <a:rPr kumimoji="0" lang="es-PE" sz="1800" b="0" i="0" u="none" strike="noStrike" kern="1200" cap="none" spc="0" normalizeH="0" baseline="0" noProof="0" dirty="0" err="1">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rPr>
              <a:t>resentar</a:t>
            </a:r>
            <a:r>
              <a:rPr kumimoji="0" lang="es-PE" sz="18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rPr>
              <a:t> la situación en </a:t>
            </a:r>
            <a:r>
              <a:rPr lang="es-PE" b="1" dirty="0">
                <a:solidFill>
                  <a:srgbClr val="F4BC01"/>
                </a:solidFill>
                <a:latin typeface="Calibri"/>
                <a:cs typeface="Calibri"/>
              </a:rPr>
              <a:t>diversos formatos</a:t>
            </a:r>
            <a:r>
              <a:rPr kumimoji="0" lang="es-PE" sz="18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rPr>
              <a:t> que favorezcan su comprensión para todos y  todas (audio, video, imágenes, etc.). </a:t>
            </a:r>
          </a:p>
        </p:txBody>
      </p:sp>
      <p:sp>
        <p:nvSpPr>
          <p:cNvPr id="8" name="CuadroTexto 7">
            <a:extLst>
              <a:ext uri="{FF2B5EF4-FFF2-40B4-BE49-F238E27FC236}">
                <a16:creationId xmlns:a16="http://schemas.microsoft.com/office/drawing/2014/main" id="{9BD374AC-5AC4-4CD0-A447-EA50E6FE16AD}"/>
              </a:ext>
            </a:extLst>
          </p:cNvPr>
          <p:cNvSpPr txBox="1"/>
          <p:nvPr/>
        </p:nvSpPr>
        <p:spPr>
          <a:xfrm>
            <a:off x="6479804" y="4375534"/>
            <a:ext cx="4775761" cy="1661993"/>
          </a:xfrm>
          <a:prstGeom prst="rect">
            <a:avLst/>
          </a:prstGeom>
        </p:spPr>
        <p:txBody>
          <a:bodyPr wrap="square">
            <a:spAutoFit/>
          </a:bodyPr>
          <a:lstStyle>
            <a:defPPr marR="0" lvl="0" algn="l" rtl="0">
              <a:lnSpc>
                <a:spcPct val="100000"/>
              </a:lnSpc>
              <a:spcBef>
                <a:spcPts val="0"/>
              </a:spcBef>
              <a:spcAft>
                <a:spcPts val="0"/>
              </a:spcAft>
              <a:defRPr/>
            </a:defPPr>
            <a:lvl1pPr marL="285750" indent="-285750" algn="just">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stStyle>
          <a:p>
            <a:pPr marL="0" indent="0">
              <a:buNone/>
              <a:defRPr/>
            </a:pPr>
            <a:r>
              <a:rPr kumimoji="0" lang="es-PE" sz="2400" b="1" i="0" u="none" strike="noStrike" kern="1200" cap="none" spc="0" normalizeH="0" baseline="0" noProof="0" dirty="0">
                <a:ln>
                  <a:noFill/>
                </a:ln>
                <a:solidFill>
                  <a:srgbClr val="F76B45"/>
                </a:solidFill>
                <a:effectLst/>
                <a:uLnTx/>
                <a:uFillTx/>
                <a:latin typeface="Calibri"/>
                <a:ea typeface="+mn-ea"/>
                <a:cs typeface="Calibri"/>
              </a:rPr>
              <a:t>Plantear los retos sin considerar el medio, </a:t>
            </a:r>
            <a:r>
              <a:rPr kumimoji="0" lang="es-PE" sz="18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rPr>
              <a:t>aquello permite dar posibilidad de diversas formas de lograrlo; considerar anticipadamente las posibles barreras que </a:t>
            </a:r>
            <a:r>
              <a:rPr lang="es-PE" sz="1800" dirty="0">
                <a:solidFill>
                  <a:prstClr val="black">
                    <a:lumMod val="65000"/>
                    <a:lumOff val="35000"/>
                  </a:prstClr>
                </a:solidFill>
              </a:rPr>
              <a:t>podrían enfrentar los estudiantes y los apoyos. </a:t>
            </a:r>
            <a:endParaRPr kumimoji="0" lang="es-PE" sz="18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p:txBody>
      </p:sp>
      <p:sp>
        <p:nvSpPr>
          <p:cNvPr id="9" name="CuadroTexto 8">
            <a:extLst>
              <a:ext uri="{FF2B5EF4-FFF2-40B4-BE49-F238E27FC236}">
                <a16:creationId xmlns:a16="http://schemas.microsoft.com/office/drawing/2014/main" id="{386A8C11-9680-49C4-A557-A0F4BB88A6BB}"/>
              </a:ext>
            </a:extLst>
          </p:cNvPr>
          <p:cNvSpPr txBox="1"/>
          <p:nvPr/>
        </p:nvSpPr>
        <p:spPr>
          <a:xfrm>
            <a:off x="6418039" y="1321336"/>
            <a:ext cx="4609902" cy="1015663"/>
          </a:xfrm>
          <a:prstGeom prst="rect">
            <a:avLst/>
          </a:prstGeom>
        </p:spPr>
        <p:txBody>
          <a:bodyPr wrap="square">
            <a:spAutoFit/>
          </a:bodyPr>
          <a:lstStyle>
            <a:defPPr marR="0" lvl="0" algn="l" rtl="0">
              <a:lnSpc>
                <a:spcPct val="100000"/>
              </a:lnSpc>
              <a:spcBef>
                <a:spcPts val="0"/>
              </a:spcBef>
              <a:spcAft>
                <a:spcPts val="0"/>
              </a:spcAft>
              <a:defRPr/>
            </a:defPPr>
            <a:lvl1pPr marL="285750" indent="-285750" algn="just">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b="1" dirty="0">
                <a:solidFill>
                  <a:srgbClr val="93C5CD"/>
                </a:solidFill>
                <a:latin typeface="Calibri"/>
                <a:cs typeface="Calibri"/>
              </a:rPr>
              <a:t>Revisar la situación </a:t>
            </a:r>
            <a:r>
              <a:rPr lang="es-ES" sz="1800" dirty="0">
                <a:solidFill>
                  <a:prstClr val="black">
                    <a:lumMod val="65000"/>
                    <a:lumOff val="35000"/>
                  </a:prstClr>
                </a:solidFill>
              </a:rPr>
              <a:t>y determinar si se ajusta a las necesidades, contexto, intereses y motivación de los estudiantes.</a:t>
            </a:r>
            <a:endParaRPr lang="es-PE" sz="1800" dirty="0">
              <a:solidFill>
                <a:prstClr val="black">
                  <a:lumMod val="65000"/>
                  <a:lumOff val="35000"/>
                </a:prstClr>
              </a:solidFill>
            </a:endParaRPr>
          </a:p>
        </p:txBody>
      </p:sp>
      <p:sp>
        <p:nvSpPr>
          <p:cNvPr id="10" name="Elipse 9">
            <a:extLst>
              <a:ext uri="{FF2B5EF4-FFF2-40B4-BE49-F238E27FC236}">
                <a16:creationId xmlns:a16="http://schemas.microsoft.com/office/drawing/2014/main" id="{920E05B3-8850-4790-A7E1-09D3D7AFB509}"/>
              </a:ext>
            </a:extLst>
          </p:cNvPr>
          <p:cNvSpPr/>
          <p:nvPr/>
        </p:nvSpPr>
        <p:spPr>
          <a:xfrm>
            <a:off x="5533048" y="1512447"/>
            <a:ext cx="633443" cy="633443"/>
          </a:xfrm>
          <a:prstGeom prst="ellipse">
            <a:avLst/>
          </a:prstGeom>
          <a:solidFill>
            <a:srgbClr val="93C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Shape 2920">
            <a:extLst>
              <a:ext uri="{FF2B5EF4-FFF2-40B4-BE49-F238E27FC236}">
                <a16:creationId xmlns:a16="http://schemas.microsoft.com/office/drawing/2014/main" id="{5401183E-B53A-40BF-A5DF-988885E2271F}"/>
              </a:ext>
            </a:extLst>
          </p:cNvPr>
          <p:cNvSpPr/>
          <p:nvPr/>
        </p:nvSpPr>
        <p:spPr>
          <a:xfrm>
            <a:off x="5667094" y="1762833"/>
            <a:ext cx="313388" cy="213674"/>
          </a:xfrm>
          <a:custGeom>
            <a:avLst/>
            <a:gdLst/>
            <a:ahLst/>
            <a:cxnLst>
              <a:cxn ang="0">
                <a:pos x="wd2" y="hd2"/>
              </a:cxn>
              <a:cxn ang="5400000">
                <a:pos x="wd2" y="hd2"/>
              </a:cxn>
              <a:cxn ang="10800000">
                <a:pos x="wd2" y="hd2"/>
              </a:cxn>
              <a:cxn ang="16200000">
                <a:pos x="wd2" y="hd2"/>
              </a:cxn>
            </a:cxnLst>
            <a:rect l="0" t="0" r="r" b="b"/>
            <a:pathLst>
              <a:path w="21600" h="21600" extrusionOk="0">
                <a:moveTo>
                  <a:pt x="14727" y="19142"/>
                </a:moveTo>
                <a:lnTo>
                  <a:pt x="14727" y="12960"/>
                </a:lnTo>
                <a:lnTo>
                  <a:pt x="1964" y="12960"/>
                </a:lnTo>
                <a:cubicBezTo>
                  <a:pt x="1421" y="12960"/>
                  <a:pt x="982" y="12316"/>
                  <a:pt x="982" y="11520"/>
                </a:cubicBezTo>
                <a:lnTo>
                  <a:pt x="982" y="10080"/>
                </a:lnTo>
                <a:cubicBezTo>
                  <a:pt x="982" y="9285"/>
                  <a:pt x="1421" y="8640"/>
                  <a:pt x="1964" y="8640"/>
                </a:cubicBezTo>
                <a:lnTo>
                  <a:pt x="14727" y="8640"/>
                </a:lnTo>
                <a:lnTo>
                  <a:pt x="14727" y="2458"/>
                </a:lnTo>
                <a:lnTo>
                  <a:pt x="20415" y="10800"/>
                </a:lnTo>
                <a:cubicBezTo>
                  <a:pt x="20415" y="10800"/>
                  <a:pt x="14727" y="19142"/>
                  <a:pt x="14727" y="19142"/>
                </a:cubicBezTo>
                <a:close/>
                <a:moveTo>
                  <a:pt x="21456" y="10291"/>
                </a:moveTo>
                <a:lnTo>
                  <a:pt x="14584" y="212"/>
                </a:lnTo>
                <a:cubicBezTo>
                  <a:pt x="14495" y="81"/>
                  <a:pt x="14372" y="0"/>
                  <a:pt x="14236" y="0"/>
                </a:cubicBezTo>
                <a:cubicBezTo>
                  <a:pt x="13965" y="0"/>
                  <a:pt x="13745" y="322"/>
                  <a:pt x="13745" y="720"/>
                </a:cubicBezTo>
                <a:lnTo>
                  <a:pt x="13745" y="7200"/>
                </a:lnTo>
                <a:lnTo>
                  <a:pt x="1964" y="7200"/>
                </a:lnTo>
                <a:cubicBezTo>
                  <a:pt x="879" y="7200"/>
                  <a:pt x="0" y="8490"/>
                  <a:pt x="0" y="10080"/>
                </a:cubicBezTo>
                <a:lnTo>
                  <a:pt x="0" y="11520"/>
                </a:lnTo>
                <a:cubicBezTo>
                  <a:pt x="0" y="13110"/>
                  <a:pt x="879" y="14400"/>
                  <a:pt x="1964" y="14400"/>
                </a:cubicBezTo>
                <a:lnTo>
                  <a:pt x="13745" y="14400"/>
                </a:lnTo>
                <a:lnTo>
                  <a:pt x="13745" y="20880"/>
                </a:lnTo>
                <a:cubicBezTo>
                  <a:pt x="13745" y="21278"/>
                  <a:pt x="13965" y="21600"/>
                  <a:pt x="14236" y="21600"/>
                </a:cubicBezTo>
                <a:cubicBezTo>
                  <a:pt x="14372" y="21600"/>
                  <a:pt x="14495" y="21520"/>
                  <a:pt x="14583" y="21389"/>
                </a:cubicBezTo>
                <a:lnTo>
                  <a:pt x="21456" y="11310"/>
                </a:lnTo>
                <a:cubicBezTo>
                  <a:pt x="21545" y="11180"/>
                  <a:pt x="21600" y="11000"/>
                  <a:pt x="21600" y="10800"/>
                </a:cubicBezTo>
                <a:cubicBezTo>
                  <a:pt x="21600" y="10601"/>
                  <a:pt x="21545" y="10421"/>
                  <a:pt x="21456" y="10291"/>
                </a:cubicBezTo>
              </a:path>
            </a:pathLst>
          </a:custGeom>
          <a:solidFill>
            <a:srgbClr val="93C5CD"/>
          </a:solidFill>
          <a:ln w="12700">
            <a:solidFill>
              <a:schemeClr val="bg1"/>
            </a:solidFill>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2" name="Elipse 11">
            <a:extLst>
              <a:ext uri="{FF2B5EF4-FFF2-40B4-BE49-F238E27FC236}">
                <a16:creationId xmlns:a16="http://schemas.microsoft.com/office/drawing/2014/main" id="{C896793C-1DB2-4FC9-B960-823FCD5BE274}"/>
              </a:ext>
            </a:extLst>
          </p:cNvPr>
          <p:cNvSpPr/>
          <p:nvPr/>
        </p:nvSpPr>
        <p:spPr>
          <a:xfrm>
            <a:off x="5512167" y="3141647"/>
            <a:ext cx="633443" cy="633443"/>
          </a:xfrm>
          <a:prstGeom prst="ellipse">
            <a:avLst/>
          </a:prstGeom>
          <a:solidFill>
            <a:srgbClr val="93C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Shape 2920">
            <a:extLst>
              <a:ext uri="{FF2B5EF4-FFF2-40B4-BE49-F238E27FC236}">
                <a16:creationId xmlns:a16="http://schemas.microsoft.com/office/drawing/2014/main" id="{31BE72BB-5A04-4F67-BE38-BDD32F6C2798}"/>
              </a:ext>
            </a:extLst>
          </p:cNvPr>
          <p:cNvSpPr/>
          <p:nvPr/>
        </p:nvSpPr>
        <p:spPr>
          <a:xfrm>
            <a:off x="5735270" y="3322163"/>
            <a:ext cx="313388" cy="213674"/>
          </a:xfrm>
          <a:custGeom>
            <a:avLst/>
            <a:gdLst/>
            <a:ahLst/>
            <a:cxnLst>
              <a:cxn ang="0">
                <a:pos x="wd2" y="hd2"/>
              </a:cxn>
              <a:cxn ang="5400000">
                <a:pos x="wd2" y="hd2"/>
              </a:cxn>
              <a:cxn ang="10800000">
                <a:pos x="wd2" y="hd2"/>
              </a:cxn>
              <a:cxn ang="16200000">
                <a:pos x="wd2" y="hd2"/>
              </a:cxn>
            </a:cxnLst>
            <a:rect l="0" t="0" r="r" b="b"/>
            <a:pathLst>
              <a:path w="21600" h="21600" extrusionOk="0">
                <a:moveTo>
                  <a:pt x="14727" y="19142"/>
                </a:moveTo>
                <a:lnTo>
                  <a:pt x="14727" y="12960"/>
                </a:lnTo>
                <a:lnTo>
                  <a:pt x="1964" y="12960"/>
                </a:lnTo>
                <a:cubicBezTo>
                  <a:pt x="1421" y="12960"/>
                  <a:pt x="982" y="12316"/>
                  <a:pt x="982" y="11520"/>
                </a:cubicBezTo>
                <a:lnTo>
                  <a:pt x="982" y="10080"/>
                </a:lnTo>
                <a:cubicBezTo>
                  <a:pt x="982" y="9285"/>
                  <a:pt x="1421" y="8640"/>
                  <a:pt x="1964" y="8640"/>
                </a:cubicBezTo>
                <a:lnTo>
                  <a:pt x="14727" y="8640"/>
                </a:lnTo>
                <a:lnTo>
                  <a:pt x="14727" y="2458"/>
                </a:lnTo>
                <a:lnTo>
                  <a:pt x="20415" y="10800"/>
                </a:lnTo>
                <a:cubicBezTo>
                  <a:pt x="20415" y="10800"/>
                  <a:pt x="14727" y="19142"/>
                  <a:pt x="14727" y="19142"/>
                </a:cubicBezTo>
                <a:close/>
                <a:moveTo>
                  <a:pt x="21456" y="10291"/>
                </a:moveTo>
                <a:lnTo>
                  <a:pt x="14584" y="212"/>
                </a:lnTo>
                <a:cubicBezTo>
                  <a:pt x="14495" y="81"/>
                  <a:pt x="14372" y="0"/>
                  <a:pt x="14236" y="0"/>
                </a:cubicBezTo>
                <a:cubicBezTo>
                  <a:pt x="13965" y="0"/>
                  <a:pt x="13745" y="322"/>
                  <a:pt x="13745" y="720"/>
                </a:cubicBezTo>
                <a:lnTo>
                  <a:pt x="13745" y="7200"/>
                </a:lnTo>
                <a:lnTo>
                  <a:pt x="1964" y="7200"/>
                </a:lnTo>
                <a:cubicBezTo>
                  <a:pt x="879" y="7200"/>
                  <a:pt x="0" y="8490"/>
                  <a:pt x="0" y="10080"/>
                </a:cubicBezTo>
                <a:lnTo>
                  <a:pt x="0" y="11520"/>
                </a:lnTo>
                <a:cubicBezTo>
                  <a:pt x="0" y="13110"/>
                  <a:pt x="879" y="14400"/>
                  <a:pt x="1964" y="14400"/>
                </a:cubicBezTo>
                <a:lnTo>
                  <a:pt x="13745" y="14400"/>
                </a:lnTo>
                <a:lnTo>
                  <a:pt x="13745" y="20880"/>
                </a:lnTo>
                <a:cubicBezTo>
                  <a:pt x="13745" y="21278"/>
                  <a:pt x="13965" y="21600"/>
                  <a:pt x="14236" y="21600"/>
                </a:cubicBezTo>
                <a:cubicBezTo>
                  <a:pt x="14372" y="21600"/>
                  <a:pt x="14495" y="21520"/>
                  <a:pt x="14583" y="21389"/>
                </a:cubicBezTo>
                <a:lnTo>
                  <a:pt x="21456" y="11310"/>
                </a:lnTo>
                <a:cubicBezTo>
                  <a:pt x="21545" y="11180"/>
                  <a:pt x="21600" y="11000"/>
                  <a:pt x="21600" y="10800"/>
                </a:cubicBezTo>
                <a:cubicBezTo>
                  <a:pt x="21600" y="10601"/>
                  <a:pt x="21545" y="10421"/>
                  <a:pt x="21456" y="10291"/>
                </a:cubicBezTo>
              </a:path>
            </a:pathLst>
          </a:custGeom>
          <a:solidFill>
            <a:srgbClr val="93C5CD"/>
          </a:solidFill>
          <a:ln w="12700">
            <a:solidFill>
              <a:schemeClr val="bg1"/>
            </a:solidFill>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4" name="Elipse 13">
            <a:extLst>
              <a:ext uri="{FF2B5EF4-FFF2-40B4-BE49-F238E27FC236}">
                <a16:creationId xmlns:a16="http://schemas.microsoft.com/office/drawing/2014/main" id="{4DD113C6-162F-4FE7-BB03-966979F3ED7E}"/>
              </a:ext>
            </a:extLst>
          </p:cNvPr>
          <p:cNvSpPr/>
          <p:nvPr/>
        </p:nvSpPr>
        <p:spPr>
          <a:xfrm>
            <a:off x="5468815" y="4826749"/>
            <a:ext cx="633443" cy="633443"/>
          </a:xfrm>
          <a:prstGeom prst="ellipse">
            <a:avLst/>
          </a:prstGeom>
          <a:solidFill>
            <a:srgbClr val="93C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Shape 2920">
            <a:extLst>
              <a:ext uri="{FF2B5EF4-FFF2-40B4-BE49-F238E27FC236}">
                <a16:creationId xmlns:a16="http://schemas.microsoft.com/office/drawing/2014/main" id="{CB0330C1-88FE-48B3-8433-FB93DEA56858}"/>
              </a:ext>
            </a:extLst>
          </p:cNvPr>
          <p:cNvSpPr/>
          <p:nvPr/>
        </p:nvSpPr>
        <p:spPr>
          <a:xfrm>
            <a:off x="5703976" y="4992857"/>
            <a:ext cx="313388" cy="213674"/>
          </a:xfrm>
          <a:custGeom>
            <a:avLst/>
            <a:gdLst/>
            <a:ahLst/>
            <a:cxnLst>
              <a:cxn ang="0">
                <a:pos x="wd2" y="hd2"/>
              </a:cxn>
              <a:cxn ang="5400000">
                <a:pos x="wd2" y="hd2"/>
              </a:cxn>
              <a:cxn ang="10800000">
                <a:pos x="wd2" y="hd2"/>
              </a:cxn>
              <a:cxn ang="16200000">
                <a:pos x="wd2" y="hd2"/>
              </a:cxn>
            </a:cxnLst>
            <a:rect l="0" t="0" r="r" b="b"/>
            <a:pathLst>
              <a:path w="21600" h="21600" extrusionOk="0">
                <a:moveTo>
                  <a:pt x="14727" y="19142"/>
                </a:moveTo>
                <a:lnTo>
                  <a:pt x="14727" y="12960"/>
                </a:lnTo>
                <a:lnTo>
                  <a:pt x="1964" y="12960"/>
                </a:lnTo>
                <a:cubicBezTo>
                  <a:pt x="1421" y="12960"/>
                  <a:pt x="982" y="12316"/>
                  <a:pt x="982" y="11520"/>
                </a:cubicBezTo>
                <a:lnTo>
                  <a:pt x="982" y="10080"/>
                </a:lnTo>
                <a:cubicBezTo>
                  <a:pt x="982" y="9285"/>
                  <a:pt x="1421" y="8640"/>
                  <a:pt x="1964" y="8640"/>
                </a:cubicBezTo>
                <a:lnTo>
                  <a:pt x="14727" y="8640"/>
                </a:lnTo>
                <a:lnTo>
                  <a:pt x="14727" y="2458"/>
                </a:lnTo>
                <a:lnTo>
                  <a:pt x="20415" y="10800"/>
                </a:lnTo>
                <a:cubicBezTo>
                  <a:pt x="20415" y="10800"/>
                  <a:pt x="14727" y="19142"/>
                  <a:pt x="14727" y="19142"/>
                </a:cubicBezTo>
                <a:close/>
                <a:moveTo>
                  <a:pt x="21456" y="10291"/>
                </a:moveTo>
                <a:lnTo>
                  <a:pt x="14584" y="212"/>
                </a:lnTo>
                <a:cubicBezTo>
                  <a:pt x="14495" y="81"/>
                  <a:pt x="14372" y="0"/>
                  <a:pt x="14236" y="0"/>
                </a:cubicBezTo>
                <a:cubicBezTo>
                  <a:pt x="13965" y="0"/>
                  <a:pt x="13745" y="322"/>
                  <a:pt x="13745" y="720"/>
                </a:cubicBezTo>
                <a:lnTo>
                  <a:pt x="13745" y="7200"/>
                </a:lnTo>
                <a:lnTo>
                  <a:pt x="1964" y="7200"/>
                </a:lnTo>
                <a:cubicBezTo>
                  <a:pt x="879" y="7200"/>
                  <a:pt x="0" y="8490"/>
                  <a:pt x="0" y="10080"/>
                </a:cubicBezTo>
                <a:lnTo>
                  <a:pt x="0" y="11520"/>
                </a:lnTo>
                <a:cubicBezTo>
                  <a:pt x="0" y="13110"/>
                  <a:pt x="879" y="14400"/>
                  <a:pt x="1964" y="14400"/>
                </a:cubicBezTo>
                <a:lnTo>
                  <a:pt x="13745" y="14400"/>
                </a:lnTo>
                <a:lnTo>
                  <a:pt x="13745" y="20880"/>
                </a:lnTo>
                <a:cubicBezTo>
                  <a:pt x="13745" y="21278"/>
                  <a:pt x="13965" y="21600"/>
                  <a:pt x="14236" y="21600"/>
                </a:cubicBezTo>
                <a:cubicBezTo>
                  <a:pt x="14372" y="21600"/>
                  <a:pt x="14495" y="21520"/>
                  <a:pt x="14583" y="21389"/>
                </a:cubicBezTo>
                <a:lnTo>
                  <a:pt x="21456" y="11310"/>
                </a:lnTo>
                <a:cubicBezTo>
                  <a:pt x="21545" y="11180"/>
                  <a:pt x="21600" y="11000"/>
                  <a:pt x="21600" y="10800"/>
                </a:cubicBezTo>
                <a:cubicBezTo>
                  <a:pt x="21600" y="10601"/>
                  <a:pt x="21545" y="10421"/>
                  <a:pt x="21456" y="10291"/>
                </a:cubicBezTo>
              </a:path>
            </a:pathLst>
          </a:custGeom>
          <a:solidFill>
            <a:srgbClr val="93C5CD"/>
          </a:solidFill>
          <a:ln w="12700">
            <a:solidFill>
              <a:schemeClr val="bg1"/>
            </a:solidFill>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Tree>
    <p:extLst>
      <p:ext uri="{BB962C8B-B14F-4D97-AF65-F5344CB8AC3E}">
        <p14:creationId xmlns:p14="http://schemas.microsoft.com/office/powerpoint/2010/main" val="3523905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CE091C38-6387-410B-83F0-82FE278BC082}"/>
              </a:ext>
            </a:extLst>
          </p:cNvPr>
          <p:cNvSpPr/>
          <p:nvPr/>
        </p:nvSpPr>
        <p:spPr>
          <a:xfrm>
            <a:off x="315508" y="686906"/>
            <a:ext cx="5628092" cy="5864020"/>
          </a:xfrm>
          <a:prstGeom prst="rect">
            <a:avLst/>
          </a:prstGeom>
          <a:solidFill>
            <a:srgbClr val="FDD3C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Google Shape;75;p32">
            <a:extLst>
              <a:ext uri="{FF2B5EF4-FFF2-40B4-BE49-F238E27FC236}">
                <a16:creationId xmlns:a16="http://schemas.microsoft.com/office/drawing/2014/main" id="{E32B4B83-7A0B-4B9C-AA6E-A0BFDA6436AA}"/>
              </a:ext>
            </a:extLst>
          </p:cNvPr>
          <p:cNvSpPr txBox="1">
            <a:spLocks/>
          </p:cNvSpPr>
          <p:nvPr/>
        </p:nvSpPr>
        <p:spPr>
          <a:xfrm>
            <a:off x="429896" y="1609259"/>
            <a:ext cx="5072070" cy="70461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a:lnSpc>
                <a:spcPct val="90000"/>
              </a:lnSpc>
              <a:buClr>
                <a:schemeClr val="accent1"/>
              </a:buClr>
              <a:buSzPts val="3959"/>
              <a:buFont typeface="Calibri"/>
              <a:buNone/>
              <a:defRPr sz="3600" b="1">
                <a:solidFill>
                  <a:schemeClr val="tx1"/>
                </a:solidFill>
                <a:latin typeface="Calibri"/>
                <a:ea typeface="Calibri"/>
                <a:cs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pPr marL="0" marR="0" lvl="0" indent="0" algn="l" defTabSz="914400" rtl="0" eaLnBrk="1" fontAlgn="auto" latinLnBrk="0" hangingPunct="1">
              <a:lnSpc>
                <a:spcPct val="90000"/>
              </a:lnSpc>
              <a:spcBef>
                <a:spcPts val="0"/>
              </a:spcBef>
              <a:spcAft>
                <a:spcPts val="0"/>
              </a:spcAft>
              <a:buClr>
                <a:srgbClr val="5B9BD5"/>
              </a:buClr>
              <a:buSzPts val="3959"/>
              <a:buFont typeface="Calibri"/>
              <a:buNone/>
              <a:tabLst/>
              <a:defRPr/>
            </a:pPr>
            <a:r>
              <a:rPr kumimoji="0" lang="es-ES"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Calibri"/>
                <a:sym typeface="Calibri"/>
              </a:rPr>
              <a:t>2. Propósito de aprendizaje</a:t>
            </a:r>
            <a:endParaRPr kumimoji="0" lang="es-ES" sz="2400" b="1" i="0" u="none"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cs typeface="Calibri"/>
              <a:sym typeface="Calibri"/>
            </a:endParaRPr>
          </a:p>
          <a:p>
            <a:pPr marL="0" marR="0" lvl="0" indent="0" algn="l" defTabSz="914400" rtl="0" eaLnBrk="1" fontAlgn="auto" latinLnBrk="0" hangingPunct="1">
              <a:lnSpc>
                <a:spcPct val="90000"/>
              </a:lnSpc>
              <a:spcBef>
                <a:spcPts val="0"/>
              </a:spcBef>
              <a:spcAft>
                <a:spcPts val="0"/>
              </a:spcAft>
              <a:buClr>
                <a:srgbClr val="5B9BD5"/>
              </a:buClr>
              <a:buSzPts val="3959"/>
              <a:buFont typeface="Calibri"/>
              <a:buNone/>
              <a:tabLst/>
              <a:defRPr/>
            </a:pPr>
            <a:endParaRPr kumimoji="0" lang="es-ES" sz="1200" b="1" i="0" u="none" strike="noStrike" kern="1200" cap="none" spc="0" normalizeH="0" baseline="0" noProof="0" dirty="0">
              <a:ln>
                <a:noFill/>
              </a:ln>
              <a:solidFill>
                <a:prstClr val="black"/>
              </a:solidFill>
              <a:effectLst/>
              <a:uLnTx/>
              <a:uFillTx/>
              <a:latin typeface="Calibri"/>
              <a:cs typeface="Calibri"/>
            </a:endParaRPr>
          </a:p>
        </p:txBody>
      </p:sp>
      <p:sp>
        <p:nvSpPr>
          <p:cNvPr id="6" name="Google Shape;75;p32">
            <a:extLst>
              <a:ext uri="{FF2B5EF4-FFF2-40B4-BE49-F238E27FC236}">
                <a16:creationId xmlns:a16="http://schemas.microsoft.com/office/drawing/2014/main" id="{5E73D4E3-F4C4-40B4-925F-88BCAAEB9D37}"/>
              </a:ext>
            </a:extLst>
          </p:cNvPr>
          <p:cNvSpPr txBox="1">
            <a:spLocks/>
          </p:cNvSpPr>
          <p:nvPr/>
        </p:nvSpPr>
        <p:spPr>
          <a:xfrm>
            <a:off x="593158" y="2175240"/>
            <a:ext cx="4650701" cy="281804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a:lnSpc>
                <a:spcPct val="90000"/>
              </a:lnSpc>
              <a:buClr>
                <a:schemeClr val="accent1"/>
              </a:buClr>
              <a:buSzPts val="3959"/>
              <a:buFont typeface="Calibri"/>
              <a:buNone/>
              <a:defRPr sz="3600" b="1">
                <a:solidFill>
                  <a:schemeClr val="tx1"/>
                </a:solidFill>
                <a:latin typeface="Calibri"/>
                <a:ea typeface="Calibri"/>
                <a:cs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pPr marL="0" marR="0" lvl="0" indent="0" algn="just" defTabSz="914400" rtl="0" eaLnBrk="1" fontAlgn="auto" latinLnBrk="0" hangingPunct="1">
              <a:lnSpc>
                <a:spcPct val="100000"/>
              </a:lnSpc>
              <a:spcBef>
                <a:spcPts val="0"/>
              </a:spcBef>
              <a:spcAft>
                <a:spcPts val="0"/>
              </a:spcAft>
              <a:buClr>
                <a:srgbClr val="5B9BD5"/>
              </a:buClr>
              <a:buSzPts val="3959"/>
              <a:buFont typeface="Calibri"/>
              <a:buNone/>
              <a:tabLst/>
              <a:defRPr/>
            </a:pPr>
            <a:endParaRPr lang="es-ES" sz="1800" dirty="0">
              <a:solidFill>
                <a:schemeClr val="tx1">
                  <a:lumMod val="95000"/>
                  <a:lumOff val="5000"/>
                </a:schemeClr>
              </a:solidFill>
            </a:endParaRPr>
          </a:p>
          <a:p>
            <a:pPr marL="0" marR="0" lvl="0" indent="0" algn="just" defTabSz="914400" rtl="0" eaLnBrk="1" fontAlgn="auto" latinLnBrk="0" hangingPunct="1">
              <a:lnSpc>
                <a:spcPct val="100000"/>
              </a:lnSpc>
              <a:spcBef>
                <a:spcPts val="0"/>
              </a:spcBef>
              <a:spcAft>
                <a:spcPts val="0"/>
              </a:spcAft>
              <a:buClr>
                <a:srgbClr val="5B9BD5"/>
              </a:buClr>
              <a:buSzPts val="3959"/>
              <a:buFont typeface="Calibri"/>
              <a:buNone/>
              <a:tabLst/>
              <a:defRPr/>
            </a:pPr>
            <a:r>
              <a:rPr lang="es-ES" sz="2400" b="0" dirty="0">
                <a:solidFill>
                  <a:schemeClr val="tx1">
                    <a:lumMod val="95000"/>
                    <a:lumOff val="5000"/>
                  </a:schemeClr>
                </a:solidFill>
                <a:latin typeface="Calibri" panose="020F0502020204030204" pitchFamily="34" charset="0"/>
                <a:cs typeface="Calibri" panose="020F0502020204030204" pitchFamily="34" charset="0"/>
              </a:rPr>
              <a:t>Presenta las competencias que requieren movilizarse para responder al reto planteado en la situación. Responde a la pregunta “¿Qué van a aprender los estudiantes?”</a:t>
            </a:r>
            <a:endParaRPr lang="es-PE" sz="2400" b="0" dirty="0">
              <a:solidFill>
                <a:schemeClr val="tx1">
                  <a:lumMod val="95000"/>
                  <a:lumOff val="5000"/>
                </a:schemeClr>
              </a:solidFill>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764148FB-2450-4F36-A997-B64DF4E262AF}"/>
              </a:ext>
            </a:extLst>
          </p:cNvPr>
          <p:cNvSpPr txBox="1"/>
          <p:nvPr/>
        </p:nvSpPr>
        <p:spPr>
          <a:xfrm>
            <a:off x="6581837" y="2269676"/>
            <a:ext cx="4864820" cy="1384995"/>
          </a:xfrm>
          <a:prstGeom prst="rect">
            <a:avLst/>
          </a:prstGeom>
        </p:spPr>
        <p:txBody>
          <a:bodyPr wrap="square">
            <a:spAutoFit/>
          </a:bodyPr>
          <a:lstStyle>
            <a:defPPr marR="0" lvl="0" algn="l" rtl="0">
              <a:lnSpc>
                <a:spcPct val="100000"/>
              </a:lnSpc>
              <a:spcBef>
                <a:spcPts val="0"/>
              </a:spcBef>
              <a:spcAft>
                <a:spcPts val="0"/>
              </a:spcAft>
              <a:defRPr/>
            </a:defPPr>
            <a:lvl1pPr marL="285750" indent="-285750" algn="just">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800" dirty="0">
                <a:effectLst/>
              </a:rPr>
              <a:t>Tener en cuenta los resultados de la evaluación diagnóstica para la </a:t>
            </a:r>
            <a:r>
              <a:rPr lang="es-ES" b="1" dirty="0">
                <a:solidFill>
                  <a:srgbClr val="F4BC01"/>
                </a:solidFill>
                <a:latin typeface="Calibri"/>
                <a:cs typeface="Calibri"/>
              </a:rPr>
              <a:t>selección/incorporación/priorización de las competencias </a:t>
            </a:r>
            <a:r>
              <a:rPr lang="es-ES" sz="1800" dirty="0">
                <a:effectLst/>
              </a:rPr>
              <a:t>que se movilizarán.</a:t>
            </a:r>
            <a:endParaRPr kumimoji="0" lang="es-PE" sz="18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p:txBody>
      </p:sp>
      <p:sp>
        <p:nvSpPr>
          <p:cNvPr id="8" name="CuadroTexto 7">
            <a:extLst>
              <a:ext uri="{FF2B5EF4-FFF2-40B4-BE49-F238E27FC236}">
                <a16:creationId xmlns:a16="http://schemas.microsoft.com/office/drawing/2014/main" id="{9BD374AC-5AC4-4CD0-A447-EA50E6FE16AD}"/>
              </a:ext>
            </a:extLst>
          </p:cNvPr>
          <p:cNvSpPr txBox="1"/>
          <p:nvPr/>
        </p:nvSpPr>
        <p:spPr>
          <a:xfrm>
            <a:off x="6548140" y="4138375"/>
            <a:ext cx="4804960" cy="1384995"/>
          </a:xfrm>
          <a:prstGeom prst="rect">
            <a:avLst/>
          </a:prstGeom>
        </p:spPr>
        <p:txBody>
          <a:bodyPr wrap="square">
            <a:spAutoFit/>
          </a:bodyPr>
          <a:lstStyle>
            <a:defPPr marR="0" lvl="0" algn="l" rtl="0">
              <a:lnSpc>
                <a:spcPct val="100000"/>
              </a:lnSpc>
              <a:spcBef>
                <a:spcPts val="0"/>
              </a:spcBef>
              <a:spcAft>
                <a:spcPts val="0"/>
              </a:spcAft>
              <a:defRPr/>
            </a:defPPr>
            <a:lvl1pPr marL="285750" indent="-285750" algn="just">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800" dirty="0">
                <a:solidFill>
                  <a:prstClr val="black">
                    <a:lumMod val="65000"/>
                    <a:lumOff val="35000"/>
                  </a:prstClr>
                </a:solidFill>
              </a:rPr>
              <a:t>Explicar a los estudiantes/familias cuáles serán las competencias que movilizarán a través de </a:t>
            </a:r>
            <a:r>
              <a:rPr lang="es-ES" b="1" dirty="0">
                <a:solidFill>
                  <a:srgbClr val="F76B45"/>
                </a:solidFill>
                <a:latin typeface="Calibri"/>
                <a:cs typeface="Calibri"/>
              </a:rPr>
              <a:t>formatos que favorezcan su comprensión</a:t>
            </a:r>
            <a:r>
              <a:rPr lang="es-ES" sz="1800" dirty="0">
                <a:solidFill>
                  <a:prstClr val="black">
                    <a:lumMod val="65000"/>
                    <a:lumOff val="35000"/>
                  </a:prstClr>
                </a:solidFill>
              </a:rPr>
              <a:t> y en con lenguaje amigable.</a:t>
            </a:r>
            <a:endParaRPr lang="es-PE" sz="1800" dirty="0">
              <a:solidFill>
                <a:prstClr val="black">
                  <a:lumMod val="65000"/>
                  <a:lumOff val="35000"/>
                </a:prstClr>
              </a:solidFill>
            </a:endParaRPr>
          </a:p>
        </p:txBody>
      </p:sp>
      <p:sp>
        <p:nvSpPr>
          <p:cNvPr id="9" name="CuadroTexto 8">
            <a:extLst>
              <a:ext uri="{FF2B5EF4-FFF2-40B4-BE49-F238E27FC236}">
                <a16:creationId xmlns:a16="http://schemas.microsoft.com/office/drawing/2014/main" id="{386A8C11-9680-49C4-A557-A0F4BB88A6BB}"/>
              </a:ext>
            </a:extLst>
          </p:cNvPr>
          <p:cNvSpPr txBox="1"/>
          <p:nvPr/>
        </p:nvSpPr>
        <p:spPr>
          <a:xfrm>
            <a:off x="6518210" y="997806"/>
            <a:ext cx="4864820" cy="1015663"/>
          </a:xfrm>
          <a:prstGeom prst="rect">
            <a:avLst/>
          </a:prstGeom>
        </p:spPr>
        <p:txBody>
          <a:bodyPr wrap="square">
            <a:spAutoFit/>
          </a:bodyPr>
          <a:lstStyle>
            <a:defPPr marR="0" lvl="0" algn="l" rtl="0">
              <a:lnSpc>
                <a:spcPct val="100000"/>
              </a:lnSpc>
              <a:spcBef>
                <a:spcPts val="0"/>
              </a:spcBef>
              <a:spcAft>
                <a:spcPts val="0"/>
              </a:spcAft>
              <a:defRPr/>
            </a:defPPr>
            <a:lvl1pPr marL="285750" indent="-285750" algn="just">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PE" sz="1800" dirty="0">
                <a:solidFill>
                  <a:prstClr val="black">
                    <a:lumMod val="65000"/>
                    <a:lumOff val="35000"/>
                  </a:prstClr>
                </a:solidFill>
              </a:rPr>
              <a:t>Presentar el propósito en </a:t>
            </a:r>
            <a:r>
              <a:rPr lang="es-PE" b="1" dirty="0">
                <a:solidFill>
                  <a:srgbClr val="93C5CD"/>
                </a:solidFill>
                <a:latin typeface="Calibri"/>
                <a:cs typeface="Calibri"/>
              </a:rPr>
              <a:t>diversos formatos </a:t>
            </a:r>
            <a:r>
              <a:rPr lang="es-PE" sz="1800" dirty="0">
                <a:solidFill>
                  <a:prstClr val="black">
                    <a:lumMod val="65000"/>
                    <a:lumOff val="35000"/>
                  </a:prstClr>
                </a:solidFill>
              </a:rPr>
              <a:t>y recoger las opiniones de los estudiantes (aquello da pistas de su comprensión).</a:t>
            </a:r>
          </a:p>
        </p:txBody>
      </p:sp>
      <p:sp>
        <p:nvSpPr>
          <p:cNvPr id="10" name="Elipse 9">
            <a:extLst>
              <a:ext uri="{FF2B5EF4-FFF2-40B4-BE49-F238E27FC236}">
                <a16:creationId xmlns:a16="http://schemas.microsoft.com/office/drawing/2014/main" id="{920E05B3-8850-4790-A7E1-09D3D7AFB509}"/>
              </a:ext>
            </a:extLst>
          </p:cNvPr>
          <p:cNvSpPr/>
          <p:nvPr/>
        </p:nvSpPr>
        <p:spPr>
          <a:xfrm>
            <a:off x="5585716" y="1327588"/>
            <a:ext cx="633443" cy="633443"/>
          </a:xfrm>
          <a:prstGeom prst="ellipse">
            <a:avLst/>
          </a:prstGeom>
          <a:solidFill>
            <a:srgbClr val="FAA5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Shape 2920">
            <a:extLst>
              <a:ext uri="{FF2B5EF4-FFF2-40B4-BE49-F238E27FC236}">
                <a16:creationId xmlns:a16="http://schemas.microsoft.com/office/drawing/2014/main" id="{5401183E-B53A-40BF-A5DF-988885E2271F}"/>
              </a:ext>
            </a:extLst>
          </p:cNvPr>
          <p:cNvSpPr/>
          <p:nvPr/>
        </p:nvSpPr>
        <p:spPr>
          <a:xfrm>
            <a:off x="5713962" y="1511379"/>
            <a:ext cx="313388" cy="213674"/>
          </a:xfrm>
          <a:custGeom>
            <a:avLst/>
            <a:gdLst/>
            <a:ahLst/>
            <a:cxnLst>
              <a:cxn ang="0">
                <a:pos x="wd2" y="hd2"/>
              </a:cxn>
              <a:cxn ang="5400000">
                <a:pos x="wd2" y="hd2"/>
              </a:cxn>
              <a:cxn ang="10800000">
                <a:pos x="wd2" y="hd2"/>
              </a:cxn>
              <a:cxn ang="16200000">
                <a:pos x="wd2" y="hd2"/>
              </a:cxn>
            </a:cxnLst>
            <a:rect l="0" t="0" r="r" b="b"/>
            <a:pathLst>
              <a:path w="21600" h="21600" extrusionOk="0">
                <a:moveTo>
                  <a:pt x="14727" y="19142"/>
                </a:moveTo>
                <a:lnTo>
                  <a:pt x="14727" y="12960"/>
                </a:lnTo>
                <a:lnTo>
                  <a:pt x="1964" y="12960"/>
                </a:lnTo>
                <a:cubicBezTo>
                  <a:pt x="1421" y="12960"/>
                  <a:pt x="982" y="12316"/>
                  <a:pt x="982" y="11520"/>
                </a:cubicBezTo>
                <a:lnTo>
                  <a:pt x="982" y="10080"/>
                </a:lnTo>
                <a:cubicBezTo>
                  <a:pt x="982" y="9285"/>
                  <a:pt x="1421" y="8640"/>
                  <a:pt x="1964" y="8640"/>
                </a:cubicBezTo>
                <a:lnTo>
                  <a:pt x="14727" y="8640"/>
                </a:lnTo>
                <a:lnTo>
                  <a:pt x="14727" y="2458"/>
                </a:lnTo>
                <a:lnTo>
                  <a:pt x="20415" y="10800"/>
                </a:lnTo>
                <a:cubicBezTo>
                  <a:pt x="20415" y="10800"/>
                  <a:pt x="14727" y="19142"/>
                  <a:pt x="14727" y="19142"/>
                </a:cubicBezTo>
                <a:close/>
                <a:moveTo>
                  <a:pt x="21456" y="10291"/>
                </a:moveTo>
                <a:lnTo>
                  <a:pt x="14584" y="212"/>
                </a:lnTo>
                <a:cubicBezTo>
                  <a:pt x="14495" y="81"/>
                  <a:pt x="14372" y="0"/>
                  <a:pt x="14236" y="0"/>
                </a:cubicBezTo>
                <a:cubicBezTo>
                  <a:pt x="13965" y="0"/>
                  <a:pt x="13745" y="322"/>
                  <a:pt x="13745" y="720"/>
                </a:cubicBezTo>
                <a:lnTo>
                  <a:pt x="13745" y="7200"/>
                </a:lnTo>
                <a:lnTo>
                  <a:pt x="1964" y="7200"/>
                </a:lnTo>
                <a:cubicBezTo>
                  <a:pt x="879" y="7200"/>
                  <a:pt x="0" y="8490"/>
                  <a:pt x="0" y="10080"/>
                </a:cubicBezTo>
                <a:lnTo>
                  <a:pt x="0" y="11520"/>
                </a:lnTo>
                <a:cubicBezTo>
                  <a:pt x="0" y="13110"/>
                  <a:pt x="879" y="14400"/>
                  <a:pt x="1964" y="14400"/>
                </a:cubicBezTo>
                <a:lnTo>
                  <a:pt x="13745" y="14400"/>
                </a:lnTo>
                <a:lnTo>
                  <a:pt x="13745" y="20880"/>
                </a:lnTo>
                <a:cubicBezTo>
                  <a:pt x="13745" y="21278"/>
                  <a:pt x="13965" y="21600"/>
                  <a:pt x="14236" y="21600"/>
                </a:cubicBezTo>
                <a:cubicBezTo>
                  <a:pt x="14372" y="21600"/>
                  <a:pt x="14495" y="21520"/>
                  <a:pt x="14583" y="21389"/>
                </a:cubicBezTo>
                <a:lnTo>
                  <a:pt x="21456" y="11310"/>
                </a:lnTo>
                <a:cubicBezTo>
                  <a:pt x="21545" y="11180"/>
                  <a:pt x="21600" y="11000"/>
                  <a:pt x="21600" y="10800"/>
                </a:cubicBezTo>
                <a:cubicBezTo>
                  <a:pt x="21600" y="10601"/>
                  <a:pt x="21545" y="10421"/>
                  <a:pt x="21456" y="10291"/>
                </a:cubicBezTo>
              </a:path>
            </a:pathLst>
          </a:custGeom>
          <a:solidFill>
            <a:srgbClr val="FAA58E"/>
          </a:solidFill>
          <a:ln w="12700">
            <a:solidFill>
              <a:schemeClr val="bg1"/>
            </a:solidFill>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2" name="Elipse 11">
            <a:extLst>
              <a:ext uri="{FF2B5EF4-FFF2-40B4-BE49-F238E27FC236}">
                <a16:creationId xmlns:a16="http://schemas.microsoft.com/office/drawing/2014/main" id="{C896793C-1DB2-4FC9-B960-823FCD5BE274}"/>
              </a:ext>
            </a:extLst>
          </p:cNvPr>
          <p:cNvSpPr/>
          <p:nvPr/>
        </p:nvSpPr>
        <p:spPr>
          <a:xfrm>
            <a:off x="5617010" y="2812553"/>
            <a:ext cx="633443" cy="633443"/>
          </a:xfrm>
          <a:prstGeom prst="ellipse">
            <a:avLst/>
          </a:prstGeom>
          <a:solidFill>
            <a:srgbClr val="FAA5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Shape 2920">
            <a:extLst>
              <a:ext uri="{FF2B5EF4-FFF2-40B4-BE49-F238E27FC236}">
                <a16:creationId xmlns:a16="http://schemas.microsoft.com/office/drawing/2014/main" id="{31BE72BB-5A04-4F67-BE38-BDD32F6C2798}"/>
              </a:ext>
            </a:extLst>
          </p:cNvPr>
          <p:cNvSpPr/>
          <p:nvPr/>
        </p:nvSpPr>
        <p:spPr>
          <a:xfrm>
            <a:off x="5783962" y="3036806"/>
            <a:ext cx="313388" cy="213674"/>
          </a:xfrm>
          <a:custGeom>
            <a:avLst/>
            <a:gdLst/>
            <a:ahLst/>
            <a:cxnLst>
              <a:cxn ang="0">
                <a:pos x="wd2" y="hd2"/>
              </a:cxn>
              <a:cxn ang="5400000">
                <a:pos x="wd2" y="hd2"/>
              </a:cxn>
              <a:cxn ang="10800000">
                <a:pos x="wd2" y="hd2"/>
              </a:cxn>
              <a:cxn ang="16200000">
                <a:pos x="wd2" y="hd2"/>
              </a:cxn>
            </a:cxnLst>
            <a:rect l="0" t="0" r="r" b="b"/>
            <a:pathLst>
              <a:path w="21600" h="21600" extrusionOk="0">
                <a:moveTo>
                  <a:pt x="14727" y="19142"/>
                </a:moveTo>
                <a:lnTo>
                  <a:pt x="14727" y="12960"/>
                </a:lnTo>
                <a:lnTo>
                  <a:pt x="1964" y="12960"/>
                </a:lnTo>
                <a:cubicBezTo>
                  <a:pt x="1421" y="12960"/>
                  <a:pt x="982" y="12316"/>
                  <a:pt x="982" y="11520"/>
                </a:cubicBezTo>
                <a:lnTo>
                  <a:pt x="982" y="10080"/>
                </a:lnTo>
                <a:cubicBezTo>
                  <a:pt x="982" y="9285"/>
                  <a:pt x="1421" y="8640"/>
                  <a:pt x="1964" y="8640"/>
                </a:cubicBezTo>
                <a:lnTo>
                  <a:pt x="14727" y="8640"/>
                </a:lnTo>
                <a:lnTo>
                  <a:pt x="14727" y="2458"/>
                </a:lnTo>
                <a:lnTo>
                  <a:pt x="20415" y="10800"/>
                </a:lnTo>
                <a:cubicBezTo>
                  <a:pt x="20415" y="10800"/>
                  <a:pt x="14727" y="19142"/>
                  <a:pt x="14727" y="19142"/>
                </a:cubicBezTo>
                <a:close/>
                <a:moveTo>
                  <a:pt x="21456" y="10291"/>
                </a:moveTo>
                <a:lnTo>
                  <a:pt x="14584" y="212"/>
                </a:lnTo>
                <a:cubicBezTo>
                  <a:pt x="14495" y="81"/>
                  <a:pt x="14372" y="0"/>
                  <a:pt x="14236" y="0"/>
                </a:cubicBezTo>
                <a:cubicBezTo>
                  <a:pt x="13965" y="0"/>
                  <a:pt x="13745" y="322"/>
                  <a:pt x="13745" y="720"/>
                </a:cubicBezTo>
                <a:lnTo>
                  <a:pt x="13745" y="7200"/>
                </a:lnTo>
                <a:lnTo>
                  <a:pt x="1964" y="7200"/>
                </a:lnTo>
                <a:cubicBezTo>
                  <a:pt x="879" y="7200"/>
                  <a:pt x="0" y="8490"/>
                  <a:pt x="0" y="10080"/>
                </a:cubicBezTo>
                <a:lnTo>
                  <a:pt x="0" y="11520"/>
                </a:lnTo>
                <a:cubicBezTo>
                  <a:pt x="0" y="13110"/>
                  <a:pt x="879" y="14400"/>
                  <a:pt x="1964" y="14400"/>
                </a:cubicBezTo>
                <a:lnTo>
                  <a:pt x="13745" y="14400"/>
                </a:lnTo>
                <a:lnTo>
                  <a:pt x="13745" y="20880"/>
                </a:lnTo>
                <a:cubicBezTo>
                  <a:pt x="13745" y="21278"/>
                  <a:pt x="13965" y="21600"/>
                  <a:pt x="14236" y="21600"/>
                </a:cubicBezTo>
                <a:cubicBezTo>
                  <a:pt x="14372" y="21600"/>
                  <a:pt x="14495" y="21520"/>
                  <a:pt x="14583" y="21389"/>
                </a:cubicBezTo>
                <a:lnTo>
                  <a:pt x="21456" y="11310"/>
                </a:lnTo>
                <a:cubicBezTo>
                  <a:pt x="21545" y="11180"/>
                  <a:pt x="21600" y="11000"/>
                  <a:pt x="21600" y="10800"/>
                </a:cubicBezTo>
                <a:cubicBezTo>
                  <a:pt x="21600" y="10601"/>
                  <a:pt x="21545" y="10421"/>
                  <a:pt x="21456" y="10291"/>
                </a:cubicBezTo>
              </a:path>
            </a:pathLst>
          </a:custGeom>
          <a:solidFill>
            <a:srgbClr val="FAA58E"/>
          </a:solidFill>
          <a:ln w="12700">
            <a:solidFill>
              <a:schemeClr val="bg1"/>
            </a:solidFill>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4" name="Elipse 13">
            <a:extLst>
              <a:ext uri="{FF2B5EF4-FFF2-40B4-BE49-F238E27FC236}">
                <a16:creationId xmlns:a16="http://schemas.microsoft.com/office/drawing/2014/main" id="{4DD113C6-162F-4FE7-BB03-966979F3ED7E}"/>
              </a:ext>
            </a:extLst>
          </p:cNvPr>
          <p:cNvSpPr/>
          <p:nvPr/>
        </p:nvSpPr>
        <p:spPr>
          <a:xfrm>
            <a:off x="5648786" y="4490945"/>
            <a:ext cx="633443" cy="633443"/>
          </a:xfrm>
          <a:prstGeom prst="ellipse">
            <a:avLst/>
          </a:prstGeom>
          <a:solidFill>
            <a:srgbClr val="FAA5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Shape 2920">
            <a:extLst>
              <a:ext uri="{FF2B5EF4-FFF2-40B4-BE49-F238E27FC236}">
                <a16:creationId xmlns:a16="http://schemas.microsoft.com/office/drawing/2014/main" id="{CB0330C1-88FE-48B3-8433-FB93DEA56858}"/>
              </a:ext>
            </a:extLst>
          </p:cNvPr>
          <p:cNvSpPr/>
          <p:nvPr/>
        </p:nvSpPr>
        <p:spPr>
          <a:xfrm>
            <a:off x="5801294" y="4700829"/>
            <a:ext cx="313388" cy="213674"/>
          </a:xfrm>
          <a:custGeom>
            <a:avLst/>
            <a:gdLst/>
            <a:ahLst/>
            <a:cxnLst>
              <a:cxn ang="0">
                <a:pos x="wd2" y="hd2"/>
              </a:cxn>
              <a:cxn ang="5400000">
                <a:pos x="wd2" y="hd2"/>
              </a:cxn>
              <a:cxn ang="10800000">
                <a:pos x="wd2" y="hd2"/>
              </a:cxn>
              <a:cxn ang="16200000">
                <a:pos x="wd2" y="hd2"/>
              </a:cxn>
            </a:cxnLst>
            <a:rect l="0" t="0" r="r" b="b"/>
            <a:pathLst>
              <a:path w="21600" h="21600" extrusionOk="0">
                <a:moveTo>
                  <a:pt x="14727" y="19142"/>
                </a:moveTo>
                <a:lnTo>
                  <a:pt x="14727" y="12960"/>
                </a:lnTo>
                <a:lnTo>
                  <a:pt x="1964" y="12960"/>
                </a:lnTo>
                <a:cubicBezTo>
                  <a:pt x="1421" y="12960"/>
                  <a:pt x="982" y="12316"/>
                  <a:pt x="982" y="11520"/>
                </a:cubicBezTo>
                <a:lnTo>
                  <a:pt x="982" y="10080"/>
                </a:lnTo>
                <a:cubicBezTo>
                  <a:pt x="982" y="9285"/>
                  <a:pt x="1421" y="8640"/>
                  <a:pt x="1964" y="8640"/>
                </a:cubicBezTo>
                <a:lnTo>
                  <a:pt x="14727" y="8640"/>
                </a:lnTo>
                <a:lnTo>
                  <a:pt x="14727" y="2458"/>
                </a:lnTo>
                <a:lnTo>
                  <a:pt x="20415" y="10800"/>
                </a:lnTo>
                <a:cubicBezTo>
                  <a:pt x="20415" y="10800"/>
                  <a:pt x="14727" y="19142"/>
                  <a:pt x="14727" y="19142"/>
                </a:cubicBezTo>
                <a:close/>
                <a:moveTo>
                  <a:pt x="21456" y="10291"/>
                </a:moveTo>
                <a:lnTo>
                  <a:pt x="14584" y="212"/>
                </a:lnTo>
                <a:cubicBezTo>
                  <a:pt x="14495" y="81"/>
                  <a:pt x="14372" y="0"/>
                  <a:pt x="14236" y="0"/>
                </a:cubicBezTo>
                <a:cubicBezTo>
                  <a:pt x="13965" y="0"/>
                  <a:pt x="13745" y="322"/>
                  <a:pt x="13745" y="720"/>
                </a:cubicBezTo>
                <a:lnTo>
                  <a:pt x="13745" y="7200"/>
                </a:lnTo>
                <a:lnTo>
                  <a:pt x="1964" y="7200"/>
                </a:lnTo>
                <a:cubicBezTo>
                  <a:pt x="879" y="7200"/>
                  <a:pt x="0" y="8490"/>
                  <a:pt x="0" y="10080"/>
                </a:cubicBezTo>
                <a:lnTo>
                  <a:pt x="0" y="11520"/>
                </a:lnTo>
                <a:cubicBezTo>
                  <a:pt x="0" y="13110"/>
                  <a:pt x="879" y="14400"/>
                  <a:pt x="1964" y="14400"/>
                </a:cubicBezTo>
                <a:lnTo>
                  <a:pt x="13745" y="14400"/>
                </a:lnTo>
                <a:lnTo>
                  <a:pt x="13745" y="20880"/>
                </a:lnTo>
                <a:cubicBezTo>
                  <a:pt x="13745" y="21278"/>
                  <a:pt x="13965" y="21600"/>
                  <a:pt x="14236" y="21600"/>
                </a:cubicBezTo>
                <a:cubicBezTo>
                  <a:pt x="14372" y="21600"/>
                  <a:pt x="14495" y="21520"/>
                  <a:pt x="14583" y="21389"/>
                </a:cubicBezTo>
                <a:lnTo>
                  <a:pt x="21456" y="11310"/>
                </a:lnTo>
                <a:cubicBezTo>
                  <a:pt x="21545" y="11180"/>
                  <a:pt x="21600" y="11000"/>
                  <a:pt x="21600" y="10800"/>
                </a:cubicBezTo>
                <a:cubicBezTo>
                  <a:pt x="21600" y="10601"/>
                  <a:pt x="21545" y="10421"/>
                  <a:pt x="21456" y="10291"/>
                </a:cubicBezTo>
              </a:path>
            </a:pathLst>
          </a:custGeom>
          <a:solidFill>
            <a:srgbClr val="FAA58E"/>
          </a:solidFill>
          <a:ln w="12700">
            <a:solidFill>
              <a:schemeClr val="bg1"/>
            </a:solidFill>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2" name="AutoShape 2">
            <a:extLst>
              <a:ext uri="{FF2B5EF4-FFF2-40B4-BE49-F238E27FC236}">
                <a16:creationId xmlns:a16="http://schemas.microsoft.com/office/drawing/2014/main" id="{060C96DF-D671-4934-8386-52F6CCFB94FC}"/>
              </a:ext>
            </a:extLst>
          </p:cNvPr>
          <p:cNvSpPr>
            <a:spLocks noChangeAspect="1" noChangeArrowheads="1"/>
          </p:cNvSpPr>
          <p:nvPr/>
        </p:nvSpPr>
        <p:spPr bwMode="auto">
          <a:xfrm>
            <a:off x="5985367" y="350227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349568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1137</TotalTime>
  <Words>2453</Words>
  <Application>Microsoft Office PowerPoint</Application>
  <PresentationFormat>Panorámica</PresentationFormat>
  <Paragraphs>151</Paragraphs>
  <Slides>26</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26</vt:i4>
      </vt:variant>
    </vt:vector>
  </HeadingPairs>
  <TitlesOfParts>
    <vt:vector size="37" baseType="lpstr">
      <vt:lpstr>Arial</vt:lpstr>
      <vt:lpstr>Calibri</vt:lpstr>
      <vt:lpstr>Calibri Light</vt:lpstr>
      <vt:lpstr>Gill Sans</vt:lpstr>
      <vt:lpstr>Gotham Rounded</vt:lpstr>
      <vt:lpstr>Open Sans Light</vt:lpstr>
      <vt:lpstr>Poppins SemiBold</vt:lpstr>
      <vt:lpstr>Symbol</vt:lpstr>
      <vt:lpstr>Verdana</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Pc</dc:creator>
  <cp:lastModifiedBy>Jimena Rodriguez</cp:lastModifiedBy>
  <cp:revision>90</cp:revision>
  <dcterms:created xsi:type="dcterms:W3CDTF">2021-04-26T22:17:34Z</dcterms:created>
  <dcterms:modified xsi:type="dcterms:W3CDTF">2021-05-11T01:00:54Z</dcterms:modified>
</cp:coreProperties>
</file>