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sldIdLst>
    <p:sldId id="553" r:id="rId2"/>
    <p:sldId id="554" r:id="rId3"/>
    <p:sldId id="580" r:id="rId4"/>
    <p:sldId id="555" r:id="rId5"/>
    <p:sldId id="596" r:id="rId6"/>
    <p:sldId id="541" r:id="rId7"/>
    <p:sldId id="597" r:id="rId8"/>
    <p:sldId id="598" r:id="rId9"/>
    <p:sldId id="614" r:id="rId10"/>
    <p:sldId id="600" r:id="rId11"/>
    <p:sldId id="601" r:id="rId12"/>
    <p:sldId id="602" r:id="rId13"/>
    <p:sldId id="603" r:id="rId14"/>
    <p:sldId id="604" r:id="rId15"/>
    <p:sldId id="575" r:id="rId16"/>
    <p:sldId id="581" r:id="rId17"/>
    <p:sldId id="605" r:id="rId18"/>
    <p:sldId id="542" r:id="rId19"/>
    <p:sldId id="609" r:id="rId20"/>
    <p:sldId id="608" r:id="rId21"/>
    <p:sldId id="610" r:id="rId22"/>
    <p:sldId id="611" r:id="rId23"/>
    <p:sldId id="574" r:id="rId24"/>
    <p:sldId id="576" r:id="rId25"/>
    <p:sldId id="451" r:id="rId26"/>
    <p:sldId id="582" r:id="rId27"/>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A POMAJAMBO PEREZ" initials="JPP" lastIdx="2" clrIdx="0">
    <p:extLst>
      <p:ext uri="{19B8F6BF-5375-455C-9EA6-DF929625EA0E}">
        <p15:presenceInfo xmlns:p15="http://schemas.microsoft.com/office/powerpoint/2012/main" userId="S-1-5-21-1280482202-4056878361-557001864-4372" providerId="AD"/>
      </p:ext>
    </p:extLst>
  </p:cmAuthor>
  <p:cmAuthor id="2" name="COORDINACION MYEDIGEBR" initials="CM" lastIdx="4" clrIdx="1">
    <p:extLst>
      <p:ext uri="{19B8F6BF-5375-455C-9EA6-DF929625EA0E}">
        <p15:presenceInfo xmlns:p15="http://schemas.microsoft.com/office/powerpoint/2012/main" userId="S-1-5-21-1280482202-4056878361-557001864-116615" providerId="AD"/>
      </p:ext>
    </p:extLst>
  </p:cmAuthor>
  <p:cmAuthor id="3" name="ASESOR DIGEBR3" initials="AD" lastIdx="1" clrIdx="2">
    <p:extLst>
      <p:ext uri="{19B8F6BF-5375-455C-9EA6-DF929625EA0E}">
        <p15:presenceInfo xmlns:p15="http://schemas.microsoft.com/office/powerpoint/2012/main" userId="S-1-5-21-1280482202-4056878361-557001864-116067" providerId="AD"/>
      </p:ext>
    </p:extLst>
  </p:cmAuthor>
  <p:cmAuthor id="4" name="YENY ELISA ARAUCO ZUNIGA" initials="YEAZ" lastIdx="3" clrIdx="3">
    <p:extLst>
      <p:ext uri="{19B8F6BF-5375-455C-9EA6-DF929625EA0E}">
        <p15:presenceInfo xmlns:p15="http://schemas.microsoft.com/office/powerpoint/2012/main" userId="S-1-5-21-1280482202-4056878361-557001864-62281" providerId="AD"/>
      </p:ext>
    </p:extLst>
  </p:cmAuthor>
  <p:cmAuthor id="5" name="Usuario" initials="U" lastIdx="12" clrIdx="4">
    <p:extLst>
      <p:ext uri="{19B8F6BF-5375-455C-9EA6-DF929625EA0E}">
        <p15:presenceInfo xmlns:p15="http://schemas.microsoft.com/office/powerpoint/2012/main" userId="Usuario" providerId="None"/>
      </p:ext>
    </p:extLst>
  </p:cmAuthor>
  <p:cmAuthor id="6" name="Maria Isabel Diaz" initials="MID" lastIdx="1" clrIdx="5">
    <p:extLst>
      <p:ext uri="{19B8F6BF-5375-455C-9EA6-DF929625EA0E}">
        <p15:presenceInfo xmlns:p15="http://schemas.microsoft.com/office/powerpoint/2012/main" userId="8fbe892b944603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FF7"/>
    <a:srgbClr val="FFCCFF"/>
    <a:srgbClr val="FFCCCC"/>
    <a:srgbClr val="FA8AE5"/>
    <a:srgbClr val="C709A3"/>
    <a:srgbClr val="CA82FB"/>
    <a:srgbClr val="F0E738"/>
    <a:srgbClr val="8FE2FF"/>
    <a:srgbClr val="BE1299"/>
    <a:srgbClr val="B1F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799" autoAdjust="0"/>
  </p:normalViewPr>
  <p:slideViewPr>
    <p:cSldViewPr snapToGrid="0">
      <p:cViewPr varScale="1">
        <p:scale>
          <a:sx n="113" d="100"/>
          <a:sy n="113" d="100"/>
        </p:scale>
        <p:origin x="43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54" y="102"/>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DCB36-813D-46E0-832E-E54D397A8578}" type="doc">
      <dgm:prSet loTypeId="urn:microsoft.com/office/officeart/2009/3/layout/PieProcess" loCatId="list" qsTypeId="urn:microsoft.com/office/officeart/2005/8/quickstyle/3d4" qsCatId="3D" csTypeId="urn:microsoft.com/office/officeart/2005/8/colors/colorful1" csCatId="colorful" phldr="1"/>
      <dgm:spPr/>
      <dgm:t>
        <a:bodyPr/>
        <a:lstStyle/>
        <a:p>
          <a:endParaRPr lang="es-PE"/>
        </a:p>
      </dgm:t>
    </dgm:pt>
    <dgm:pt modelId="{306AECE0-1562-4EFC-9D8A-EEE3D83C4F4C}">
      <dgm:prSet phldrT="[Texto]" custT="1"/>
      <dgm:spPr/>
      <dgm:t>
        <a:bodyPr/>
        <a:lstStyle/>
        <a:p>
          <a:r>
            <a:rPr lang="es-PE" sz="1300" b="1">
              <a:latin typeface="Century Gothic" panose="020B0502020202020204" pitchFamily="34" charset="0"/>
            </a:rPr>
            <a:t>Traduce cantidades a expresiones numéricas</a:t>
          </a:r>
          <a:endParaRPr lang="es-PE" sz="1300" b="1" dirty="0">
            <a:latin typeface="Century Gothic" panose="020B0502020202020204" pitchFamily="34" charset="0"/>
          </a:endParaRPr>
        </a:p>
      </dgm:t>
    </dgm:pt>
    <dgm:pt modelId="{BC040847-6659-42AC-A160-4A4212D81E62}" type="parTrans" cxnId="{D2FB1197-3274-4A58-8E76-448789D01BFA}">
      <dgm:prSet/>
      <dgm:spPr/>
      <dgm:t>
        <a:bodyPr/>
        <a:lstStyle/>
        <a:p>
          <a:endParaRPr lang="es-PE"/>
        </a:p>
      </dgm:t>
    </dgm:pt>
    <dgm:pt modelId="{B2282DA7-F669-43BF-B077-F9EDB7F216AC}" type="sibTrans" cxnId="{D2FB1197-3274-4A58-8E76-448789D01BFA}">
      <dgm:prSet/>
      <dgm:spPr/>
      <dgm:t>
        <a:bodyPr/>
        <a:lstStyle/>
        <a:p>
          <a:endParaRPr lang="es-PE"/>
        </a:p>
      </dgm:t>
    </dgm:pt>
    <dgm:pt modelId="{79340268-3561-4D73-AD8C-F621FCBF6819}">
      <dgm:prSet phldrT="[Texto]"/>
      <dgm:spPr/>
      <dgm:t>
        <a:bodyPr/>
        <a:lstStyle/>
        <a:p>
          <a:r>
            <a:rPr lang="es-PE" b="1" dirty="0">
              <a:latin typeface="Century Gothic" panose="020B0502020202020204" pitchFamily="34" charset="0"/>
            </a:rPr>
            <a:t>Comunica su comprensión sobre los números y las operaciones.</a:t>
          </a:r>
        </a:p>
      </dgm:t>
    </dgm:pt>
    <dgm:pt modelId="{5EEB4727-32FE-42CF-A2ED-6BDFE3B9FA39}" type="parTrans" cxnId="{68101148-08E9-4F54-9E30-B54E46B9BC49}">
      <dgm:prSet/>
      <dgm:spPr/>
      <dgm:t>
        <a:bodyPr/>
        <a:lstStyle/>
        <a:p>
          <a:endParaRPr lang="es-PE"/>
        </a:p>
      </dgm:t>
    </dgm:pt>
    <dgm:pt modelId="{DE25FD02-EE79-4F73-88D4-5CFBEAAC6BE2}" type="sibTrans" cxnId="{68101148-08E9-4F54-9E30-B54E46B9BC49}">
      <dgm:prSet/>
      <dgm:spPr/>
      <dgm:t>
        <a:bodyPr/>
        <a:lstStyle/>
        <a:p>
          <a:endParaRPr lang="es-PE"/>
        </a:p>
      </dgm:t>
    </dgm:pt>
    <dgm:pt modelId="{741BA70D-13BD-4387-97E3-D0730DE51634}">
      <dgm:prSet phldrT="[Texto]" custT="1"/>
      <dgm:spPr/>
      <dgm:t>
        <a:bodyPr/>
        <a:lstStyle/>
        <a:p>
          <a:pPr algn="just"/>
          <a:r>
            <a:rPr lang="es-PE" sz="1050">
              <a:latin typeface="Century Gothic" panose="020B0502020202020204" pitchFamily="34" charset="0"/>
            </a:rPr>
            <a:t>(Comunicar sus ideas sobre las relaciones que establece) : </a:t>
          </a:r>
          <a:endParaRPr lang="es-PE" sz="1050" dirty="0">
            <a:latin typeface="Century Gothic" panose="020B0502020202020204" pitchFamily="34" charset="0"/>
          </a:endParaRPr>
        </a:p>
      </dgm:t>
    </dgm:pt>
    <dgm:pt modelId="{03B389CF-8AB2-4063-BC4B-EB2EE68DA568}" type="parTrans" cxnId="{D9F6B9D8-828F-4643-842F-E24BB0A2D0A2}">
      <dgm:prSet/>
      <dgm:spPr/>
      <dgm:t>
        <a:bodyPr/>
        <a:lstStyle/>
        <a:p>
          <a:endParaRPr lang="es-PE"/>
        </a:p>
      </dgm:t>
    </dgm:pt>
    <dgm:pt modelId="{9E383113-E285-4012-8267-2247F59E1519}" type="sibTrans" cxnId="{D9F6B9D8-828F-4643-842F-E24BB0A2D0A2}">
      <dgm:prSet/>
      <dgm:spPr/>
      <dgm:t>
        <a:bodyPr/>
        <a:lstStyle/>
        <a:p>
          <a:endParaRPr lang="es-PE"/>
        </a:p>
      </dgm:t>
    </dgm:pt>
    <dgm:pt modelId="{4C4C3F68-C54E-4F58-993D-9C8F1E100464}">
      <dgm:prSet phldrT="[Texto]"/>
      <dgm:spPr/>
      <dgm:t>
        <a:bodyPr/>
        <a:lstStyle/>
        <a:p>
          <a:r>
            <a:rPr lang="es-PE" b="1" dirty="0">
              <a:latin typeface="Century Gothic" panose="020B0502020202020204" pitchFamily="34" charset="0"/>
            </a:rPr>
            <a:t>Usa estrategias y procedimientos de estimación y cálculo</a:t>
          </a:r>
        </a:p>
      </dgm:t>
    </dgm:pt>
    <dgm:pt modelId="{EB3AD620-9E44-4019-8201-B81EAD3E9D9C}" type="parTrans" cxnId="{CCA7AB9D-B26B-499E-B0DC-0B0F8C7F288C}">
      <dgm:prSet/>
      <dgm:spPr/>
      <dgm:t>
        <a:bodyPr/>
        <a:lstStyle/>
        <a:p>
          <a:endParaRPr lang="es-PE"/>
        </a:p>
      </dgm:t>
    </dgm:pt>
    <dgm:pt modelId="{A00D3E30-282D-45CE-90CA-F799D54D0492}" type="sibTrans" cxnId="{CCA7AB9D-B26B-499E-B0DC-0B0F8C7F288C}">
      <dgm:prSet/>
      <dgm:spPr/>
      <dgm:t>
        <a:bodyPr/>
        <a:lstStyle/>
        <a:p>
          <a:endParaRPr lang="es-PE"/>
        </a:p>
      </dgm:t>
    </dgm:pt>
    <dgm:pt modelId="{4605B173-A061-4B34-9FE2-AA9C96DDCF27}">
      <dgm:prSet phldrT="[Texto]" custT="1"/>
      <dgm:spPr/>
      <dgm:t>
        <a:bodyPr/>
        <a:lstStyle/>
        <a:p>
          <a:pPr algn="just"/>
          <a:r>
            <a:rPr lang="es-PE" sz="1050">
              <a:latin typeface="Century Gothic" panose="020B0502020202020204" pitchFamily="34" charset="0"/>
            </a:rPr>
            <a:t>(usar estrategias para establecer relaciones y resolver problemas): </a:t>
          </a:r>
          <a:endParaRPr lang="es-PE" sz="1050" dirty="0">
            <a:latin typeface="Century Gothic" panose="020B0502020202020204" pitchFamily="34" charset="0"/>
          </a:endParaRPr>
        </a:p>
      </dgm:t>
    </dgm:pt>
    <dgm:pt modelId="{DDDB596F-63CE-4CBC-815C-D6B13AD759E1}" type="parTrans" cxnId="{651763C5-DE25-42E2-B206-7AF0B971A929}">
      <dgm:prSet/>
      <dgm:spPr/>
      <dgm:t>
        <a:bodyPr/>
        <a:lstStyle/>
        <a:p>
          <a:endParaRPr lang="es-PE"/>
        </a:p>
      </dgm:t>
    </dgm:pt>
    <dgm:pt modelId="{A9043E64-F8AE-49A0-A4FA-D68EE76524E6}" type="sibTrans" cxnId="{651763C5-DE25-42E2-B206-7AF0B971A929}">
      <dgm:prSet/>
      <dgm:spPr/>
      <dgm:t>
        <a:bodyPr/>
        <a:lstStyle/>
        <a:p>
          <a:endParaRPr lang="es-PE"/>
        </a:p>
      </dgm:t>
    </dgm:pt>
    <dgm:pt modelId="{D9A093D3-4882-4C9C-8C93-429123EA9F95}">
      <dgm:prSet custT="1"/>
      <dgm:spPr/>
      <dgm:t>
        <a:bodyPr/>
        <a:lstStyle/>
        <a:p>
          <a:pPr algn="just"/>
          <a:r>
            <a:rPr lang="es-PE" sz="1050" dirty="0">
              <a:latin typeface="Century Gothic" panose="020B0502020202020204" pitchFamily="34" charset="0"/>
            </a:rPr>
            <a:t>(Relacionar objetos a partir de sus características perceptuales): </a:t>
          </a:r>
          <a:r>
            <a:rPr lang="es-PE" sz="1050" b="1" dirty="0">
              <a:latin typeface="Century Gothic" panose="020B0502020202020204" pitchFamily="34" charset="0"/>
            </a:rPr>
            <a:t>Implica establecer relaciones entre objetos durante la exploración del entorno cercano, es decir, reconocer sus características en situaciones cotidianas</a:t>
          </a:r>
          <a:r>
            <a:rPr lang="es-PE" sz="1050" dirty="0">
              <a:latin typeface="Century Gothic" panose="020B0502020202020204" pitchFamily="34" charset="0"/>
            </a:rPr>
            <a:t>, construir sus propias ideas matemáticas de cómo son las cosas y sus usos </a:t>
          </a:r>
          <a:r>
            <a:rPr lang="es-PE" sz="1050" b="1" dirty="0">
              <a:latin typeface="Century Gothic" panose="020B0502020202020204" pitchFamily="34" charset="0"/>
            </a:rPr>
            <a:t>iniciándose así en la construcción  de las primeras nociones de cantidad como agrupar, comparar, agregar  o quitar, contar y algunas expresiones relacionadas al tiempo y el  peso.</a:t>
          </a:r>
        </a:p>
      </dgm:t>
    </dgm:pt>
    <dgm:pt modelId="{213131C0-C2C1-4AC8-B939-DEF1FB0831DD}" type="parTrans" cxnId="{AC0D9AB1-2AA9-4C16-8FC7-7D692936088B}">
      <dgm:prSet/>
      <dgm:spPr/>
      <dgm:t>
        <a:bodyPr/>
        <a:lstStyle/>
        <a:p>
          <a:endParaRPr lang="es-PE"/>
        </a:p>
      </dgm:t>
    </dgm:pt>
    <dgm:pt modelId="{35FF1C22-9D7A-41B4-8282-0AAFE2E718F7}" type="sibTrans" cxnId="{AC0D9AB1-2AA9-4C16-8FC7-7D692936088B}">
      <dgm:prSet/>
      <dgm:spPr/>
      <dgm:t>
        <a:bodyPr/>
        <a:lstStyle/>
        <a:p>
          <a:endParaRPr lang="es-PE"/>
        </a:p>
      </dgm:t>
    </dgm:pt>
    <dgm:pt modelId="{280E1025-CA69-4BA1-A2BA-1A3E427469B6}">
      <dgm:prSet custT="1"/>
      <dgm:spPr/>
      <dgm:t>
        <a:bodyPr/>
        <a:lstStyle/>
        <a:p>
          <a:pPr algn="just"/>
          <a:r>
            <a:rPr lang="es-PE" sz="1050" dirty="0">
              <a:latin typeface="Century Gothic" panose="020B0502020202020204" pitchFamily="34" charset="0"/>
            </a:rPr>
            <a:t>Es </a:t>
          </a:r>
          <a:r>
            <a:rPr lang="es-PE" sz="1050" b="1" dirty="0">
              <a:latin typeface="Century Gothic" panose="020B0502020202020204" pitchFamily="34" charset="0"/>
            </a:rPr>
            <a:t>comprender y comunicar el significado de las ideas matemáticas a través de acciones con su cuerpo, y la manipulación del material concreto relacionados a la noción de cantidad como agrupar, comparar, ordenar, agregar  o quitar, contar así como algunas expresiones relacionadas con el tiempo y el peso.</a:t>
          </a:r>
        </a:p>
      </dgm:t>
    </dgm:pt>
    <dgm:pt modelId="{1FC072E7-1D4A-4CDA-9EB6-55732E691160}" type="parTrans" cxnId="{852872B9-7AB6-4C4F-9286-EF4A2644D9A6}">
      <dgm:prSet/>
      <dgm:spPr/>
      <dgm:t>
        <a:bodyPr/>
        <a:lstStyle/>
        <a:p>
          <a:endParaRPr lang="es-PE"/>
        </a:p>
      </dgm:t>
    </dgm:pt>
    <dgm:pt modelId="{E605C9C6-B457-42D5-8B78-3F8AD9220D16}" type="sibTrans" cxnId="{852872B9-7AB6-4C4F-9286-EF4A2644D9A6}">
      <dgm:prSet/>
      <dgm:spPr/>
      <dgm:t>
        <a:bodyPr/>
        <a:lstStyle/>
        <a:p>
          <a:endParaRPr lang="es-PE"/>
        </a:p>
      </dgm:t>
    </dgm:pt>
    <dgm:pt modelId="{B692DEC9-6F85-437D-8012-719555821986}">
      <dgm:prSet custT="1"/>
      <dgm:spPr/>
      <dgm:t>
        <a:bodyPr/>
        <a:lstStyle/>
        <a:p>
          <a:pPr algn="just"/>
          <a:r>
            <a:rPr lang="es-PE" sz="1050" dirty="0">
              <a:latin typeface="Century Gothic" panose="020B0502020202020204" pitchFamily="34" charset="0"/>
            </a:rPr>
            <a:t>Estas </a:t>
          </a:r>
          <a:r>
            <a:rPr lang="es-PE" sz="1050" b="1" dirty="0">
              <a:latin typeface="Century Gothic" panose="020B0502020202020204" pitchFamily="34" charset="0"/>
            </a:rPr>
            <a:t>representaciones se van consolidando cuando el niño pasa a un nivel mayor de abstracción  al representar de manera pictórica y gráfica  aquellas relaciones que estableció con su cuerpo y material concreto</a:t>
          </a:r>
          <a:r>
            <a:rPr lang="es-PE" sz="1050" dirty="0">
              <a:latin typeface="Century Gothic" panose="020B0502020202020204" pitchFamily="34" charset="0"/>
            </a:rPr>
            <a:t>. Conforme el niño va experimentando o explorando las relaciones que se dan entre los objetos las expresa en su propio lenguaje para </a:t>
          </a:r>
          <a:r>
            <a:rPr lang="es-PE" sz="1050" b="1" dirty="0">
              <a:latin typeface="Century Gothic" panose="020B0502020202020204" pitchFamily="34" charset="0"/>
            </a:rPr>
            <a:t>posteriormente consolidar los conceptos  matemáticos y su uso  con la representación simbólica (signos y símbolos) a través del lenguaje matemático, simbólico y formal.</a:t>
          </a:r>
        </a:p>
      </dgm:t>
    </dgm:pt>
    <dgm:pt modelId="{7F41069B-20E2-4A7A-8494-59F9442148D6}" type="parTrans" cxnId="{D7871701-413D-4778-B962-F61B2E103817}">
      <dgm:prSet/>
      <dgm:spPr/>
      <dgm:t>
        <a:bodyPr/>
        <a:lstStyle/>
        <a:p>
          <a:endParaRPr lang="es-PE"/>
        </a:p>
      </dgm:t>
    </dgm:pt>
    <dgm:pt modelId="{3B224A3A-ED23-4391-BD9C-81D0BBEB55A3}" type="sibTrans" cxnId="{D7871701-413D-4778-B962-F61B2E103817}">
      <dgm:prSet/>
      <dgm:spPr/>
      <dgm:t>
        <a:bodyPr/>
        <a:lstStyle/>
        <a:p>
          <a:endParaRPr lang="es-PE"/>
        </a:p>
      </dgm:t>
    </dgm:pt>
    <dgm:pt modelId="{8DE35DCA-E788-4C86-8EB0-3846B0743663}">
      <dgm:prSet custT="1"/>
      <dgm:spPr/>
      <dgm:t>
        <a:bodyPr/>
        <a:lstStyle/>
        <a:p>
          <a:pPr algn="just"/>
          <a:r>
            <a:rPr lang="es-PE" sz="1050" dirty="0">
              <a:latin typeface="Century Gothic" panose="020B0502020202020204" pitchFamily="34" charset="0"/>
            </a:rPr>
            <a:t>Es </a:t>
          </a:r>
          <a:r>
            <a:rPr lang="es-PE" sz="1050" b="1" dirty="0">
              <a:latin typeface="Century Gothic" panose="020B0502020202020204" pitchFamily="34" charset="0"/>
            </a:rPr>
            <a:t>seleccionar, combinar o crear una variedad de estrategias,  para resolver problemas cotidianos relacionados a la cantidad. </a:t>
          </a:r>
          <a:r>
            <a:rPr lang="es-PE" sz="1050" dirty="0">
              <a:latin typeface="Century Gothic" panose="020B0502020202020204" pitchFamily="34" charset="0"/>
            </a:rPr>
            <a:t>Ejemplo: una  niña para saber si tiene más bolitas blancas  que azules, las coloca una enfrente de la otra, </a:t>
          </a:r>
          <a:r>
            <a:rPr lang="es-PE" sz="1050" b="1" dirty="0">
              <a:latin typeface="Century Gothic" panose="020B0502020202020204" pitchFamily="34" charset="0"/>
            </a:rPr>
            <a:t>establece la correspondencia </a:t>
          </a:r>
          <a:r>
            <a:rPr lang="es-PE" sz="1050" dirty="0">
              <a:latin typeface="Century Gothic" panose="020B0502020202020204" pitchFamily="34" charset="0"/>
            </a:rPr>
            <a:t>y observa que tiene más blancas y dice “tengo más bolitas blancas”</a:t>
          </a:r>
        </a:p>
      </dgm:t>
    </dgm:pt>
    <dgm:pt modelId="{193308EF-BC31-4C03-A3F1-5EBEC4FE874C}" type="parTrans" cxnId="{20E2F9A2-59EF-45C4-BA5F-A05ED5A4E040}">
      <dgm:prSet/>
      <dgm:spPr/>
      <dgm:t>
        <a:bodyPr/>
        <a:lstStyle/>
        <a:p>
          <a:endParaRPr lang="es-PE"/>
        </a:p>
      </dgm:t>
    </dgm:pt>
    <dgm:pt modelId="{0221F261-D9D6-40C3-99DD-7081BCACC329}" type="sibTrans" cxnId="{20E2F9A2-59EF-45C4-BA5F-A05ED5A4E040}">
      <dgm:prSet/>
      <dgm:spPr/>
      <dgm:t>
        <a:bodyPr/>
        <a:lstStyle/>
        <a:p>
          <a:endParaRPr lang="es-PE"/>
        </a:p>
      </dgm:t>
    </dgm:pt>
    <dgm:pt modelId="{73B03E23-07F4-4658-B9CF-A079741E3B1A}">
      <dgm:prSet custT="1"/>
      <dgm:spPr/>
      <dgm:t>
        <a:bodyPr/>
        <a:lstStyle/>
        <a:p>
          <a:pPr algn="just"/>
          <a:r>
            <a:rPr lang="es-PE" sz="1050">
              <a:latin typeface="Century Gothic" panose="020B0502020202020204" pitchFamily="34" charset="0"/>
            </a:rPr>
            <a:t>La maestra le pregunta a dos niños ¿Cómo hicieron para saber que tienen ocho tapitas?</a:t>
          </a:r>
          <a:endParaRPr lang="es-PE" sz="1050" dirty="0">
            <a:latin typeface="Century Gothic" panose="020B0502020202020204" pitchFamily="34" charset="0"/>
          </a:endParaRPr>
        </a:p>
      </dgm:t>
    </dgm:pt>
    <dgm:pt modelId="{0952A550-EB00-402C-A1CD-A6628FE35470}" type="parTrans" cxnId="{A794181F-1F80-432A-864C-C90B2716A227}">
      <dgm:prSet/>
      <dgm:spPr/>
      <dgm:t>
        <a:bodyPr/>
        <a:lstStyle/>
        <a:p>
          <a:endParaRPr lang="es-PE"/>
        </a:p>
      </dgm:t>
    </dgm:pt>
    <dgm:pt modelId="{C6C343B9-68F4-4A82-95E5-EE92820EB6D4}" type="sibTrans" cxnId="{A794181F-1F80-432A-864C-C90B2716A227}">
      <dgm:prSet/>
      <dgm:spPr/>
      <dgm:t>
        <a:bodyPr/>
        <a:lstStyle/>
        <a:p>
          <a:endParaRPr lang="es-PE"/>
        </a:p>
      </dgm:t>
    </dgm:pt>
    <dgm:pt modelId="{6CAEA93F-07B6-4905-9739-CA82C25929BF}">
      <dgm:prSet custT="1"/>
      <dgm:spPr/>
      <dgm:t>
        <a:bodyPr/>
        <a:lstStyle/>
        <a:p>
          <a:pPr algn="just"/>
          <a:r>
            <a:rPr lang="es-PE" sz="1050" dirty="0">
              <a:latin typeface="Century Gothic" panose="020B0502020202020204" pitchFamily="34" charset="0"/>
            </a:rPr>
            <a:t>-Los niños le contestan: “Las hemos </a:t>
          </a:r>
          <a:r>
            <a:rPr lang="es-PE" sz="1050" b="1" dirty="0">
              <a:latin typeface="Century Gothic" panose="020B0502020202020204" pitchFamily="34" charset="0"/>
            </a:rPr>
            <a:t>juntado y las hemos contado”.</a:t>
          </a:r>
        </a:p>
      </dgm:t>
    </dgm:pt>
    <dgm:pt modelId="{EC7389BE-4CDF-4583-8817-02A768A4807D}" type="parTrans" cxnId="{1C7FB8D3-DA53-4072-A679-0F347BAC3DB6}">
      <dgm:prSet/>
      <dgm:spPr/>
      <dgm:t>
        <a:bodyPr/>
        <a:lstStyle/>
        <a:p>
          <a:endParaRPr lang="es-PE"/>
        </a:p>
      </dgm:t>
    </dgm:pt>
    <dgm:pt modelId="{80BB2DD6-785F-45D1-A4AD-7152A13093EF}" type="sibTrans" cxnId="{1C7FB8D3-DA53-4072-A679-0F347BAC3DB6}">
      <dgm:prSet/>
      <dgm:spPr/>
      <dgm:t>
        <a:bodyPr/>
        <a:lstStyle/>
        <a:p>
          <a:endParaRPr lang="es-PE"/>
        </a:p>
      </dgm:t>
    </dgm:pt>
    <dgm:pt modelId="{DCB85DB3-15E6-42E3-86F4-B15419748FB4}" type="pres">
      <dgm:prSet presAssocID="{CBEDCB36-813D-46E0-832E-E54D397A8578}" presName="Name0" presStyleCnt="0">
        <dgm:presLayoutVars>
          <dgm:chMax val="7"/>
          <dgm:chPref val="7"/>
          <dgm:dir/>
          <dgm:animOne val="branch"/>
          <dgm:animLvl val="lvl"/>
        </dgm:presLayoutVars>
      </dgm:prSet>
      <dgm:spPr/>
      <dgm:t>
        <a:bodyPr/>
        <a:lstStyle/>
        <a:p>
          <a:endParaRPr lang="es-ES"/>
        </a:p>
      </dgm:t>
    </dgm:pt>
    <dgm:pt modelId="{5C0A6494-3213-4F66-9EFE-C7413D54851B}" type="pres">
      <dgm:prSet presAssocID="{306AECE0-1562-4EFC-9D8A-EEE3D83C4F4C}" presName="ParentComposite" presStyleCnt="0"/>
      <dgm:spPr/>
    </dgm:pt>
    <dgm:pt modelId="{344A5A26-0730-4CF2-9FFC-B5432CAE6E36}" type="pres">
      <dgm:prSet presAssocID="{306AECE0-1562-4EFC-9D8A-EEE3D83C4F4C}" presName="Chord" presStyleLbl="bgShp" presStyleIdx="0" presStyleCnt="3"/>
      <dgm:spPr/>
    </dgm:pt>
    <dgm:pt modelId="{89BE0386-1248-4495-AA1B-8C60AA30A7B1}" type="pres">
      <dgm:prSet presAssocID="{306AECE0-1562-4EFC-9D8A-EEE3D83C4F4C}" presName="Pie" presStyleLbl="alignNode1" presStyleIdx="0" presStyleCnt="3"/>
      <dgm:spPr/>
    </dgm:pt>
    <dgm:pt modelId="{6CE6F06A-DF5A-4D9C-A68F-67F54F59808D}" type="pres">
      <dgm:prSet presAssocID="{306AECE0-1562-4EFC-9D8A-EEE3D83C4F4C}" presName="Parent" presStyleLbl="revTx" presStyleIdx="0" presStyleCnt="6">
        <dgm:presLayoutVars>
          <dgm:chMax val="1"/>
          <dgm:chPref val="1"/>
          <dgm:bulletEnabled val="1"/>
        </dgm:presLayoutVars>
      </dgm:prSet>
      <dgm:spPr/>
      <dgm:t>
        <a:bodyPr/>
        <a:lstStyle/>
        <a:p>
          <a:endParaRPr lang="es-ES"/>
        </a:p>
      </dgm:t>
    </dgm:pt>
    <dgm:pt modelId="{2AB1FEB7-6CA8-4ECB-A700-2BEA53F9D550}" type="pres">
      <dgm:prSet presAssocID="{35FF1C22-9D7A-41B4-8282-0AAFE2E718F7}" presName="negSibTrans" presStyleCnt="0"/>
      <dgm:spPr/>
    </dgm:pt>
    <dgm:pt modelId="{70D9DD70-4935-41A9-BD2B-3F5FBA75EA20}" type="pres">
      <dgm:prSet presAssocID="{306AECE0-1562-4EFC-9D8A-EEE3D83C4F4C}" presName="composite" presStyleCnt="0"/>
      <dgm:spPr/>
    </dgm:pt>
    <dgm:pt modelId="{5FFE11D5-A165-4803-90C9-FC4BD9F313C6}" type="pres">
      <dgm:prSet presAssocID="{306AECE0-1562-4EFC-9D8A-EEE3D83C4F4C}" presName="Child" presStyleLbl="revTx" presStyleIdx="1" presStyleCnt="6" custScaleX="86815">
        <dgm:presLayoutVars>
          <dgm:chMax val="0"/>
          <dgm:chPref val="0"/>
          <dgm:bulletEnabled val="1"/>
        </dgm:presLayoutVars>
      </dgm:prSet>
      <dgm:spPr/>
      <dgm:t>
        <a:bodyPr/>
        <a:lstStyle/>
        <a:p>
          <a:endParaRPr lang="es-ES"/>
        </a:p>
      </dgm:t>
    </dgm:pt>
    <dgm:pt modelId="{54AA954E-81AE-4068-9E28-57A59519BDCD}" type="pres">
      <dgm:prSet presAssocID="{B2282DA7-F669-43BF-B077-F9EDB7F216AC}" presName="sibTrans" presStyleCnt="0"/>
      <dgm:spPr/>
    </dgm:pt>
    <dgm:pt modelId="{29954BC1-068A-48FE-92A8-4D8B7C7AB2A8}" type="pres">
      <dgm:prSet presAssocID="{79340268-3561-4D73-AD8C-F621FCBF6819}" presName="ParentComposite" presStyleCnt="0"/>
      <dgm:spPr/>
    </dgm:pt>
    <dgm:pt modelId="{1D635610-9AF0-4E87-8675-340A5B428177}" type="pres">
      <dgm:prSet presAssocID="{79340268-3561-4D73-AD8C-F621FCBF6819}" presName="Chord" presStyleLbl="bgShp" presStyleIdx="1" presStyleCnt="3" custLinFactNeighborX="-7112"/>
      <dgm:spPr/>
    </dgm:pt>
    <dgm:pt modelId="{1B71DA88-2065-4E77-9F2E-92B35A5A5299}" type="pres">
      <dgm:prSet presAssocID="{79340268-3561-4D73-AD8C-F621FCBF6819}" presName="Pie" presStyleLbl="alignNode1" presStyleIdx="1" presStyleCnt="3" custLinFactNeighborX="-7620" custLinFactNeighborY="-504"/>
      <dgm:spPr/>
    </dgm:pt>
    <dgm:pt modelId="{0AE575A3-CD9B-4A94-B775-38F13789B9A0}" type="pres">
      <dgm:prSet presAssocID="{79340268-3561-4D73-AD8C-F621FCBF6819}" presName="Parent" presStyleLbl="revTx" presStyleIdx="2" presStyleCnt="6" custLinFactNeighborX="-15237">
        <dgm:presLayoutVars>
          <dgm:chMax val="1"/>
          <dgm:chPref val="1"/>
          <dgm:bulletEnabled val="1"/>
        </dgm:presLayoutVars>
      </dgm:prSet>
      <dgm:spPr/>
      <dgm:t>
        <a:bodyPr/>
        <a:lstStyle/>
        <a:p>
          <a:endParaRPr lang="es-ES"/>
        </a:p>
      </dgm:t>
    </dgm:pt>
    <dgm:pt modelId="{A75FE18F-80F6-45BC-A200-3A2847FCD27C}" type="pres">
      <dgm:prSet presAssocID="{9E383113-E285-4012-8267-2247F59E1519}" presName="negSibTrans" presStyleCnt="0"/>
      <dgm:spPr/>
    </dgm:pt>
    <dgm:pt modelId="{9736D6BA-805E-4147-B2E8-43233D97D714}" type="pres">
      <dgm:prSet presAssocID="{79340268-3561-4D73-AD8C-F621FCBF6819}" presName="composite" presStyleCnt="0"/>
      <dgm:spPr/>
    </dgm:pt>
    <dgm:pt modelId="{5D272AE5-CC45-48FB-9644-CB837E6558D1}" type="pres">
      <dgm:prSet presAssocID="{79340268-3561-4D73-AD8C-F621FCBF6819}" presName="Child" presStyleLbl="revTx" presStyleIdx="3" presStyleCnt="6" custScaleX="130301" custScaleY="126339" custLinFactNeighborX="-6192" custLinFactNeighborY="7682">
        <dgm:presLayoutVars>
          <dgm:chMax val="0"/>
          <dgm:chPref val="0"/>
          <dgm:bulletEnabled val="1"/>
        </dgm:presLayoutVars>
      </dgm:prSet>
      <dgm:spPr/>
      <dgm:t>
        <a:bodyPr/>
        <a:lstStyle/>
        <a:p>
          <a:endParaRPr lang="es-ES"/>
        </a:p>
      </dgm:t>
    </dgm:pt>
    <dgm:pt modelId="{D79FE67C-E67E-4C4B-B2FF-F3E08EBBA514}" type="pres">
      <dgm:prSet presAssocID="{DE25FD02-EE79-4F73-88D4-5CFBEAAC6BE2}" presName="sibTrans" presStyleCnt="0"/>
      <dgm:spPr/>
    </dgm:pt>
    <dgm:pt modelId="{C1CC967A-FD65-48D5-B20E-972D9A67A23D}" type="pres">
      <dgm:prSet presAssocID="{4C4C3F68-C54E-4F58-993D-9C8F1E100464}" presName="ParentComposite" presStyleCnt="0"/>
      <dgm:spPr/>
    </dgm:pt>
    <dgm:pt modelId="{E1D19484-E8CF-43F6-845A-B9EC9DBE12AD}" type="pres">
      <dgm:prSet presAssocID="{4C4C3F68-C54E-4F58-993D-9C8F1E100464}" presName="Chord" presStyleLbl="bgShp" presStyleIdx="2" presStyleCnt="3" custLinFactNeighborX="-24330"/>
      <dgm:spPr/>
    </dgm:pt>
    <dgm:pt modelId="{F9D571F0-0E69-4110-9ABE-35DF39AC9F00}" type="pres">
      <dgm:prSet presAssocID="{4C4C3F68-C54E-4F58-993D-9C8F1E100464}" presName="Pie" presStyleLbl="alignNode1" presStyleIdx="2" presStyleCnt="3" custLinFactNeighborX="-30414"/>
      <dgm:spPr/>
    </dgm:pt>
    <dgm:pt modelId="{0CF03BDE-F56E-4108-B5B2-FD4ED3604628}" type="pres">
      <dgm:prSet presAssocID="{4C4C3F68-C54E-4F58-993D-9C8F1E100464}" presName="Parent" presStyleLbl="revTx" presStyleIdx="4" presStyleCnt="6" custLinFactNeighborX="-35318">
        <dgm:presLayoutVars>
          <dgm:chMax val="1"/>
          <dgm:chPref val="1"/>
          <dgm:bulletEnabled val="1"/>
        </dgm:presLayoutVars>
      </dgm:prSet>
      <dgm:spPr/>
      <dgm:t>
        <a:bodyPr/>
        <a:lstStyle/>
        <a:p>
          <a:endParaRPr lang="es-ES"/>
        </a:p>
      </dgm:t>
    </dgm:pt>
    <dgm:pt modelId="{996E15B8-D263-4BE4-A95F-8A6F987793E1}" type="pres">
      <dgm:prSet presAssocID="{A9043E64-F8AE-49A0-A4FA-D68EE76524E6}" presName="negSibTrans" presStyleCnt="0"/>
      <dgm:spPr/>
    </dgm:pt>
    <dgm:pt modelId="{26059807-3809-4C98-AC50-BE3EDEF9E909}" type="pres">
      <dgm:prSet presAssocID="{4C4C3F68-C54E-4F58-993D-9C8F1E100464}" presName="composite" presStyleCnt="0"/>
      <dgm:spPr/>
    </dgm:pt>
    <dgm:pt modelId="{2413E9A8-CE3D-4A46-9EE0-C4CB7F7C63FA}" type="pres">
      <dgm:prSet presAssocID="{4C4C3F68-C54E-4F58-993D-9C8F1E100464}" presName="Child" presStyleLbl="revTx" presStyleIdx="5" presStyleCnt="6" custScaleX="92702" custScaleY="113284" custLinFactNeighborX="-13224">
        <dgm:presLayoutVars>
          <dgm:chMax val="0"/>
          <dgm:chPref val="0"/>
          <dgm:bulletEnabled val="1"/>
        </dgm:presLayoutVars>
      </dgm:prSet>
      <dgm:spPr/>
      <dgm:t>
        <a:bodyPr/>
        <a:lstStyle/>
        <a:p>
          <a:endParaRPr lang="es-ES"/>
        </a:p>
      </dgm:t>
    </dgm:pt>
  </dgm:ptLst>
  <dgm:cxnLst>
    <dgm:cxn modelId="{5701B5EB-8D75-4559-A58A-3BACB44A2123}" type="presOf" srcId="{CBEDCB36-813D-46E0-832E-E54D397A8578}" destId="{DCB85DB3-15E6-42E3-86F4-B15419748FB4}" srcOrd="0" destOrd="0" presId="urn:microsoft.com/office/officeart/2009/3/layout/PieProcess"/>
    <dgm:cxn modelId="{651763C5-DE25-42E2-B206-7AF0B971A929}" srcId="{4C4C3F68-C54E-4F58-993D-9C8F1E100464}" destId="{4605B173-A061-4B34-9FE2-AA9C96DDCF27}" srcOrd="0" destOrd="0" parTransId="{DDDB596F-63CE-4CBC-815C-D6B13AD759E1}" sibTransId="{A9043E64-F8AE-49A0-A4FA-D68EE76524E6}"/>
    <dgm:cxn modelId="{98AEC2E6-D407-40CE-9B2E-874B3DC81AB3}" type="presOf" srcId="{741BA70D-13BD-4387-97E3-D0730DE51634}" destId="{5D272AE5-CC45-48FB-9644-CB837E6558D1}" srcOrd="0" destOrd="0" presId="urn:microsoft.com/office/officeart/2009/3/layout/PieProcess"/>
    <dgm:cxn modelId="{D7871701-413D-4778-B962-F61B2E103817}" srcId="{79340268-3561-4D73-AD8C-F621FCBF6819}" destId="{B692DEC9-6F85-437D-8012-719555821986}" srcOrd="2" destOrd="0" parTransId="{7F41069B-20E2-4A7A-8494-59F9442148D6}" sibTransId="{3B224A3A-ED23-4391-BD9C-81D0BBEB55A3}"/>
    <dgm:cxn modelId="{5ECA31AB-33C3-4749-929A-09703E77519E}" type="presOf" srcId="{4C4C3F68-C54E-4F58-993D-9C8F1E100464}" destId="{0CF03BDE-F56E-4108-B5B2-FD4ED3604628}" srcOrd="0" destOrd="0" presId="urn:microsoft.com/office/officeart/2009/3/layout/PieProcess"/>
    <dgm:cxn modelId="{4B34D353-9E04-4B4F-A9C1-62D64281FBB3}" type="presOf" srcId="{79340268-3561-4D73-AD8C-F621FCBF6819}" destId="{0AE575A3-CD9B-4A94-B775-38F13789B9A0}" srcOrd="0" destOrd="0" presId="urn:microsoft.com/office/officeart/2009/3/layout/PieProcess"/>
    <dgm:cxn modelId="{5BB75422-A811-43DF-9BD9-E15A9EA42DC8}" type="presOf" srcId="{6CAEA93F-07B6-4905-9739-CA82C25929BF}" destId="{2413E9A8-CE3D-4A46-9EE0-C4CB7F7C63FA}" srcOrd="0" destOrd="3" presId="urn:microsoft.com/office/officeart/2009/3/layout/PieProcess"/>
    <dgm:cxn modelId="{76670ABB-05C7-4A0E-8ED3-CA7C5C40B6E4}" type="presOf" srcId="{73B03E23-07F4-4658-B9CF-A079741E3B1A}" destId="{2413E9A8-CE3D-4A46-9EE0-C4CB7F7C63FA}" srcOrd="0" destOrd="2" presId="urn:microsoft.com/office/officeart/2009/3/layout/PieProcess"/>
    <dgm:cxn modelId="{CCA7AB9D-B26B-499E-B0DC-0B0F8C7F288C}" srcId="{CBEDCB36-813D-46E0-832E-E54D397A8578}" destId="{4C4C3F68-C54E-4F58-993D-9C8F1E100464}" srcOrd="2" destOrd="0" parTransId="{EB3AD620-9E44-4019-8201-B81EAD3E9D9C}" sibTransId="{A00D3E30-282D-45CE-90CA-F799D54D0492}"/>
    <dgm:cxn modelId="{60E6C595-D03A-4CED-9C16-FA7F74ADE250}" type="presOf" srcId="{280E1025-CA69-4BA1-A2BA-1A3E427469B6}" destId="{5D272AE5-CC45-48FB-9644-CB837E6558D1}" srcOrd="0" destOrd="1" presId="urn:microsoft.com/office/officeart/2009/3/layout/PieProcess"/>
    <dgm:cxn modelId="{D2FB1197-3274-4A58-8E76-448789D01BFA}" srcId="{CBEDCB36-813D-46E0-832E-E54D397A8578}" destId="{306AECE0-1562-4EFC-9D8A-EEE3D83C4F4C}" srcOrd="0" destOrd="0" parTransId="{BC040847-6659-42AC-A160-4A4212D81E62}" sibTransId="{B2282DA7-F669-43BF-B077-F9EDB7F216AC}"/>
    <dgm:cxn modelId="{CEAB0FD5-0FE1-40BD-B80F-6A3AA9D3DF30}" type="presOf" srcId="{306AECE0-1562-4EFC-9D8A-EEE3D83C4F4C}" destId="{6CE6F06A-DF5A-4D9C-A68F-67F54F59808D}" srcOrd="0" destOrd="0" presId="urn:microsoft.com/office/officeart/2009/3/layout/PieProcess"/>
    <dgm:cxn modelId="{A794181F-1F80-432A-864C-C90B2716A227}" srcId="{4C4C3F68-C54E-4F58-993D-9C8F1E100464}" destId="{73B03E23-07F4-4658-B9CF-A079741E3B1A}" srcOrd="2" destOrd="0" parTransId="{0952A550-EB00-402C-A1CD-A6628FE35470}" sibTransId="{C6C343B9-68F4-4A82-95E5-EE92820EB6D4}"/>
    <dgm:cxn modelId="{1C7FB8D3-DA53-4072-A679-0F347BAC3DB6}" srcId="{4C4C3F68-C54E-4F58-993D-9C8F1E100464}" destId="{6CAEA93F-07B6-4905-9739-CA82C25929BF}" srcOrd="3" destOrd="0" parTransId="{EC7389BE-4CDF-4583-8817-02A768A4807D}" sibTransId="{80BB2DD6-785F-45D1-A4AD-7152A13093EF}"/>
    <dgm:cxn modelId="{D26EFDA0-AF63-4E52-AFBD-6AB14B94F6CA}" type="presOf" srcId="{D9A093D3-4882-4C9C-8C93-429123EA9F95}" destId="{5FFE11D5-A165-4803-90C9-FC4BD9F313C6}" srcOrd="0" destOrd="0" presId="urn:microsoft.com/office/officeart/2009/3/layout/PieProcess"/>
    <dgm:cxn modelId="{F082DCD2-4829-46C5-8B63-B0237E677C14}" type="presOf" srcId="{4605B173-A061-4B34-9FE2-AA9C96DDCF27}" destId="{2413E9A8-CE3D-4A46-9EE0-C4CB7F7C63FA}" srcOrd="0" destOrd="0" presId="urn:microsoft.com/office/officeart/2009/3/layout/PieProcess"/>
    <dgm:cxn modelId="{D9F6B9D8-828F-4643-842F-E24BB0A2D0A2}" srcId="{79340268-3561-4D73-AD8C-F621FCBF6819}" destId="{741BA70D-13BD-4387-97E3-D0730DE51634}" srcOrd="0" destOrd="0" parTransId="{03B389CF-8AB2-4063-BC4B-EB2EE68DA568}" sibTransId="{9E383113-E285-4012-8267-2247F59E1519}"/>
    <dgm:cxn modelId="{20E2F9A2-59EF-45C4-BA5F-A05ED5A4E040}" srcId="{4C4C3F68-C54E-4F58-993D-9C8F1E100464}" destId="{8DE35DCA-E788-4C86-8EB0-3846B0743663}" srcOrd="1" destOrd="0" parTransId="{193308EF-BC31-4C03-A3F1-5EBEC4FE874C}" sibTransId="{0221F261-D9D6-40C3-99DD-7081BCACC329}"/>
    <dgm:cxn modelId="{31343C56-3306-4DFA-9667-FC12DB26D1BC}" type="presOf" srcId="{8DE35DCA-E788-4C86-8EB0-3846B0743663}" destId="{2413E9A8-CE3D-4A46-9EE0-C4CB7F7C63FA}" srcOrd="0" destOrd="1" presId="urn:microsoft.com/office/officeart/2009/3/layout/PieProcess"/>
    <dgm:cxn modelId="{AC0D9AB1-2AA9-4C16-8FC7-7D692936088B}" srcId="{306AECE0-1562-4EFC-9D8A-EEE3D83C4F4C}" destId="{D9A093D3-4882-4C9C-8C93-429123EA9F95}" srcOrd="0" destOrd="0" parTransId="{213131C0-C2C1-4AC8-B939-DEF1FB0831DD}" sibTransId="{35FF1C22-9D7A-41B4-8282-0AAFE2E718F7}"/>
    <dgm:cxn modelId="{68101148-08E9-4F54-9E30-B54E46B9BC49}" srcId="{CBEDCB36-813D-46E0-832E-E54D397A8578}" destId="{79340268-3561-4D73-AD8C-F621FCBF6819}" srcOrd="1" destOrd="0" parTransId="{5EEB4727-32FE-42CF-A2ED-6BDFE3B9FA39}" sibTransId="{DE25FD02-EE79-4F73-88D4-5CFBEAAC6BE2}"/>
    <dgm:cxn modelId="{7F7B24E3-5B6A-409D-9D9F-728A33B7B50C}" type="presOf" srcId="{B692DEC9-6F85-437D-8012-719555821986}" destId="{5D272AE5-CC45-48FB-9644-CB837E6558D1}" srcOrd="0" destOrd="2" presId="urn:microsoft.com/office/officeart/2009/3/layout/PieProcess"/>
    <dgm:cxn modelId="{852872B9-7AB6-4C4F-9286-EF4A2644D9A6}" srcId="{79340268-3561-4D73-AD8C-F621FCBF6819}" destId="{280E1025-CA69-4BA1-A2BA-1A3E427469B6}" srcOrd="1" destOrd="0" parTransId="{1FC072E7-1D4A-4CDA-9EB6-55732E691160}" sibTransId="{E605C9C6-B457-42D5-8B78-3F8AD9220D16}"/>
    <dgm:cxn modelId="{2AD88984-C5C0-4AED-8452-7148BDCF03CD}" type="presParOf" srcId="{DCB85DB3-15E6-42E3-86F4-B15419748FB4}" destId="{5C0A6494-3213-4F66-9EFE-C7413D54851B}" srcOrd="0" destOrd="0" presId="urn:microsoft.com/office/officeart/2009/3/layout/PieProcess"/>
    <dgm:cxn modelId="{A8B38CFD-2D6A-4103-9870-923C30319DFB}" type="presParOf" srcId="{5C0A6494-3213-4F66-9EFE-C7413D54851B}" destId="{344A5A26-0730-4CF2-9FFC-B5432CAE6E36}" srcOrd="0" destOrd="0" presId="urn:microsoft.com/office/officeart/2009/3/layout/PieProcess"/>
    <dgm:cxn modelId="{60B78E03-1713-4903-BE5E-4416896CDC4A}" type="presParOf" srcId="{5C0A6494-3213-4F66-9EFE-C7413D54851B}" destId="{89BE0386-1248-4495-AA1B-8C60AA30A7B1}" srcOrd="1" destOrd="0" presId="urn:microsoft.com/office/officeart/2009/3/layout/PieProcess"/>
    <dgm:cxn modelId="{E39A49AE-0CDA-4EA5-AEB3-8A0625A22946}" type="presParOf" srcId="{5C0A6494-3213-4F66-9EFE-C7413D54851B}" destId="{6CE6F06A-DF5A-4D9C-A68F-67F54F59808D}" srcOrd="2" destOrd="0" presId="urn:microsoft.com/office/officeart/2009/3/layout/PieProcess"/>
    <dgm:cxn modelId="{EB764D2B-059C-4B21-9325-CC8C5181F008}" type="presParOf" srcId="{DCB85DB3-15E6-42E3-86F4-B15419748FB4}" destId="{2AB1FEB7-6CA8-4ECB-A700-2BEA53F9D550}" srcOrd="1" destOrd="0" presId="urn:microsoft.com/office/officeart/2009/3/layout/PieProcess"/>
    <dgm:cxn modelId="{4FB8E2C3-6486-49E7-9D1F-D768168D0494}" type="presParOf" srcId="{DCB85DB3-15E6-42E3-86F4-B15419748FB4}" destId="{70D9DD70-4935-41A9-BD2B-3F5FBA75EA20}" srcOrd="2" destOrd="0" presId="urn:microsoft.com/office/officeart/2009/3/layout/PieProcess"/>
    <dgm:cxn modelId="{C0213F6E-2EDA-4F81-8C97-49722B3B9A9B}" type="presParOf" srcId="{70D9DD70-4935-41A9-BD2B-3F5FBA75EA20}" destId="{5FFE11D5-A165-4803-90C9-FC4BD9F313C6}" srcOrd="0" destOrd="0" presId="urn:microsoft.com/office/officeart/2009/3/layout/PieProcess"/>
    <dgm:cxn modelId="{57EA11BB-0FA7-4036-B8BE-DA1CF0FFA350}" type="presParOf" srcId="{DCB85DB3-15E6-42E3-86F4-B15419748FB4}" destId="{54AA954E-81AE-4068-9E28-57A59519BDCD}" srcOrd="3" destOrd="0" presId="urn:microsoft.com/office/officeart/2009/3/layout/PieProcess"/>
    <dgm:cxn modelId="{82DE3B67-F6F9-42F6-8E7E-4334AB64BF7E}" type="presParOf" srcId="{DCB85DB3-15E6-42E3-86F4-B15419748FB4}" destId="{29954BC1-068A-48FE-92A8-4D8B7C7AB2A8}" srcOrd="4" destOrd="0" presId="urn:microsoft.com/office/officeart/2009/3/layout/PieProcess"/>
    <dgm:cxn modelId="{FC0E9E7D-9D77-4BD2-B6A9-73FC0FE58CB6}" type="presParOf" srcId="{29954BC1-068A-48FE-92A8-4D8B7C7AB2A8}" destId="{1D635610-9AF0-4E87-8675-340A5B428177}" srcOrd="0" destOrd="0" presId="urn:microsoft.com/office/officeart/2009/3/layout/PieProcess"/>
    <dgm:cxn modelId="{E0C03ABB-B257-48A1-A795-CC4BFEEC0BC4}" type="presParOf" srcId="{29954BC1-068A-48FE-92A8-4D8B7C7AB2A8}" destId="{1B71DA88-2065-4E77-9F2E-92B35A5A5299}" srcOrd="1" destOrd="0" presId="urn:microsoft.com/office/officeart/2009/3/layout/PieProcess"/>
    <dgm:cxn modelId="{8372A479-4EF8-44F5-9867-2F524A32AC36}" type="presParOf" srcId="{29954BC1-068A-48FE-92A8-4D8B7C7AB2A8}" destId="{0AE575A3-CD9B-4A94-B775-38F13789B9A0}" srcOrd="2" destOrd="0" presId="urn:microsoft.com/office/officeart/2009/3/layout/PieProcess"/>
    <dgm:cxn modelId="{E4443DF5-CE89-4B0D-8F09-5A7A630C30F7}" type="presParOf" srcId="{DCB85DB3-15E6-42E3-86F4-B15419748FB4}" destId="{A75FE18F-80F6-45BC-A200-3A2847FCD27C}" srcOrd="5" destOrd="0" presId="urn:microsoft.com/office/officeart/2009/3/layout/PieProcess"/>
    <dgm:cxn modelId="{35C87270-4253-4C60-AFE6-231E5C64B221}" type="presParOf" srcId="{DCB85DB3-15E6-42E3-86F4-B15419748FB4}" destId="{9736D6BA-805E-4147-B2E8-43233D97D714}" srcOrd="6" destOrd="0" presId="urn:microsoft.com/office/officeart/2009/3/layout/PieProcess"/>
    <dgm:cxn modelId="{D6A88DC5-3C7E-4F7E-A9F5-29F99E894CEB}" type="presParOf" srcId="{9736D6BA-805E-4147-B2E8-43233D97D714}" destId="{5D272AE5-CC45-48FB-9644-CB837E6558D1}" srcOrd="0" destOrd="0" presId="urn:microsoft.com/office/officeart/2009/3/layout/PieProcess"/>
    <dgm:cxn modelId="{4F2ABFA7-AE77-4109-8536-3B3CC0D46D8E}" type="presParOf" srcId="{DCB85DB3-15E6-42E3-86F4-B15419748FB4}" destId="{D79FE67C-E67E-4C4B-B2FF-F3E08EBBA514}" srcOrd="7" destOrd="0" presId="urn:microsoft.com/office/officeart/2009/3/layout/PieProcess"/>
    <dgm:cxn modelId="{417AACDB-9FBA-4027-A6C0-FDEF30530F32}" type="presParOf" srcId="{DCB85DB3-15E6-42E3-86F4-B15419748FB4}" destId="{C1CC967A-FD65-48D5-B20E-972D9A67A23D}" srcOrd="8" destOrd="0" presId="urn:microsoft.com/office/officeart/2009/3/layout/PieProcess"/>
    <dgm:cxn modelId="{AAF88CDB-508F-4508-B95B-6127DB846DCC}" type="presParOf" srcId="{C1CC967A-FD65-48D5-B20E-972D9A67A23D}" destId="{E1D19484-E8CF-43F6-845A-B9EC9DBE12AD}" srcOrd="0" destOrd="0" presId="urn:microsoft.com/office/officeart/2009/3/layout/PieProcess"/>
    <dgm:cxn modelId="{3F190E77-EA9A-4325-8753-17BA13DA0CAB}" type="presParOf" srcId="{C1CC967A-FD65-48D5-B20E-972D9A67A23D}" destId="{F9D571F0-0E69-4110-9ABE-35DF39AC9F00}" srcOrd="1" destOrd="0" presId="urn:microsoft.com/office/officeart/2009/3/layout/PieProcess"/>
    <dgm:cxn modelId="{2A82D3B5-A390-4368-8A75-D9D1A4739073}" type="presParOf" srcId="{C1CC967A-FD65-48D5-B20E-972D9A67A23D}" destId="{0CF03BDE-F56E-4108-B5B2-FD4ED3604628}" srcOrd="2" destOrd="0" presId="urn:microsoft.com/office/officeart/2009/3/layout/PieProcess"/>
    <dgm:cxn modelId="{175380C3-ECD4-4D2F-95C2-DAAA1233A697}" type="presParOf" srcId="{DCB85DB3-15E6-42E3-86F4-B15419748FB4}" destId="{996E15B8-D263-4BE4-A95F-8A6F987793E1}" srcOrd="9" destOrd="0" presId="urn:microsoft.com/office/officeart/2009/3/layout/PieProcess"/>
    <dgm:cxn modelId="{E6B0701F-16E9-44F0-8253-4452ABEC9B14}" type="presParOf" srcId="{DCB85DB3-15E6-42E3-86F4-B15419748FB4}" destId="{26059807-3809-4C98-AC50-BE3EDEF9E909}" srcOrd="10" destOrd="0" presId="urn:microsoft.com/office/officeart/2009/3/layout/PieProcess"/>
    <dgm:cxn modelId="{EBA2D567-C8AD-4932-8F59-54AA79F602C8}" type="presParOf" srcId="{26059807-3809-4C98-AC50-BE3EDEF9E909}" destId="{2413E9A8-CE3D-4A46-9EE0-C4CB7F7C63FA}"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D5A03-F1D0-4CF9-B937-E175CA21B1D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PE"/>
        </a:p>
      </dgm:t>
    </dgm:pt>
    <dgm:pt modelId="{DE86F8A6-C364-40B4-8684-804FD5E1E917}">
      <dgm:prSet phldrT="[Texto]"/>
      <dgm:spPr/>
      <dgm:t>
        <a:bodyPr/>
        <a:lstStyle/>
        <a:p>
          <a:r>
            <a:rPr lang="es-MX" dirty="0"/>
            <a:t>Favorecer actividades que despierten en los niños y niñas su interés por resolver problemas, estableciendo relaciones, probando sus propias estrategias, comunicando sus resultados y  haciendo uso del material concreto.</a:t>
          </a:r>
          <a:endParaRPr lang="es-PE" dirty="0"/>
        </a:p>
      </dgm:t>
    </dgm:pt>
    <dgm:pt modelId="{A5F1BB4C-8705-4422-AACE-63CC703B5F26}" type="parTrans" cxnId="{1A563CF2-D4CB-43F7-8C38-6F1984D781FC}">
      <dgm:prSet/>
      <dgm:spPr/>
      <dgm:t>
        <a:bodyPr/>
        <a:lstStyle/>
        <a:p>
          <a:endParaRPr lang="es-PE"/>
        </a:p>
      </dgm:t>
    </dgm:pt>
    <dgm:pt modelId="{AF4B23D5-4D6E-4161-BC21-56DECE5EFB5B}" type="sibTrans" cxnId="{1A563CF2-D4CB-43F7-8C38-6F1984D781FC}">
      <dgm:prSet/>
      <dgm:spPr/>
      <dgm:t>
        <a:bodyPr/>
        <a:lstStyle/>
        <a:p>
          <a:endParaRPr lang="es-PE"/>
        </a:p>
      </dgm:t>
    </dgm:pt>
    <dgm:pt modelId="{FBB3DE78-B946-403A-AA92-0ACE3FBEFA9B}">
      <dgm:prSet phldrT="[Texto]"/>
      <dgm:spPr/>
      <dgm:t>
        <a:bodyPr/>
        <a:lstStyle/>
        <a:p>
          <a:r>
            <a:rPr lang="es-MX" dirty="0"/>
            <a:t>Usar otros espacios fuera del aula, donde los niños y niñas  puedan observar y establecer relaciones entre las características de los objetos, realizar comparaciones y agrupaciones, según pesos, tamaños, formas, colores.</a:t>
          </a:r>
          <a:endParaRPr lang="es-PE" dirty="0"/>
        </a:p>
      </dgm:t>
    </dgm:pt>
    <dgm:pt modelId="{E9CB1540-3D02-4A7D-9DBC-7273D27829F8}" type="parTrans" cxnId="{1C4261BE-733A-4A6A-8846-B68E086BCEA7}">
      <dgm:prSet/>
      <dgm:spPr/>
      <dgm:t>
        <a:bodyPr/>
        <a:lstStyle/>
        <a:p>
          <a:endParaRPr lang="es-PE"/>
        </a:p>
      </dgm:t>
    </dgm:pt>
    <dgm:pt modelId="{DAB21CEC-AF5F-4CEC-A887-568C7A9A7426}" type="sibTrans" cxnId="{1C4261BE-733A-4A6A-8846-B68E086BCEA7}">
      <dgm:prSet/>
      <dgm:spPr/>
      <dgm:t>
        <a:bodyPr/>
        <a:lstStyle/>
        <a:p>
          <a:endParaRPr lang="es-PE"/>
        </a:p>
      </dgm:t>
    </dgm:pt>
    <dgm:pt modelId="{14A4A739-5B5D-4979-BA77-44380B9DB03A}">
      <dgm:prSet phldrT="[Texto]"/>
      <dgm:spPr/>
      <dgm:t>
        <a:bodyPr/>
        <a:lstStyle/>
        <a:p>
          <a:r>
            <a:rPr lang="es-MX" dirty="0"/>
            <a:t>Brindar diversos materiales con bloques de madera, botellas, cajas de diferentes tamaños, juegos de mesa entre otros, para favorecer el desarrollo del pensamiento matemático al agrupar, ordenar y seriar, entre otras acciones. </a:t>
          </a:r>
          <a:endParaRPr lang="es-PE" dirty="0"/>
        </a:p>
      </dgm:t>
    </dgm:pt>
    <dgm:pt modelId="{6C4BDEF1-72A2-41F3-A576-52069A03EC81}" type="parTrans" cxnId="{540618D5-8CB6-438B-8F19-2C50B346479A}">
      <dgm:prSet/>
      <dgm:spPr/>
      <dgm:t>
        <a:bodyPr/>
        <a:lstStyle/>
        <a:p>
          <a:endParaRPr lang="es-PE"/>
        </a:p>
      </dgm:t>
    </dgm:pt>
    <dgm:pt modelId="{C7E9A4EC-F3F0-4577-902F-EEA2D4244D28}" type="sibTrans" cxnId="{540618D5-8CB6-438B-8F19-2C50B346479A}">
      <dgm:prSet/>
      <dgm:spPr/>
      <dgm:t>
        <a:bodyPr/>
        <a:lstStyle/>
        <a:p>
          <a:endParaRPr lang="es-PE"/>
        </a:p>
      </dgm:t>
    </dgm:pt>
    <dgm:pt modelId="{BA2F54A9-E422-4461-8AF2-B5E7E239ADE9}">
      <dgm:prSet phldrT="[Texto]"/>
      <dgm:spPr/>
      <dgm:t>
        <a:bodyPr/>
        <a:lstStyle/>
        <a:p>
          <a:r>
            <a:rPr lang="es-MX" dirty="0"/>
            <a:t>Hacer preguntas que le permitan establecer relaciones, que lo ayuden a reflexionar sobre los procesos que siguieron para dar solución al problema y motivarlos a encontrar nuevas estrategias de solución.</a:t>
          </a:r>
          <a:endParaRPr lang="es-PE" dirty="0"/>
        </a:p>
      </dgm:t>
    </dgm:pt>
    <dgm:pt modelId="{CC8018F5-359D-42B3-8E9E-B747353BFF28}" type="parTrans" cxnId="{6E228BA0-3FE3-4A48-AE72-729C8A8B2A71}">
      <dgm:prSet/>
      <dgm:spPr/>
      <dgm:t>
        <a:bodyPr/>
        <a:lstStyle/>
        <a:p>
          <a:endParaRPr lang="es-PE"/>
        </a:p>
      </dgm:t>
    </dgm:pt>
    <dgm:pt modelId="{4B12F255-BEC0-4A24-B3C9-0EC0C1826D80}" type="sibTrans" cxnId="{6E228BA0-3FE3-4A48-AE72-729C8A8B2A71}">
      <dgm:prSet/>
      <dgm:spPr/>
      <dgm:t>
        <a:bodyPr/>
        <a:lstStyle/>
        <a:p>
          <a:endParaRPr lang="es-PE"/>
        </a:p>
      </dgm:t>
    </dgm:pt>
    <dgm:pt modelId="{9EACED24-8198-4B48-A3AE-CE133C2DB7AF}" type="pres">
      <dgm:prSet presAssocID="{E75D5A03-F1D0-4CF9-B937-E175CA21B1D3}" presName="diagram" presStyleCnt="0">
        <dgm:presLayoutVars>
          <dgm:dir/>
          <dgm:resizeHandles val="exact"/>
        </dgm:presLayoutVars>
      </dgm:prSet>
      <dgm:spPr/>
      <dgm:t>
        <a:bodyPr/>
        <a:lstStyle/>
        <a:p>
          <a:endParaRPr lang="es-ES"/>
        </a:p>
      </dgm:t>
    </dgm:pt>
    <dgm:pt modelId="{9C53E888-874F-4E41-8E0A-E93824696244}" type="pres">
      <dgm:prSet presAssocID="{DE86F8A6-C364-40B4-8684-804FD5E1E917}" presName="node" presStyleLbl="node1" presStyleIdx="0" presStyleCnt="4" custLinFactNeighborX="1120" custLinFactNeighborY="-33965">
        <dgm:presLayoutVars>
          <dgm:bulletEnabled val="1"/>
        </dgm:presLayoutVars>
      </dgm:prSet>
      <dgm:spPr/>
      <dgm:t>
        <a:bodyPr/>
        <a:lstStyle/>
        <a:p>
          <a:endParaRPr lang="es-ES"/>
        </a:p>
      </dgm:t>
    </dgm:pt>
    <dgm:pt modelId="{D8D55D3D-81C0-4FED-80F8-466C40E47165}" type="pres">
      <dgm:prSet presAssocID="{AF4B23D5-4D6E-4161-BC21-56DECE5EFB5B}" presName="sibTrans" presStyleCnt="0"/>
      <dgm:spPr/>
    </dgm:pt>
    <dgm:pt modelId="{DA766414-C459-4FA7-B348-825DF5716167}" type="pres">
      <dgm:prSet presAssocID="{FBB3DE78-B946-403A-AA92-0ACE3FBEFA9B}" presName="node" presStyleLbl="node1" presStyleIdx="1" presStyleCnt="4" custLinFactNeighborX="26" custLinFactNeighborY="-11118">
        <dgm:presLayoutVars>
          <dgm:bulletEnabled val="1"/>
        </dgm:presLayoutVars>
      </dgm:prSet>
      <dgm:spPr/>
      <dgm:t>
        <a:bodyPr/>
        <a:lstStyle/>
        <a:p>
          <a:endParaRPr lang="es-ES"/>
        </a:p>
      </dgm:t>
    </dgm:pt>
    <dgm:pt modelId="{812150C9-F590-49BA-9D54-0CE00BA01730}" type="pres">
      <dgm:prSet presAssocID="{DAB21CEC-AF5F-4CEC-A887-568C7A9A7426}" presName="sibTrans" presStyleCnt="0"/>
      <dgm:spPr/>
    </dgm:pt>
    <dgm:pt modelId="{4FDF8EEC-A799-4536-B6DD-40D3D1906351}" type="pres">
      <dgm:prSet presAssocID="{14A4A739-5B5D-4979-BA77-44380B9DB03A}" presName="node" presStyleLbl="node1" presStyleIdx="2" presStyleCnt="4" custScaleY="100280" custLinFactNeighborX="1120" custLinFactNeighborY="-7020">
        <dgm:presLayoutVars>
          <dgm:bulletEnabled val="1"/>
        </dgm:presLayoutVars>
      </dgm:prSet>
      <dgm:spPr/>
      <dgm:t>
        <a:bodyPr/>
        <a:lstStyle/>
        <a:p>
          <a:endParaRPr lang="es-ES"/>
        </a:p>
      </dgm:t>
    </dgm:pt>
    <dgm:pt modelId="{F4AAE1A6-430C-4987-9C67-92B3575F7D09}" type="pres">
      <dgm:prSet presAssocID="{C7E9A4EC-F3F0-4577-902F-EEA2D4244D28}" presName="sibTrans" presStyleCnt="0"/>
      <dgm:spPr/>
    </dgm:pt>
    <dgm:pt modelId="{49C2464E-210E-4194-A611-7407DC6DA8E5}" type="pres">
      <dgm:prSet presAssocID="{BA2F54A9-E422-4461-8AF2-B5E7E239ADE9}" presName="node" presStyleLbl="node1" presStyleIdx="3" presStyleCnt="4" custScaleX="99765" custScaleY="99421" custLinFactNeighborX="2532" custLinFactNeighborY="-7517">
        <dgm:presLayoutVars>
          <dgm:bulletEnabled val="1"/>
        </dgm:presLayoutVars>
      </dgm:prSet>
      <dgm:spPr/>
      <dgm:t>
        <a:bodyPr/>
        <a:lstStyle/>
        <a:p>
          <a:endParaRPr lang="es-ES"/>
        </a:p>
      </dgm:t>
    </dgm:pt>
  </dgm:ptLst>
  <dgm:cxnLst>
    <dgm:cxn modelId="{1C4261BE-733A-4A6A-8846-B68E086BCEA7}" srcId="{E75D5A03-F1D0-4CF9-B937-E175CA21B1D3}" destId="{FBB3DE78-B946-403A-AA92-0ACE3FBEFA9B}" srcOrd="1" destOrd="0" parTransId="{E9CB1540-3D02-4A7D-9DBC-7273D27829F8}" sibTransId="{DAB21CEC-AF5F-4CEC-A887-568C7A9A7426}"/>
    <dgm:cxn modelId="{1A563CF2-D4CB-43F7-8C38-6F1984D781FC}" srcId="{E75D5A03-F1D0-4CF9-B937-E175CA21B1D3}" destId="{DE86F8A6-C364-40B4-8684-804FD5E1E917}" srcOrd="0" destOrd="0" parTransId="{A5F1BB4C-8705-4422-AACE-63CC703B5F26}" sibTransId="{AF4B23D5-4D6E-4161-BC21-56DECE5EFB5B}"/>
    <dgm:cxn modelId="{CB637ED8-B29B-43C7-88DE-360A12E72491}" type="presOf" srcId="{DE86F8A6-C364-40B4-8684-804FD5E1E917}" destId="{9C53E888-874F-4E41-8E0A-E93824696244}" srcOrd="0" destOrd="0" presId="urn:microsoft.com/office/officeart/2005/8/layout/default"/>
    <dgm:cxn modelId="{9AE89448-6A51-46A5-B5A6-9D93517EFFCA}" type="presOf" srcId="{E75D5A03-F1D0-4CF9-B937-E175CA21B1D3}" destId="{9EACED24-8198-4B48-A3AE-CE133C2DB7AF}" srcOrd="0" destOrd="0" presId="urn:microsoft.com/office/officeart/2005/8/layout/default"/>
    <dgm:cxn modelId="{540618D5-8CB6-438B-8F19-2C50B346479A}" srcId="{E75D5A03-F1D0-4CF9-B937-E175CA21B1D3}" destId="{14A4A739-5B5D-4979-BA77-44380B9DB03A}" srcOrd="2" destOrd="0" parTransId="{6C4BDEF1-72A2-41F3-A576-52069A03EC81}" sibTransId="{C7E9A4EC-F3F0-4577-902F-EEA2D4244D28}"/>
    <dgm:cxn modelId="{0A9BC967-4A81-4DD4-85E6-65E82013FF2C}" type="presOf" srcId="{FBB3DE78-B946-403A-AA92-0ACE3FBEFA9B}" destId="{DA766414-C459-4FA7-B348-825DF5716167}" srcOrd="0" destOrd="0" presId="urn:microsoft.com/office/officeart/2005/8/layout/default"/>
    <dgm:cxn modelId="{9102E0DB-8FCD-468B-91A0-1E95A919487D}" type="presOf" srcId="{14A4A739-5B5D-4979-BA77-44380B9DB03A}" destId="{4FDF8EEC-A799-4536-B6DD-40D3D1906351}" srcOrd="0" destOrd="0" presId="urn:microsoft.com/office/officeart/2005/8/layout/default"/>
    <dgm:cxn modelId="{6E228BA0-3FE3-4A48-AE72-729C8A8B2A71}" srcId="{E75D5A03-F1D0-4CF9-B937-E175CA21B1D3}" destId="{BA2F54A9-E422-4461-8AF2-B5E7E239ADE9}" srcOrd="3" destOrd="0" parTransId="{CC8018F5-359D-42B3-8E9E-B747353BFF28}" sibTransId="{4B12F255-BEC0-4A24-B3C9-0EC0C1826D80}"/>
    <dgm:cxn modelId="{7C257118-8E85-417E-BE0D-606FBAAD6483}" type="presOf" srcId="{BA2F54A9-E422-4461-8AF2-B5E7E239ADE9}" destId="{49C2464E-210E-4194-A611-7407DC6DA8E5}" srcOrd="0" destOrd="0" presId="urn:microsoft.com/office/officeart/2005/8/layout/default"/>
    <dgm:cxn modelId="{88ED0570-EAD6-4FA0-B2C7-4D67704590CD}" type="presParOf" srcId="{9EACED24-8198-4B48-A3AE-CE133C2DB7AF}" destId="{9C53E888-874F-4E41-8E0A-E93824696244}" srcOrd="0" destOrd="0" presId="urn:microsoft.com/office/officeart/2005/8/layout/default"/>
    <dgm:cxn modelId="{4E3453DE-CBCD-4717-979A-9F6B933F60DF}" type="presParOf" srcId="{9EACED24-8198-4B48-A3AE-CE133C2DB7AF}" destId="{D8D55D3D-81C0-4FED-80F8-466C40E47165}" srcOrd="1" destOrd="0" presId="urn:microsoft.com/office/officeart/2005/8/layout/default"/>
    <dgm:cxn modelId="{E3E959D1-F994-459E-A6AD-E42EDEA07FEA}" type="presParOf" srcId="{9EACED24-8198-4B48-A3AE-CE133C2DB7AF}" destId="{DA766414-C459-4FA7-B348-825DF5716167}" srcOrd="2" destOrd="0" presId="urn:microsoft.com/office/officeart/2005/8/layout/default"/>
    <dgm:cxn modelId="{96B02CFA-E205-4EFE-A0AE-B3E4E8D9F7DB}" type="presParOf" srcId="{9EACED24-8198-4B48-A3AE-CE133C2DB7AF}" destId="{812150C9-F590-49BA-9D54-0CE00BA01730}" srcOrd="3" destOrd="0" presId="urn:microsoft.com/office/officeart/2005/8/layout/default"/>
    <dgm:cxn modelId="{EC60FB2C-7C52-480E-820A-4E75E7385834}" type="presParOf" srcId="{9EACED24-8198-4B48-A3AE-CE133C2DB7AF}" destId="{4FDF8EEC-A799-4536-B6DD-40D3D1906351}" srcOrd="4" destOrd="0" presId="urn:microsoft.com/office/officeart/2005/8/layout/default"/>
    <dgm:cxn modelId="{4E6502D8-E011-4CA3-955D-3A420C4D0D35}" type="presParOf" srcId="{9EACED24-8198-4B48-A3AE-CE133C2DB7AF}" destId="{F4AAE1A6-430C-4987-9C67-92B3575F7D09}" srcOrd="5" destOrd="0" presId="urn:microsoft.com/office/officeart/2005/8/layout/default"/>
    <dgm:cxn modelId="{F03EF7D4-0B2E-4685-8BDF-A4C1985C76E2}" type="presParOf" srcId="{9EACED24-8198-4B48-A3AE-CE133C2DB7AF}" destId="{49C2464E-210E-4194-A611-7407DC6DA8E5}"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DCB36-813D-46E0-832E-E54D397A8578}" type="doc">
      <dgm:prSet loTypeId="urn:microsoft.com/office/officeart/2009/3/layout/PieProcess" loCatId="list" qsTypeId="urn:microsoft.com/office/officeart/2005/8/quickstyle/simple1" qsCatId="simple" csTypeId="urn:microsoft.com/office/officeart/2005/8/colors/colorful4" csCatId="colorful" phldr="1"/>
      <dgm:spPr/>
      <dgm:t>
        <a:bodyPr/>
        <a:lstStyle/>
        <a:p>
          <a:endParaRPr lang="es-PE"/>
        </a:p>
      </dgm:t>
    </dgm:pt>
    <dgm:pt modelId="{306AECE0-1562-4EFC-9D8A-EEE3D83C4F4C}">
      <dgm:prSet phldrT="[Texto]"/>
      <dgm:spPr/>
      <dgm:t>
        <a:bodyPr/>
        <a:lstStyle/>
        <a:p>
          <a:r>
            <a:rPr lang="es-PE" b="1" dirty="0">
              <a:latin typeface="Century Gothic" panose="020B0502020202020204" pitchFamily="34" charset="0"/>
            </a:rPr>
            <a:t>Modela objetos con formas geométricas y  sus transformaciones</a:t>
          </a:r>
          <a:endParaRPr lang="es-PE" dirty="0">
            <a:latin typeface="Century Gothic" panose="020B0502020202020204" pitchFamily="34" charset="0"/>
          </a:endParaRPr>
        </a:p>
      </dgm:t>
    </dgm:pt>
    <dgm:pt modelId="{BC040847-6659-42AC-A160-4A4212D81E62}" type="parTrans" cxnId="{D2FB1197-3274-4A58-8E76-448789D01BFA}">
      <dgm:prSet/>
      <dgm:spPr/>
      <dgm:t>
        <a:bodyPr/>
        <a:lstStyle/>
        <a:p>
          <a:endParaRPr lang="es-PE"/>
        </a:p>
      </dgm:t>
    </dgm:pt>
    <dgm:pt modelId="{B2282DA7-F669-43BF-B077-F9EDB7F216AC}" type="sibTrans" cxnId="{D2FB1197-3274-4A58-8E76-448789D01BFA}">
      <dgm:prSet/>
      <dgm:spPr/>
      <dgm:t>
        <a:bodyPr/>
        <a:lstStyle/>
        <a:p>
          <a:endParaRPr lang="es-PE"/>
        </a:p>
      </dgm:t>
    </dgm:pt>
    <dgm:pt modelId="{79340268-3561-4D73-AD8C-F621FCBF6819}">
      <dgm:prSet phldrT="[Texto]"/>
      <dgm:spPr/>
      <dgm:t>
        <a:bodyPr/>
        <a:lstStyle/>
        <a:p>
          <a:r>
            <a:rPr lang="es-PE" b="1" dirty="0">
              <a:latin typeface="Century Gothic" panose="020B0502020202020204" pitchFamily="34" charset="0"/>
            </a:rPr>
            <a:t>Comunica su comprensión sobre las formas y relaciones geométricas </a:t>
          </a:r>
          <a:endParaRPr lang="es-PE" dirty="0">
            <a:latin typeface="Century Gothic" panose="020B0502020202020204" pitchFamily="34" charset="0"/>
          </a:endParaRPr>
        </a:p>
      </dgm:t>
    </dgm:pt>
    <dgm:pt modelId="{5EEB4727-32FE-42CF-A2ED-6BDFE3B9FA39}" type="parTrans" cxnId="{68101148-08E9-4F54-9E30-B54E46B9BC49}">
      <dgm:prSet/>
      <dgm:spPr/>
      <dgm:t>
        <a:bodyPr/>
        <a:lstStyle/>
        <a:p>
          <a:endParaRPr lang="es-PE"/>
        </a:p>
      </dgm:t>
    </dgm:pt>
    <dgm:pt modelId="{DE25FD02-EE79-4F73-88D4-5CFBEAAC6BE2}" type="sibTrans" cxnId="{68101148-08E9-4F54-9E30-B54E46B9BC49}">
      <dgm:prSet/>
      <dgm:spPr/>
      <dgm:t>
        <a:bodyPr/>
        <a:lstStyle/>
        <a:p>
          <a:endParaRPr lang="es-PE"/>
        </a:p>
      </dgm:t>
    </dgm:pt>
    <dgm:pt modelId="{741BA70D-13BD-4387-97E3-D0730DE51634}">
      <dgm:prSet phldrT="[Texto]" custT="1"/>
      <dgm:spPr/>
      <dgm:t>
        <a:bodyPr/>
        <a:lstStyle/>
        <a:p>
          <a:pPr algn="l"/>
          <a:endParaRPr lang="es-PE" sz="1050" dirty="0">
            <a:latin typeface="Century Gothic" panose="020B0502020202020204" pitchFamily="34" charset="0"/>
          </a:endParaRPr>
        </a:p>
      </dgm:t>
    </dgm:pt>
    <dgm:pt modelId="{03B389CF-8AB2-4063-BC4B-EB2EE68DA568}" type="parTrans" cxnId="{D9F6B9D8-828F-4643-842F-E24BB0A2D0A2}">
      <dgm:prSet/>
      <dgm:spPr/>
      <dgm:t>
        <a:bodyPr/>
        <a:lstStyle/>
        <a:p>
          <a:endParaRPr lang="es-PE"/>
        </a:p>
      </dgm:t>
    </dgm:pt>
    <dgm:pt modelId="{9E383113-E285-4012-8267-2247F59E1519}" type="sibTrans" cxnId="{D9F6B9D8-828F-4643-842F-E24BB0A2D0A2}">
      <dgm:prSet/>
      <dgm:spPr/>
      <dgm:t>
        <a:bodyPr/>
        <a:lstStyle/>
        <a:p>
          <a:endParaRPr lang="es-PE"/>
        </a:p>
      </dgm:t>
    </dgm:pt>
    <dgm:pt modelId="{4C4C3F68-C54E-4F58-993D-9C8F1E100464}">
      <dgm:prSet phldrT="[Texto]"/>
      <dgm:spPr/>
      <dgm:t>
        <a:bodyPr/>
        <a:lstStyle/>
        <a:p>
          <a:r>
            <a:rPr lang="es-PE" b="1" dirty="0">
              <a:latin typeface="Century Gothic" panose="020B0502020202020204" pitchFamily="34" charset="0"/>
            </a:rPr>
            <a:t>Usa estrategias y procedimientos para orientarse en el espacio </a:t>
          </a:r>
          <a:endParaRPr lang="es-PE" dirty="0">
            <a:latin typeface="Century Gothic" panose="020B0502020202020204" pitchFamily="34" charset="0"/>
          </a:endParaRPr>
        </a:p>
      </dgm:t>
    </dgm:pt>
    <dgm:pt modelId="{EB3AD620-9E44-4019-8201-B81EAD3E9D9C}" type="parTrans" cxnId="{CCA7AB9D-B26B-499E-B0DC-0B0F8C7F288C}">
      <dgm:prSet/>
      <dgm:spPr/>
      <dgm:t>
        <a:bodyPr/>
        <a:lstStyle/>
        <a:p>
          <a:endParaRPr lang="es-PE"/>
        </a:p>
      </dgm:t>
    </dgm:pt>
    <dgm:pt modelId="{A00D3E30-282D-45CE-90CA-F799D54D0492}" type="sibTrans" cxnId="{CCA7AB9D-B26B-499E-B0DC-0B0F8C7F288C}">
      <dgm:prSet/>
      <dgm:spPr/>
      <dgm:t>
        <a:bodyPr/>
        <a:lstStyle/>
        <a:p>
          <a:endParaRPr lang="es-PE"/>
        </a:p>
      </dgm:t>
    </dgm:pt>
    <dgm:pt modelId="{4605B173-A061-4B34-9FE2-AA9C96DDCF27}">
      <dgm:prSet phldrT="[Texto]" custT="1"/>
      <dgm:spPr/>
      <dgm:t>
        <a:bodyPr/>
        <a:lstStyle/>
        <a:p>
          <a:pPr algn="just"/>
          <a:r>
            <a:rPr lang="es-PE" sz="1050" dirty="0">
              <a:latin typeface="Century Gothic" panose="020B0502020202020204" pitchFamily="34" charset="0"/>
            </a:rPr>
            <a:t>(Utilizar sus </a:t>
          </a:r>
          <a:r>
            <a:rPr lang="es-PE" sz="1050" b="1" dirty="0">
              <a:latin typeface="Century Gothic" panose="020B0502020202020204" pitchFamily="34" charset="0"/>
            </a:rPr>
            <a:t>propias estrategias para  desplazarse, medir y construir formas</a:t>
          </a:r>
          <a:r>
            <a:rPr lang="es-PE" sz="1050" dirty="0">
              <a:latin typeface="Century Gothic" panose="020B0502020202020204" pitchFamily="34" charset="0"/>
            </a:rPr>
            <a:t>)  es </a:t>
          </a:r>
          <a:r>
            <a:rPr lang="es-PE" sz="1050" b="1" dirty="0">
              <a:latin typeface="Century Gothic" panose="020B0502020202020204" pitchFamily="34" charset="0"/>
            </a:rPr>
            <a:t>seleccionar, adaptar, combinar o crear, una variedad de estrategias y recursos para desplazarse, construir formas geométricas y medir o estimar distancias, para solucionar los problemas que se presentan en su juego o exploración. </a:t>
          </a:r>
          <a:endParaRPr lang="es-PE" sz="1400" b="1" dirty="0">
            <a:latin typeface="Century Gothic" panose="020B0502020202020204" pitchFamily="34" charset="0"/>
          </a:endParaRPr>
        </a:p>
      </dgm:t>
    </dgm:pt>
    <dgm:pt modelId="{DDDB596F-63CE-4CBC-815C-D6B13AD759E1}" type="parTrans" cxnId="{651763C5-DE25-42E2-B206-7AF0B971A929}">
      <dgm:prSet/>
      <dgm:spPr/>
      <dgm:t>
        <a:bodyPr/>
        <a:lstStyle/>
        <a:p>
          <a:endParaRPr lang="es-PE"/>
        </a:p>
      </dgm:t>
    </dgm:pt>
    <dgm:pt modelId="{A9043E64-F8AE-49A0-A4FA-D68EE76524E6}" type="sibTrans" cxnId="{651763C5-DE25-42E2-B206-7AF0B971A929}">
      <dgm:prSet/>
      <dgm:spPr/>
      <dgm:t>
        <a:bodyPr/>
        <a:lstStyle/>
        <a:p>
          <a:endParaRPr lang="es-PE"/>
        </a:p>
      </dgm:t>
    </dgm:pt>
    <dgm:pt modelId="{D9A093D3-4882-4C9C-8C93-429123EA9F95}">
      <dgm:prSet custT="1"/>
      <dgm:spPr/>
      <dgm:t>
        <a:bodyPr/>
        <a:lstStyle/>
        <a:p>
          <a:pPr algn="l"/>
          <a:r>
            <a:rPr lang="es-PE" sz="1050" dirty="0">
              <a:latin typeface="Century Gothic" panose="020B0502020202020204" pitchFamily="34" charset="0"/>
            </a:rPr>
            <a:t>(Establecer relaciones en el espacio y con los objetos): </a:t>
          </a:r>
        </a:p>
      </dgm:t>
    </dgm:pt>
    <dgm:pt modelId="{213131C0-C2C1-4AC8-B939-DEF1FB0831DD}" type="parTrans" cxnId="{AC0D9AB1-2AA9-4C16-8FC7-7D692936088B}">
      <dgm:prSet/>
      <dgm:spPr/>
      <dgm:t>
        <a:bodyPr/>
        <a:lstStyle/>
        <a:p>
          <a:endParaRPr lang="es-PE"/>
        </a:p>
      </dgm:t>
    </dgm:pt>
    <dgm:pt modelId="{35FF1C22-9D7A-41B4-8282-0AAFE2E718F7}" type="sibTrans" cxnId="{AC0D9AB1-2AA9-4C16-8FC7-7D692936088B}">
      <dgm:prSet/>
      <dgm:spPr/>
      <dgm:t>
        <a:bodyPr/>
        <a:lstStyle/>
        <a:p>
          <a:endParaRPr lang="es-PE"/>
        </a:p>
      </dgm:t>
    </dgm:pt>
    <dgm:pt modelId="{E672FDEF-9290-4366-9BD0-7102F62113BF}">
      <dgm:prSet custT="1"/>
      <dgm:spPr/>
      <dgm:t>
        <a:bodyPr/>
        <a:lstStyle/>
        <a:p>
          <a:pPr algn="just"/>
          <a:r>
            <a:rPr lang="es-PE" sz="1050" b="1" dirty="0">
              <a:latin typeface="Century Gothic" panose="020B0502020202020204" pitchFamily="34" charset="0"/>
            </a:rPr>
            <a:t>Implica establecer relaciones en el espacio a partir de sus desplazamientos y ubicación al explorar su entorno</a:t>
          </a:r>
          <a:r>
            <a:rPr lang="es-PE" sz="1050" dirty="0">
              <a:latin typeface="Century Gothic" panose="020B0502020202020204" pitchFamily="34" charset="0"/>
            </a:rPr>
            <a:t>, es decir,  reconocer en situaciones de exploración y juego, que </a:t>
          </a:r>
          <a:r>
            <a:rPr lang="es-PE" sz="1050" b="1" dirty="0">
              <a:latin typeface="Century Gothic" panose="020B0502020202020204" pitchFamily="34" charset="0"/>
            </a:rPr>
            <a:t>los objetos y las personas  tienen diferentes posiciones o ubicaciones en el espacio, realizar desplazamientos</a:t>
          </a:r>
          <a:r>
            <a:rPr lang="es-PE" sz="1050" dirty="0">
              <a:latin typeface="Century Gothic" panose="020B0502020202020204" pitchFamily="34" charset="0"/>
            </a:rPr>
            <a:t>, </a:t>
          </a:r>
          <a:r>
            <a:rPr lang="es-PE" sz="1050" b="1" dirty="0">
              <a:latin typeface="Century Gothic" panose="020B0502020202020204" pitchFamily="34" charset="0"/>
            </a:rPr>
            <a:t>comparar distancias </a:t>
          </a:r>
          <a:r>
            <a:rPr lang="es-PE" sz="1050" dirty="0">
              <a:latin typeface="Century Gothic" panose="020B0502020202020204" pitchFamily="34" charset="0"/>
            </a:rPr>
            <a:t>entre él y los objetos para alcanzarlos, así como descubrir las </a:t>
          </a:r>
          <a:r>
            <a:rPr lang="es-PE" sz="1050" b="1" dirty="0">
              <a:latin typeface="Century Gothic" panose="020B0502020202020204" pitchFamily="34" charset="0"/>
            </a:rPr>
            <a:t>formas de los objetos, comparar los tamaños y reconocer las características. de los objetos en relación a la longitud .</a:t>
          </a:r>
        </a:p>
      </dgm:t>
    </dgm:pt>
    <dgm:pt modelId="{410A03EF-6491-4D88-9330-ECCF6F4553F9}" type="parTrans" cxnId="{4B312A4C-C0E7-4D70-9F12-6ED0865656BB}">
      <dgm:prSet/>
      <dgm:spPr/>
      <dgm:t>
        <a:bodyPr/>
        <a:lstStyle/>
        <a:p>
          <a:endParaRPr lang="es-PE"/>
        </a:p>
      </dgm:t>
    </dgm:pt>
    <dgm:pt modelId="{6EA6BCD2-78BD-413A-AAFC-6EB7992F76C5}" type="sibTrans" cxnId="{4B312A4C-C0E7-4D70-9F12-6ED0865656BB}">
      <dgm:prSet/>
      <dgm:spPr/>
      <dgm:t>
        <a:bodyPr/>
        <a:lstStyle/>
        <a:p>
          <a:endParaRPr lang="es-PE"/>
        </a:p>
      </dgm:t>
    </dgm:pt>
    <dgm:pt modelId="{1CCAFB66-149F-42FD-B2AA-07575F924E3B}">
      <dgm:prSet custT="1"/>
      <dgm:spPr/>
      <dgm:t>
        <a:bodyPr/>
        <a:lstStyle/>
        <a:p>
          <a:pPr algn="just"/>
          <a:endParaRPr lang="es-PE" sz="1050" b="1" dirty="0">
            <a:latin typeface="Century Gothic" panose="020B0502020202020204" pitchFamily="34" charset="0"/>
          </a:endParaRPr>
        </a:p>
      </dgm:t>
    </dgm:pt>
    <dgm:pt modelId="{E77BFB4F-1770-4BFD-888F-51FADE8C6119}" type="parTrans" cxnId="{2F0856A4-2CCB-4E95-98D1-325868382679}">
      <dgm:prSet/>
      <dgm:spPr/>
      <dgm:t>
        <a:bodyPr/>
        <a:lstStyle/>
        <a:p>
          <a:endParaRPr lang="es-PE"/>
        </a:p>
      </dgm:t>
    </dgm:pt>
    <dgm:pt modelId="{F6D00C49-FB05-47ED-9F13-2836D25D0F16}" type="sibTrans" cxnId="{2F0856A4-2CCB-4E95-98D1-325868382679}">
      <dgm:prSet/>
      <dgm:spPr/>
      <dgm:t>
        <a:bodyPr/>
        <a:lstStyle/>
        <a:p>
          <a:endParaRPr lang="es-PE"/>
        </a:p>
      </dgm:t>
    </dgm:pt>
    <dgm:pt modelId="{47B60375-AC6D-4BA5-9A6D-A203FABB3C79}">
      <dgm:prSet custT="1"/>
      <dgm:spPr/>
      <dgm:t>
        <a:bodyPr/>
        <a:lstStyle/>
        <a:p>
          <a:pPr algn="just"/>
          <a:r>
            <a:rPr lang="es-PE" sz="1050" dirty="0">
              <a:latin typeface="Century Gothic" panose="020B0502020202020204" pitchFamily="34" charset="0"/>
            </a:rPr>
            <a:t>Por ejemplo: En el aula la maestra les pide a los niños desplazarse  del sector de biblioteca hasta la puerta del aula para luego recordar el camino que siguieron. Los niños se desplazan por diferentes trayectorias y por cada lugar que pasan dejan una señal como referencia (puede ser un objeto, un cartel, etc.) una vez que llegaron a la puerta teniendo como apoyo las señales dicen sus desplazamientos: “partimos del sector de Biblioteca”, “Luego pasamos por el sector del hogar”, seguimos y “pasamos por el sector de construcción…” hasta llegar a la puerta.</a:t>
          </a:r>
        </a:p>
      </dgm:t>
    </dgm:pt>
    <dgm:pt modelId="{B123058E-6BC9-448D-A5F2-5E5791731AAF}" type="parTrans" cxnId="{A808B8FB-A169-45BC-A875-BD58A7EBB4BE}">
      <dgm:prSet/>
      <dgm:spPr/>
      <dgm:t>
        <a:bodyPr/>
        <a:lstStyle/>
        <a:p>
          <a:endParaRPr lang="es-PE"/>
        </a:p>
      </dgm:t>
    </dgm:pt>
    <dgm:pt modelId="{1861182F-93F6-496E-92C7-FC597816296E}" type="sibTrans" cxnId="{A808B8FB-A169-45BC-A875-BD58A7EBB4BE}">
      <dgm:prSet/>
      <dgm:spPr/>
      <dgm:t>
        <a:bodyPr/>
        <a:lstStyle/>
        <a:p>
          <a:endParaRPr lang="es-PE"/>
        </a:p>
      </dgm:t>
    </dgm:pt>
    <dgm:pt modelId="{1659096B-411E-49EA-A530-9EA98A659951}">
      <dgm:prSet custT="1"/>
      <dgm:spPr/>
      <dgm:t>
        <a:bodyPr/>
        <a:lstStyle/>
        <a:p>
          <a:r>
            <a:rPr lang="es-PE" sz="1200" dirty="0">
              <a:latin typeface="Century Gothic" panose="020B0502020202020204" pitchFamily="34" charset="0"/>
            </a:rPr>
            <a:t>(Comunicar sus ideas sobre las relaciones que establece): </a:t>
          </a:r>
          <a:r>
            <a:rPr lang="es-PE" sz="1200" b="1" dirty="0">
              <a:latin typeface="Century Gothic" panose="020B0502020202020204" pitchFamily="34" charset="0"/>
            </a:rPr>
            <a:t>Es comprender y comunicar el significado sobre las relaciones que establece al expresar ideas sobre posiciones, desplazamientos, medidas, formas de los objetos usando algunas expresiones matemáticas.</a:t>
          </a:r>
        </a:p>
      </dgm:t>
    </dgm:pt>
    <dgm:pt modelId="{AF9CE517-5401-4C08-8E91-69F8B3E05C56}" type="parTrans" cxnId="{9FF33A5F-2DC6-466D-AC38-77F02EB06A2A}">
      <dgm:prSet/>
      <dgm:spPr/>
      <dgm:t>
        <a:bodyPr/>
        <a:lstStyle/>
        <a:p>
          <a:endParaRPr lang="es-ES"/>
        </a:p>
      </dgm:t>
    </dgm:pt>
    <dgm:pt modelId="{7A2C6BC4-A2C7-402D-8EA8-3AAADFB9504A}" type="sibTrans" cxnId="{9FF33A5F-2DC6-466D-AC38-77F02EB06A2A}">
      <dgm:prSet/>
      <dgm:spPr/>
      <dgm:t>
        <a:bodyPr/>
        <a:lstStyle/>
        <a:p>
          <a:endParaRPr lang="es-ES"/>
        </a:p>
      </dgm:t>
    </dgm:pt>
    <dgm:pt modelId="{32B530D6-9115-4226-8420-49217B9BBECD}">
      <dgm:prSet custT="1"/>
      <dgm:spPr/>
      <dgm:t>
        <a:bodyPr/>
        <a:lstStyle/>
        <a:p>
          <a:r>
            <a:rPr lang="es-PE" sz="1200" dirty="0">
              <a:latin typeface="Century Gothic" panose="020B0502020202020204" pitchFamily="34" charset="0"/>
            </a:rPr>
            <a:t>Estas </a:t>
          </a:r>
          <a:r>
            <a:rPr lang="es-PE" sz="1200" b="1" dirty="0">
              <a:latin typeface="Century Gothic" panose="020B0502020202020204" pitchFamily="34" charset="0"/>
            </a:rPr>
            <a:t>representaciones se van consolidando cuando el niño pasa a un nivel mayor de abstracción  al representar de manera pictórica y gráfica  aquellas relaciones que estableció con su cuerpo y material concreto</a:t>
          </a:r>
          <a:r>
            <a:rPr lang="es-PE" sz="1200" dirty="0">
              <a:latin typeface="Century Gothic" panose="020B0502020202020204" pitchFamily="34" charset="0"/>
            </a:rPr>
            <a:t>.</a:t>
          </a:r>
          <a:endParaRPr lang="es-ES" sz="1200" dirty="0"/>
        </a:p>
      </dgm:t>
    </dgm:pt>
    <dgm:pt modelId="{117617A3-7330-4569-9076-8C90765204D7}" type="parTrans" cxnId="{170822BE-EC8E-4D2F-8CC6-E9CC65D070AD}">
      <dgm:prSet/>
      <dgm:spPr/>
      <dgm:t>
        <a:bodyPr/>
        <a:lstStyle/>
        <a:p>
          <a:endParaRPr lang="es-ES"/>
        </a:p>
      </dgm:t>
    </dgm:pt>
    <dgm:pt modelId="{76912CFF-C5A2-46BA-826B-963EE8484D4F}" type="sibTrans" cxnId="{170822BE-EC8E-4D2F-8CC6-E9CC65D070AD}">
      <dgm:prSet/>
      <dgm:spPr/>
      <dgm:t>
        <a:bodyPr/>
        <a:lstStyle/>
        <a:p>
          <a:endParaRPr lang="es-ES"/>
        </a:p>
      </dgm:t>
    </dgm:pt>
    <dgm:pt modelId="{43643B0C-6851-4D22-8A98-B3E4F4EDC996}" type="pres">
      <dgm:prSet presAssocID="{CBEDCB36-813D-46E0-832E-E54D397A8578}" presName="Name0" presStyleCnt="0">
        <dgm:presLayoutVars>
          <dgm:chMax val="7"/>
          <dgm:chPref val="7"/>
          <dgm:dir/>
          <dgm:animOne val="branch"/>
          <dgm:animLvl val="lvl"/>
        </dgm:presLayoutVars>
      </dgm:prSet>
      <dgm:spPr/>
      <dgm:t>
        <a:bodyPr/>
        <a:lstStyle/>
        <a:p>
          <a:endParaRPr lang="es-ES"/>
        </a:p>
      </dgm:t>
    </dgm:pt>
    <dgm:pt modelId="{C1FF9401-5D96-4EA5-94F4-E29AA63208EC}" type="pres">
      <dgm:prSet presAssocID="{306AECE0-1562-4EFC-9D8A-EEE3D83C4F4C}" presName="ParentComposite" presStyleCnt="0"/>
      <dgm:spPr/>
    </dgm:pt>
    <dgm:pt modelId="{B6802AC6-6A77-4C41-8B34-59A2379C6509}" type="pres">
      <dgm:prSet presAssocID="{306AECE0-1562-4EFC-9D8A-EEE3D83C4F4C}" presName="Chord" presStyleLbl="bgShp" presStyleIdx="0" presStyleCnt="3"/>
      <dgm:spPr/>
    </dgm:pt>
    <dgm:pt modelId="{285DCBD6-77EF-4576-8A5C-020797ACCBC2}" type="pres">
      <dgm:prSet presAssocID="{306AECE0-1562-4EFC-9D8A-EEE3D83C4F4C}" presName="Pie" presStyleLbl="alignNode1" presStyleIdx="0" presStyleCnt="3"/>
      <dgm:spPr/>
    </dgm:pt>
    <dgm:pt modelId="{D6E303A2-207D-49A5-AF5E-51BD13F6BDBB}" type="pres">
      <dgm:prSet presAssocID="{306AECE0-1562-4EFC-9D8A-EEE3D83C4F4C}" presName="Parent" presStyleLbl="revTx" presStyleIdx="0" presStyleCnt="6" custScaleX="85867">
        <dgm:presLayoutVars>
          <dgm:chMax val="1"/>
          <dgm:chPref val="1"/>
          <dgm:bulletEnabled val="1"/>
        </dgm:presLayoutVars>
      </dgm:prSet>
      <dgm:spPr/>
      <dgm:t>
        <a:bodyPr/>
        <a:lstStyle/>
        <a:p>
          <a:endParaRPr lang="es-ES"/>
        </a:p>
      </dgm:t>
    </dgm:pt>
    <dgm:pt modelId="{95110C88-76F5-4940-B8CE-6C0C04A39358}" type="pres">
      <dgm:prSet presAssocID="{35FF1C22-9D7A-41B4-8282-0AAFE2E718F7}" presName="negSibTrans" presStyleCnt="0"/>
      <dgm:spPr/>
    </dgm:pt>
    <dgm:pt modelId="{4AAF2B99-C792-4C72-86FD-034851F44473}" type="pres">
      <dgm:prSet presAssocID="{306AECE0-1562-4EFC-9D8A-EEE3D83C4F4C}" presName="composite" presStyleCnt="0"/>
      <dgm:spPr/>
    </dgm:pt>
    <dgm:pt modelId="{93979E42-1C4A-4DFA-A60E-1BE93F4D248A}" type="pres">
      <dgm:prSet presAssocID="{306AECE0-1562-4EFC-9D8A-EEE3D83C4F4C}" presName="Child" presStyleLbl="revTx" presStyleIdx="1" presStyleCnt="6" custScaleX="87688">
        <dgm:presLayoutVars>
          <dgm:chMax val="0"/>
          <dgm:chPref val="0"/>
          <dgm:bulletEnabled val="1"/>
        </dgm:presLayoutVars>
      </dgm:prSet>
      <dgm:spPr/>
      <dgm:t>
        <a:bodyPr/>
        <a:lstStyle/>
        <a:p>
          <a:endParaRPr lang="es-ES"/>
        </a:p>
      </dgm:t>
    </dgm:pt>
    <dgm:pt modelId="{C52C8D5C-3645-4E84-85AA-38C8828B4D96}" type="pres">
      <dgm:prSet presAssocID="{B2282DA7-F669-43BF-B077-F9EDB7F216AC}" presName="sibTrans" presStyleCnt="0"/>
      <dgm:spPr/>
    </dgm:pt>
    <dgm:pt modelId="{21042E34-BE56-4560-B36F-54C307BA8F4F}" type="pres">
      <dgm:prSet presAssocID="{79340268-3561-4D73-AD8C-F621FCBF6819}" presName="ParentComposite" presStyleCnt="0"/>
      <dgm:spPr/>
    </dgm:pt>
    <dgm:pt modelId="{510011A8-F067-42E6-A0CE-3507B4D2BFEA}" type="pres">
      <dgm:prSet presAssocID="{79340268-3561-4D73-AD8C-F621FCBF6819}" presName="Chord" presStyleLbl="bgShp" presStyleIdx="1" presStyleCnt="3" custLinFactNeighborX="-16470"/>
      <dgm:spPr/>
    </dgm:pt>
    <dgm:pt modelId="{D1770A58-2B8C-4A9B-B5E2-75474B86E858}" type="pres">
      <dgm:prSet presAssocID="{79340268-3561-4D73-AD8C-F621FCBF6819}" presName="Pie" presStyleLbl="alignNode1" presStyleIdx="1" presStyleCnt="3" custLinFactNeighborX="-20592"/>
      <dgm:spPr/>
    </dgm:pt>
    <dgm:pt modelId="{18B9C3F0-5BCA-4BFB-8C9D-3945A1BECD50}" type="pres">
      <dgm:prSet presAssocID="{79340268-3561-4D73-AD8C-F621FCBF6819}" presName="Parent" presStyleLbl="revTx" presStyleIdx="2" presStyleCnt="6" custLinFactNeighborX="-19825">
        <dgm:presLayoutVars>
          <dgm:chMax val="1"/>
          <dgm:chPref val="1"/>
          <dgm:bulletEnabled val="1"/>
        </dgm:presLayoutVars>
      </dgm:prSet>
      <dgm:spPr/>
      <dgm:t>
        <a:bodyPr/>
        <a:lstStyle/>
        <a:p>
          <a:endParaRPr lang="es-ES"/>
        </a:p>
      </dgm:t>
    </dgm:pt>
    <dgm:pt modelId="{18C4A3ED-6182-4DBB-9993-56FBABFA441D}" type="pres">
      <dgm:prSet presAssocID="{9E383113-E285-4012-8267-2247F59E1519}" presName="negSibTrans" presStyleCnt="0"/>
      <dgm:spPr/>
    </dgm:pt>
    <dgm:pt modelId="{98DC11B4-48DE-4A3F-8A54-25B182B9180F}" type="pres">
      <dgm:prSet presAssocID="{79340268-3561-4D73-AD8C-F621FCBF6819}" presName="composite" presStyleCnt="0"/>
      <dgm:spPr/>
    </dgm:pt>
    <dgm:pt modelId="{B41698F1-08BE-46E2-B3DE-36D8CCD02CAB}" type="pres">
      <dgm:prSet presAssocID="{79340268-3561-4D73-AD8C-F621FCBF6819}" presName="Child" presStyleLbl="revTx" presStyleIdx="3" presStyleCnt="6" custScaleX="88553" custScaleY="108778" custLinFactNeighborX="-9853" custLinFactNeighborY="-8339">
        <dgm:presLayoutVars>
          <dgm:chMax val="0"/>
          <dgm:chPref val="0"/>
          <dgm:bulletEnabled val="1"/>
        </dgm:presLayoutVars>
      </dgm:prSet>
      <dgm:spPr/>
      <dgm:t>
        <a:bodyPr/>
        <a:lstStyle/>
        <a:p>
          <a:endParaRPr lang="es-ES"/>
        </a:p>
      </dgm:t>
    </dgm:pt>
    <dgm:pt modelId="{F9B78FB4-7B37-4DB5-9A2C-C6F31FCE3205}" type="pres">
      <dgm:prSet presAssocID="{DE25FD02-EE79-4F73-88D4-5CFBEAAC6BE2}" presName="sibTrans" presStyleCnt="0"/>
      <dgm:spPr/>
    </dgm:pt>
    <dgm:pt modelId="{A492D724-706C-446C-8303-5DCF55DA958E}" type="pres">
      <dgm:prSet presAssocID="{4C4C3F68-C54E-4F58-993D-9C8F1E100464}" presName="ParentComposite" presStyleCnt="0"/>
      <dgm:spPr/>
    </dgm:pt>
    <dgm:pt modelId="{16338AD7-1980-40BB-9E95-305EB980F7A8}" type="pres">
      <dgm:prSet presAssocID="{4C4C3F68-C54E-4F58-993D-9C8F1E100464}" presName="Chord" presStyleLbl="bgShp" presStyleIdx="2" presStyleCnt="3" custLinFactNeighborX="-38406"/>
      <dgm:spPr/>
    </dgm:pt>
    <dgm:pt modelId="{023B764F-4A97-4EDA-903C-D0A5016FD694}" type="pres">
      <dgm:prSet presAssocID="{4C4C3F68-C54E-4F58-993D-9C8F1E100464}" presName="Pie" presStyleLbl="alignNode1" presStyleIdx="2" presStyleCnt="3" custLinFactNeighborX="-48014"/>
      <dgm:spPr/>
    </dgm:pt>
    <dgm:pt modelId="{21986F25-0AFF-4DD8-9EBD-C6B7EDDD6904}" type="pres">
      <dgm:prSet presAssocID="{4C4C3F68-C54E-4F58-993D-9C8F1E100464}" presName="Parent" presStyleLbl="revTx" presStyleIdx="4" presStyleCnt="6" custLinFactNeighborX="-64013">
        <dgm:presLayoutVars>
          <dgm:chMax val="1"/>
          <dgm:chPref val="1"/>
          <dgm:bulletEnabled val="1"/>
        </dgm:presLayoutVars>
      </dgm:prSet>
      <dgm:spPr/>
      <dgm:t>
        <a:bodyPr/>
        <a:lstStyle/>
        <a:p>
          <a:endParaRPr lang="es-ES"/>
        </a:p>
      </dgm:t>
    </dgm:pt>
    <dgm:pt modelId="{42F6F77D-7F90-4467-A9E3-D32A82CEF7AD}" type="pres">
      <dgm:prSet presAssocID="{A9043E64-F8AE-49A0-A4FA-D68EE76524E6}" presName="negSibTrans" presStyleCnt="0"/>
      <dgm:spPr/>
    </dgm:pt>
    <dgm:pt modelId="{7B40151B-5D05-4FFD-893A-77E4C88C2873}" type="pres">
      <dgm:prSet presAssocID="{4C4C3F68-C54E-4F58-993D-9C8F1E100464}" presName="composite" presStyleCnt="0"/>
      <dgm:spPr/>
    </dgm:pt>
    <dgm:pt modelId="{34ACE104-CF78-49B5-8180-B2B7803018E6}" type="pres">
      <dgm:prSet presAssocID="{4C4C3F68-C54E-4F58-993D-9C8F1E100464}" presName="Child" presStyleLbl="revTx" presStyleIdx="5" presStyleCnt="6" custScaleX="119967" custScaleY="111154" custLinFactNeighborX="-10968">
        <dgm:presLayoutVars>
          <dgm:chMax val="0"/>
          <dgm:chPref val="0"/>
          <dgm:bulletEnabled val="1"/>
        </dgm:presLayoutVars>
      </dgm:prSet>
      <dgm:spPr/>
      <dgm:t>
        <a:bodyPr/>
        <a:lstStyle/>
        <a:p>
          <a:endParaRPr lang="es-ES"/>
        </a:p>
      </dgm:t>
    </dgm:pt>
  </dgm:ptLst>
  <dgm:cxnLst>
    <dgm:cxn modelId="{D2FB1197-3274-4A58-8E76-448789D01BFA}" srcId="{CBEDCB36-813D-46E0-832E-E54D397A8578}" destId="{306AECE0-1562-4EFC-9D8A-EEE3D83C4F4C}" srcOrd="0" destOrd="0" parTransId="{BC040847-6659-42AC-A160-4A4212D81E62}" sibTransId="{B2282DA7-F669-43BF-B077-F9EDB7F216AC}"/>
    <dgm:cxn modelId="{68101148-08E9-4F54-9E30-B54E46B9BC49}" srcId="{CBEDCB36-813D-46E0-832E-E54D397A8578}" destId="{79340268-3561-4D73-AD8C-F621FCBF6819}" srcOrd="1" destOrd="0" parTransId="{5EEB4727-32FE-42CF-A2ED-6BDFE3B9FA39}" sibTransId="{DE25FD02-EE79-4F73-88D4-5CFBEAAC6BE2}"/>
    <dgm:cxn modelId="{096E47A4-37D7-4703-B386-09121410EA56}" type="presOf" srcId="{4C4C3F68-C54E-4F58-993D-9C8F1E100464}" destId="{21986F25-0AFF-4DD8-9EBD-C6B7EDDD6904}" srcOrd="0" destOrd="0" presId="urn:microsoft.com/office/officeart/2009/3/layout/PieProcess"/>
    <dgm:cxn modelId="{8AF68CBD-EFB5-43EB-866F-20D88E35A38D}" type="presOf" srcId="{1CCAFB66-149F-42FD-B2AA-07575F924E3B}" destId="{B41698F1-08BE-46E2-B3DE-36D8CCD02CAB}" srcOrd="0" destOrd="3" presId="urn:microsoft.com/office/officeart/2009/3/layout/PieProcess"/>
    <dgm:cxn modelId="{9DCE942C-061E-4782-8C9E-79324FA6D289}" type="presOf" srcId="{79340268-3561-4D73-AD8C-F621FCBF6819}" destId="{18B9C3F0-5BCA-4BFB-8C9D-3945A1BECD50}" srcOrd="0" destOrd="0" presId="urn:microsoft.com/office/officeart/2009/3/layout/PieProcess"/>
    <dgm:cxn modelId="{26FF8FDD-9299-448D-B7A0-2023080F614D}" type="presOf" srcId="{741BA70D-13BD-4387-97E3-D0730DE51634}" destId="{B41698F1-08BE-46E2-B3DE-36D8CCD02CAB}" srcOrd="0" destOrd="0" presId="urn:microsoft.com/office/officeart/2009/3/layout/PieProcess"/>
    <dgm:cxn modelId="{AC0D9AB1-2AA9-4C16-8FC7-7D692936088B}" srcId="{306AECE0-1562-4EFC-9D8A-EEE3D83C4F4C}" destId="{D9A093D3-4882-4C9C-8C93-429123EA9F95}" srcOrd="0" destOrd="0" parTransId="{213131C0-C2C1-4AC8-B939-DEF1FB0831DD}" sibTransId="{35FF1C22-9D7A-41B4-8282-0AAFE2E718F7}"/>
    <dgm:cxn modelId="{9DDEF2D7-1678-449A-AA15-4E40D6D1EC54}" type="presOf" srcId="{1659096B-411E-49EA-A530-9EA98A659951}" destId="{B41698F1-08BE-46E2-B3DE-36D8CCD02CAB}" srcOrd="0" destOrd="1" presId="urn:microsoft.com/office/officeart/2009/3/layout/PieProcess"/>
    <dgm:cxn modelId="{CCA7AB9D-B26B-499E-B0DC-0B0F8C7F288C}" srcId="{CBEDCB36-813D-46E0-832E-E54D397A8578}" destId="{4C4C3F68-C54E-4F58-993D-9C8F1E100464}" srcOrd="2" destOrd="0" parTransId="{EB3AD620-9E44-4019-8201-B81EAD3E9D9C}" sibTransId="{A00D3E30-282D-45CE-90CA-F799D54D0492}"/>
    <dgm:cxn modelId="{170822BE-EC8E-4D2F-8CC6-E9CC65D070AD}" srcId="{79340268-3561-4D73-AD8C-F621FCBF6819}" destId="{32B530D6-9115-4226-8420-49217B9BBECD}" srcOrd="2" destOrd="0" parTransId="{117617A3-7330-4569-9076-8C90765204D7}" sibTransId="{76912CFF-C5A2-46BA-826B-963EE8484D4F}"/>
    <dgm:cxn modelId="{4B5BA392-1E1D-4C75-96C0-D8DAE7C0A0B4}" type="presOf" srcId="{4605B173-A061-4B34-9FE2-AA9C96DDCF27}" destId="{34ACE104-CF78-49B5-8180-B2B7803018E6}" srcOrd="0" destOrd="0" presId="urn:microsoft.com/office/officeart/2009/3/layout/PieProcess"/>
    <dgm:cxn modelId="{651763C5-DE25-42E2-B206-7AF0B971A929}" srcId="{4C4C3F68-C54E-4F58-993D-9C8F1E100464}" destId="{4605B173-A061-4B34-9FE2-AA9C96DDCF27}" srcOrd="0" destOrd="0" parTransId="{DDDB596F-63CE-4CBC-815C-D6B13AD759E1}" sibTransId="{A9043E64-F8AE-49A0-A4FA-D68EE76524E6}"/>
    <dgm:cxn modelId="{4B312A4C-C0E7-4D70-9F12-6ED0865656BB}" srcId="{306AECE0-1562-4EFC-9D8A-EEE3D83C4F4C}" destId="{E672FDEF-9290-4366-9BD0-7102F62113BF}" srcOrd="1" destOrd="0" parTransId="{410A03EF-6491-4D88-9330-ECCF6F4553F9}" sibTransId="{6EA6BCD2-78BD-413A-AAFC-6EB7992F76C5}"/>
    <dgm:cxn modelId="{164132CE-5C52-49C5-88E7-70FCDD81EDBF}" type="presOf" srcId="{32B530D6-9115-4226-8420-49217B9BBECD}" destId="{B41698F1-08BE-46E2-B3DE-36D8CCD02CAB}" srcOrd="0" destOrd="2" presId="urn:microsoft.com/office/officeart/2009/3/layout/PieProcess"/>
    <dgm:cxn modelId="{9FF33A5F-2DC6-466D-AC38-77F02EB06A2A}" srcId="{79340268-3561-4D73-AD8C-F621FCBF6819}" destId="{1659096B-411E-49EA-A530-9EA98A659951}" srcOrd="1" destOrd="0" parTransId="{AF9CE517-5401-4C08-8E91-69F8B3E05C56}" sibTransId="{7A2C6BC4-A2C7-402D-8EA8-3AAADFB9504A}"/>
    <dgm:cxn modelId="{AD3E7264-C397-4329-8083-13D10BE54955}" type="presOf" srcId="{306AECE0-1562-4EFC-9D8A-EEE3D83C4F4C}" destId="{D6E303A2-207D-49A5-AF5E-51BD13F6BDBB}" srcOrd="0" destOrd="0" presId="urn:microsoft.com/office/officeart/2009/3/layout/PieProcess"/>
    <dgm:cxn modelId="{B9497BAC-2BE3-43FA-8315-5705EE36971F}" type="presOf" srcId="{D9A093D3-4882-4C9C-8C93-429123EA9F95}" destId="{93979E42-1C4A-4DFA-A60E-1BE93F4D248A}" srcOrd="0" destOrd="0" presId="urn:microsoft.com/office/officeart/2009/3/layout/PieProcess"/>
    <dgm:cxn modelId="{A808B8FB-A169-45BC-A875-BD58A7EBB4BE}" srcId="{4C4C3F68-C54E-4F58-993D-9C8F1E100464}" destId="{47B60375-AC6D-4BA5-9A6D-A203FABB3C79}" srcOrd="1" destOrd="0" parTransId="{B123058E-6BC9-448D-A5F2-5E5791731AAF}" sibTransId="{1861182F-93F6-496E-92C7-FC597816296E}"/>
    <dgm:cxn modelId="{2F0856A4-2CCB-4E95-98D1-325868382679}" srcId="{79340268-3561-4D73-AD8C-F621FCBF6819}" destId="{1CCAFB66-149F-42FD-B2AA-07575F924E3B}" srcOrd="3" destOrd="0" parTransId="{E77BFB4F-1770-4BFD-888F-51FADE8C6119}" sibTransId="{F6D00C49-FB05-47ED-9F13-2836D25D0F16}"/>
    <dgm:cxn modelId="{83CE74EA-4670-439B-AFC6-8C19EBEE6AD4}" type="presOf" srcId="{CBEDCB36-813D-46E0-832E-E54D397A8578}" destId="{43643B0C-6851-4D22-8A98-B3E4F4EDC996}" srcOrd="0" destOrd="0" presId="urn:microsoft.com/office/officeart/2009/3/layout/PieProcess"/>
    <dgm:cxn modelId="{B3E52544-32F9-4BC6-A641-58AA5693C89B}" type="presOf" srcId="{47B60375-AC6D-4BA5-9A6D-A203FABB3C79}" destId="{34ACE104-CF78-49B5-8180-B2B7803018E6}" srcOrd="0" destOrd="1" presId="urn:microsoft.com/office/officeart/2009/3/layout/PieProcess"/>
    <dgm:cxn modelId="{4C29535A-3962-4095-985E-A2F8CB0C9132}" type="presOf" srcId="{E672FDEF-9290-4366-9BD0-7102F62113BF}" destId="{93979E42-1C4A-4DFA-A60E-1BE93F4D248A}" srcOrd="0" destOrd="1" presId="urn:microsoft.com/office/officeart/2009/3/layout/PieProcess"/>
    <dgm:cxn modelId="{D9F6B9D8-828F-4643-842F-E24BB0A2D0A2}" srcId="{79340268-3561-4D73-AD8C-F621FCBF6819}" destId="{741BA70D-13BD-4387-97E3-D0730DE51634}" srcOrd="0" destOrd="0" parTransId="{03B389CF-8AB2-4063-BC4B-EB2EE68DA568}" sibTransId="{9E383113-E285-4012-8267-2247F59E1519}"/>
    <dgm:cxn modelId="{8E98EE1C-9A72-4FDB-B4E4-A042DDDAAC43}" type="presParOf" srcId="{43643B0C-6851-4D22-8A98-B3E4F4EDC996}" destId="{C1FF9401-5D96-4EA5-94F4-E29AA63208EC}" srcOrd="0" destOrd="0" presId="urn:microsoft.com/office/officeart/2009/3/layout/PieProcess"/>
    <dgm:cxn modelId="{D92FF088-B198-4619-9FB2-78D94E13B889}" type="presParOf" srcId="{C1FF9401-5D96-4EA5-94F4-E29AA63208EC}" destId="{B6802AC6-6A77-4C41-8B34-59A2379C6509}" srcOrd="0" destOrd="0" presId="urn:microsoft.com/office/officeart/2009/3/layout/PieProcess"/>
    <dgm:cxn modelId="{2B47DE78-489B-4A46-BEC3-53DF289E7C00}" type="presParOf" srcId="{C1FF9401-5D96-4EA5-94F4-E29AA63208EC}" destId="{285DCBD6-77EF-4576-8A5C-020797ACCBC2}" srcOrd="1" destOrd="0" presId="urn:microsoft.com/office/officeart/2009/3/layout/PieProcess"/>
    <dgm:cxn modelId="{B9B98F14-5688-4A9A-B7F4-8A9517716CD4}" type="presParOf" srcId="{C1FF9401-5D96-4EA5-94F4-E29AA63208EC}" destId="{D6E303A2-207D-49A5-AF5E-51BD13F6BDBB}" srcOrd="2" destOrd="0" presId="urn:microsoft.com/office/officeart/2009/3/layout/PieProcess"/>
    <dgm:cxn modelId="{A733DC4A-9A88-4907-AAB3-AC6908E73A8A}" type="presParOf" srcId="{43643B0C-6851-4D22-8A98-B3E4F4EDC996}" destId="{95110C88-76F5-4940-B8CE-6C0C04A39358}" srcOrd="1" destOrd="0" presId="urn:microsoft.com/office/officeart/2009/3/layout/PieProcess"/>
    <dgm:cxn modelId="{F7CEA2F0-3267-4C19-9C64-5A937D7E8E13}" type="presParOf" srcId="{43643B0C-6851-4D22-8A98-B3E4F4EDC996}" destId="{4AAF2B99-C792-4C72-86FD-034851F44473}" srcOrd="2" destOrd="0" presId="urn:microsoft.com/office/officeart/2009/3/layout/PieProcess"/>
    <dgm:cxn modelId="{04645BD9-A622-4478-959C-2B34C03EC7DC}" type="presParOf" srcId="{4AAF2B99-C792-4C72-86FD-034851F44473}" destId="{93979E42-1C4A-4DFA-A60E-1BE93F4D248A}" srcOrd="0" destOrd="0" presId="urn:microsoft.com/office/officeart/2009/3/layout/PieProcess"/>
    <dgm:cxn modelId="{577ECF73-D74A-4979-8BA4-EE9F880372D0}" type="presParOf" srcId="{43643B0C-6851-4D22-8A98-B3E4F4EDC996}" destId="{C52C8D5C-3645-4E84-85AA-38C8828B4D96}" srcOrd="3" destOrd="0" presId="urn:microsoft.com/office/officeart/2009/3/layout/PieProcess"/>
    <dgm:cxn modelId="{24F7CE7C-6F2D-4819-B8D5-3152519A503F}" type="presParOf" srcId="{43643B0C-6851-4D22-8A98-B3E4F4EDC996}" destId="{21042E34-BE56-4560-B36F-54C307BA8F4F}" srcOrd="4" destOrd="0" presId="urn:microsoft.com/office/officeart/2009/3/layout/PieProcess"/>
    <dgm:cxn modelId="{DB312DEA-30AB-4BEF-9781-53B0E2A1CCC7}" type="presParOf" srcId="{21042E34-BE56-4560-B36F-54C307BA8F4F}" destId="{510011A8-F067-42E6-A0CE-3507B4D2BFEA}" srcOrd="0" destOrd="0" presId="urn:microsoft.com/office/officeart/2009/3/layout/PieProcess"/>
    <dgm:cxn modelId="{33D0A8AD-8C80-42AA-941C-3684970E95D5}" type="presParOf" srcId="{21042E34-BE56-4560-B36F-54C307BA8F4F}" destId="{D1770A58-2B8C-4A9B-B5E2-75474B86E858}" srcOrd="1" destOrd="0" presId="urn:microsoft.com/office/officeart/2009/3/layout/PieProcess"/>
    <dgm:cxn modelId="{52EDB291-F6B6-45EF-8BE6-1F9E876FF8E7}" type="presParOf" srcId="{21042E34-BE56-4560-B36F-54C307BA8F4F}" destId="{18B9C3F0-5BCA-4BFB-8C9D-3945A1BECD50}" srcOrd="2" destOrd="0" presId="urn:microsoft.com/office/officeart/2009/3/layout/PieProcess"/>
    <dgm:cxn modelId="{B6FF5471-7264-412B-BE7B-C6797D4810E7}" type="presParOf" srcId="{43643B0C-6851-4D22-8A98-B3E4F4EDC996}" destId="{18C4A3ED-6182-4DBB-9993-56FBABFA441D}" srcOrd="5" destOrd="0" presId="urn:microsoft.com/office/officeart/2009/3/layout/PieProcess"/>
    <dgm:cxn modelId="{A55E2F4F-DE5E-4690-8824-8DE3484D9D89}" type="presParOf" srcId="{43643B0C-6851-4D22-8A98-B3E4F4EDC996}" destId="{98DC11B4-48DE-4A3F-8A54-25B182B9180F}" srcOrd="6" destOrd="0" presId="urn:microsoft.com/office/officeart/2009/3/layout/PieProcess"/>
    <dgm:cxn modelId="{C17BF059-7524-4B2B-A514-FD6E393D20D4}" type="presParOf" srcId="{98DC11B4-48DE-4A3F-8A54-25B182B9180F}" destId="{B41698F1-08BE-46E2-B3DE-36D8CCD02CAB}" srcOrd="0" destOrd="0" presId="urn:microsoft.com/office/officeart/2009/3/layout/PieProcess"/>
    <dgm:cxn modelId="{80399E61-655D-4728-A855-DC3E55C9D799}" type="presParOf" srcId="{43643B0C-6851-4D22-8A98-B3E4F4EDC996}" destId="{F9B78FB4-7B37-4DB5-9A2C-C6F31FCE3205}" srcOrd="7" destOrd="0" presId="urn:microsoft.com/office/officeart/2009/3/layout/PieProcess"/>
    <dgm:cxn modelId="{69270BE8-0CEE-4133-AE78-778A18F64516}" type="presParOf" srcId="{43643B0C-6851-4D22-8A98-B3E4F4EDC996}" destId="{A492D724-706C-446C-8303-5DCF55DA958E}" srcOrd="8" destOrd="0" presId="urn:microsoft.com/office/officeart/2009/3/layout/PieProcess"/>
    <dgm:cxn modelId="{F8611053-CFC1-4ECE-8CA4-0B3FCBAD1A11}" type="presParOf" srcId="{A492D724-706C-446C-8303-5DCF55DA958E}" destId="{16338AD7-1980-40BB-9E95-305EB980F7A8}" srcOrd="0" destOrd="0" presId="urn:microsoft.com/office/officeart/2009/3/layout/PieProcess"/>
    <dgm:cxn modelId="{79424458-0835-4129-B396-2984D0D099D2}" type="presParOf" srcId="{A492D724-706C-446C-8303-5DCF55DA958E}" destId="{023B764F-4A97-4EDA-903C-D0A5016FD694}" srcOrd="1" destOrd="0" presId="urn:microsoft.com/office/officeart/2009/3/layout/PieProcess"/>
    <dgm:cxn modelId="{FC99CB17-CE1F-47A7-9200-3CCECAB84DF9}" type="presParOf" srcId="{A492D724-706C-446C-8303-5DCF55DA958E}" destId="{21986F25-0AFF-4DD8-9EBD-C6B7EDDD6904}" srcOrd="2" destOrd="0" presId="urn:microsoft.com/office/officeart/2009/3/layout/PieProcess"/>
    <dgm:cxn modelId="{E4BDB096-3FFC-4016-B14A-5011E77CAF55}" type="presParOf" srcId="{43643B0C-6851-4D22-8A98-B3E4F4EDC996}" destId="{42F6F77D-7F90-4467-A9E3-D32A82CEF7AD}" srcOrd="9" destOrd="0" presId="urn:microsoft.com/office/officeart/2009/3/layout/PieProcess"/>
    <dgm:cxn modelId="{5DF4E61C-5AF5-420D-88FF-E5415CB2ADC7}" type="presParOf" srcId="{43643B0C-6851-4D22-8A98-B3E4F4EDC996}" destId="{7B40151B-5D05-4FFD-893A-77E4C88C2873}" srcOrd="10" destOrd="0" presId="urn:microsoft.com/office/officeart/2009/3/layout/PieProcess"/>
    <dgm:cxn modelId="{8B2FC644-4752-4C0E-9FE9-D27F8EE95B15}" type="presParOf" srcId="{7B40151B-5D05-4FFD-893A-77E4C88C2873}" destId="{34ACE104-CF78-49B5-8180-B2B7803018E6}"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D5A03-F1D0-4CF9-B937-E175CA21B1D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PE"/>
        </a:p>
      </dgm:t>
    </dgm:pt>
    <dgm:pt modelId="{DE86F8A6-C364-40B4-8684-804FD5E1E917}">
      <dgm:prSet phldrT="[Texto]"/>
      <dgm:spPr>
        <a:solidFill>
          <a:srgbClr val="92D050"/>
        </a:solidFill>
      </dgm:spPr>
      <dgm:t>
        <a:bodyPr/>
        <a:lstStyle/>
        <a:p>
          <a:r>
            <a:rPr lang="es-MX" b="1" dirty="0"/>
            <a:t>Favorecer actividades que despierten en las niñas y niños su interés por resolver problemas en situaciones cotidianas., estableciendo relaciones, probando sus propias estrategias, comunicando sus resultados y  haciendo uso del material concreto.</a:t>
          </a:r>
          <a:endParaRPr lang="es-PE" b="1" dirty="0"/>
        </a:p>
      </dgm:t>
    </dgm:pt>
    <dgm:pt modelId="{A5F1BB4C-8705-4422-AACE-63CC703B5F26}" type="parTrans" cxnId="{1A563CF2-D4CB-43F7-8C38-6F1984D781FC}">
      <dgm:prSet/>
      <dgm:spPr/>
      <dgm:t>
        <a:bodyPr/>
        <a:lstStyle/>
        <a:p>
          <a:endParaRPr lang="es-PE"/>
        </a:p>
      </dgm:t>
    </dgm:pt>
    <dgm:pt modelId="{AF4B23D5-4D6E-4161-BC21-56DECE5EFB5B}" type="sibTrans" cxnId="{1A563CF2-D4CB-43F7-8C38-6F1984D781FC}">
      <dgm:prSet/>
      <dgm:spPr/>
      <dgm:t>
        <a:bodyPr/>
        <a:lstStyle/>
        <a:p>
          <a:endParaRPr lang="es-PE"/>
        </a:p>
      </dgm:t>
    </dgm:pt>
    <dgm:pt modelId="{FBB3DE78-B946-403A-AA92-0ACE3FBEFA9B}">
      <dgm:prSet phldrT="[Texto]"/>
      <dgm:spPr>
        <a:solidFill>
          <a:srgbClr val="FFFF00"/>
        </a:solidFill>
      </dgm:spPr>
      <dgm:t>
        <a:bodyPr/>
        <a:lstStyle/>
        <a:p>
          <a:r>
            <a:rPr lang="es-MX" b="1" dirty="0">
              <a:solidFill>
                <a:schemeClr val="tx1"/>
              </a:solidFill>
            </a:rPr>
            <a:t>Usar otros espacios fuera del aula, hogar donde las niñas y niños  puedan observar y establecer relaciones entre las características de los objetos, realizar comparaciones,mediciones,realizar recorridos, desplazamientos.</a:t>
          </a:r>
          <a:endParaRPr lang="es-PE" b="1" dirty="0">
            <a:solidFill>
              <a:schemeClr val="tx1"/>
            </a:solidFill>
          </a:endParaRPr>
        </a:p>
      </dgm:t>
    </dgm:pt>
    <dgm:pt modelId="{E9CB1540-3D02-4A7D-9DBC-7273D27829F8}" type="parTrans" cxnId="{1C4261BE-733A-4A6A-8846-B68E086BCEA7}">
      <dgm:prSet/>
      <dgm:spPr/>
      <dgm:t>
        <a:bodyPr/>
        <a:lstStyle/>
        <a:p>
          <a:endParaRPr lang="es-PE"/>
        </a:p>
      </dgm:t>
    </dgm:pt>
    <dgm:pt modelId="{DAB21CEC-AF5F-4CEC-A887-568C7A9A7426}" type="sibTrans" cxnId="{1C4261BE-733A-4A6A-8846-B68E086BCEA7}">
      <dgm:prSet/>
      <dgm:spPr/>
      <dgm:t>
        <a:bodyPr/>
        <a:lstStyle/>
        <a:p>
          <a:endParaRPr lang="es-PE"/>
        </a:p>
      </dgm:t>
    </dgm:pt>
    <dgm:pt modelId="{14A4A739-5B5D-4979-BA77-44380B9DB03A}">
      <dgm:prSet phldrT="[Texto]"/>
      <dgm:spPr>
        <a:solidFill>
          <a:srgbClr val="CA82FB"/>
        </a:solidFill>
      </dgm:spPr>
      <dgm:t>
        <a:bodyPr/>
        <a:lstStyle/>
        <a:p>
          <a:r>
            <a:rPr lang="es-MX" b="1" dirty="0"/>
            <a:t>Brindar diversos materiales con bloques de madera, botellas, cajas de diferentes tamaños, juegos de mesa entre otros, para favorecer el desarrollo del pensamiento matemático al construir con objetos de diferentes formas y tamaños.. </a:t>
          </a:r>
          <a:endParaRPr lang="es-PE" b="1" dirty="0"/>
        </a:p>
      </dgm:t>
    </dgm:pt>
    <dgm:pt modelId="{6C4BDEF1-72A2-41F3-A576-52069A03EC81}" type="parTrans" cxnId="{540618D5-8CB6-438B-8F19-2C50B346479A}">
      <dgm:prSet/>
      <dgm:spPr/>
      <dgm:t>
        <a:bodyPr/>
        <a:lstStyle/>
        <a:p>
          <a:endParaRPr lang="es-PE"/>
        </a:p>
      </dgm:t>
    </dgm:pt>
    <dgm:pt modelId="{C7E9A4EC-F3F0-4577-902F-EEA2D4244D28}" type="sibTrans" cxnId="{540618D5-8CB6-438B-8F19-2C50B346479A}">
      <dgm:prSet/>
      <dgm:spPr/>
      <dgm:t>
        <a:bodyPr/>
        <a:lstStyle/>
        <a:p>
          <a:endParaRPr lang="es-PE"/>
        </a:p>
      </dgm:t>
    </dgm:pt>
    <dgm:pt modelId="{BA2F54A9-E422-4461-8AF2-B5E7E239ADE9}">
      <dgm:prSet phldrT="[Texto]"/>
      <dgm:spPr>
        <a:solidFill>
          <a:srgbClr val="00B0F0"/>
        </a:solidFill>
      </dgm:spPr>
      <dgm:t>
        <a:bodyPr/>
        <a:lstStyle/>
        <a:p>
          <a:r>
            <a:rPr lang="es-MX" b="1" dirty="0"/>
            <a:t>Hacer preguntas que le permitan establecer relaciones, que lo ayuden a reflexionar sobre los procesos que siguieron para dar solución al problema y motivarlos a encontrar nuevas estrategias de solución.</a:t>
          </a:r>
          <a:endParaRPr lang="es-PE" b="1" dirty="0"/>
        </a:p>
      </dgm:t>
    </dgm:pt>
    <dgm:pt modelId="{CC8018F5-359D-42B3-8E9E-B747353BFF28}" type="parTrans" cxnId="{6E228BA0-3FE3-4A48-AE72-729C8A8B2A71}">
      <dgm:prSet/>
      <dgm:spPr/>
      <dgm:t>
        <a:bodyPr/>
        <a:lstStyle/>
        <a:p>
          <a:endParaRPr lang="es-PE"/>
        </a:p>
      </dgm:t>
    </dgm:pt>
    <dgm:pt modelId="{4B12F255-BEC0-4A24-B3C9-0EC0C1826D80}" type="sibTrans" cxnId="{6E228BA0-3FE3-4A48-AE72-729C8A8B2A71}">
      <dgm:prSet/>
      <dgm:spPr/>
      <dgm:t>
        <a:bodyPr/>
        <a:lstStyle/>
        <a:p>
          <a:endParaRPr lang="es-PE"/>
        </a:p>
      </dgm:t>
    </dgm:pt>
    <dgm:pt modelId="{9EACED24-8198-4B48-A3AE-CE133C2DB7AF}" type="pres">
      <dgm:prSet presAssocID="{E75D5A03-F1D0-4CF9-B937-E175CA21B1D3}" presName="diagram" presStyleCnt="0">
        <dgm:presLayoutVars>
          <dgm:dir/>
          <dgm:resizeHandles val="exact"/>
        </dgm:presLayoutVars>
      </dgm:prSet>
      <dgm:spPr/>
      <dgm:t>
        <a:bodyPr/>
        <a:lstStyle/>
        <a:p>
          <a:endParaRPr lang="es-ES"/>
        </a:p>
      </dgm:t>
    </dgm:pt>
    <dgm:pt modelId="{9C53E888-874F-4E41-8E0A-E93824696244}" type="pres">
      <dgm:prSet presAssocID="{DE86F8A6-C364-40B4-8684-804FD5E1E917}" presName="node" presStyleLbl="node1" presStyleIdx="0" presStyleCnt="4" custLinFactNeighborX="1120" custLinFactNeighborY="-33965">
        <dgm:presLayoutVars>
          <dgm:bulletEnabled val="1"/>
        </dgm:presLayoutVars>
      </dgm:prSet>
      <dgm:spPr/>
      <dgm:t>
        <a:bodyPr/>
        <a:lstStyle/>
        <a:p>
          <a:endParaRPr lang="es-ES"/>
        </a:p>
      </dgm:t>
    </dgm:pt>
    <dgm:pt modelId="{D8D55D3D-81C0-4FED-80F8-466C40E47165}" type="pres">
      <dgm:prSet presAssocID="{AF4B23D5-4D6E-4161-BC21-56DECE5EFB5B}" presName="sibTrans" presStyleCnt="0"/>
      <dgm:spPr/>
    </dgm:pt>
    <dgm:pt modelId="{DA766414-C459-4FA7-B348-825DF5716167}" type="pres">
      <dgm:prSet presAssocID="{FBB3DE78-B946-403A-AA92-0ACE3FBEFA9B}" presName="node" presStyleLbl="node1" presStyleIdx="1" presStyleCnt="4" custLinFactNeighborX="26" custLinFactNeighborY="-11118">
        <dgm:presLayoutVars>
          <dgm:bulletEnabled val="1"/>
        </dgm:presLayoutVars>
      </dgm:prSet>
      <dgm:spPr/>
      <dgm:t>
        <a:bodyPr/>
        <a:lstStyle/>
        <a:p>
          <a:endParaRPr lang="es-ES"/>
        </a:p>
      </dgm:t>
    </dgm:pt>
    <dgm:pt modelId="{812150C9-F590-49BA-9D54-0CE00BA01730}" type="pres">
      <dgm:prSet presAssocID="{DAB21CEC-AF5F-4CEC-A887-568C7A9A7426}" presName="sibTrans" presStyleCnt="0"/>
      <dgm:spPr/>
    </dgm:pt>
    <dgm:pt modelId="{4FDF8EEC-A799-4536-B6DD-40D3D1906351}" type="pres">
      <dgm:prSet presAssocID="{14A4A739-5B5D-4979-BA77-44380B9DB03A}" presName="node" presStyleLbl="node1" presStyleIdx="2" presStyleCnt="4" custScaleY="100280" custLinFactNeighborX="1120" custLinFactNeighborY="-7020">
        <dgm:presLayoutVars>
          <dgm:bulletEnabled val="1"/>
        </dgm:presLayoutVars>
      </dgm:prSet>
      <dgm:spPr/>
      <dgm:t>
        <a:bodyPr/>
        <a:lstStyle/>
        <a:p>
          <a:endParaRPr lang="es-ES"/>
        </a:p>
      </dgm:t>
    </dgm:pt>
    <dgm:pt modelId="{F4AAE1A6-430C-4987-9C67-92B3575F7D09}" type="pres">
      <dgm:prSet presAssocID="{C7E9A4EC-F3F0-4577-902F-EEA2D4244D28}" presName="sibTrans" presStyleCnt="0"/>
      <dgm:spPr/>
    </dgm:pt>
    <dgm:pt modelId="{49C2464E-210E-4194-A611-7407DC6DA8E5}" type="pres">
      <dgm:prSet presAssocID="{BA2F54A9-E422-4461-8AF2-B5E7E239ADE9}" presName="node" presStyleLbl="node1" presStyleIdx="3" presStyleCnt="4" custScaleX="99765" custScaleY="99421" custLinFactNeighborX="2532" custLinFactNeighborY="-7517">
        <dgm:presLayoutVars>
          <dgm:bulletEnabled val="1"/>
        </dgm:presLayoutVars>
      </dgm:prSet>
      <dgm:spPr/>
      <dgm:t>
        <a:bodyPr/>
        <a:lstStyle/>
        <a:p>
          <a:endParaRPr lang="es-ES"/>
        </a:p>
      </dgm:t>
    </dgm:pt>
  </dgm:ptLst>
  <dgm:cxnLst>
    <dgm:cxn modelId="{1C4261BE-733A-4A6A-8846-B68E086BCEA7}" srcId="{E75D5A03-F1D0-4CF9-B937-E175CA21B1D3}" destId="{FBB3DE78-B946-403A-AA92-0ACE3FBEFA9B}" srcOrd="1" destOrd="0" parTransId="{E9CB1540-3D02-4A7D-9DBC-7273D27829F8}" sibTransId="{DAB21CEC-AF5F-4CEC-A887-568C7A9A7426}"/>
    <dgm:cxn modelId="{1A563CF2-D4CB-43F7-8C38-6F1984D781FC}" srcId="{E75D5A03-F1D0-4CF9-B937-E175CA21B1D3}" destId="{DE86F8A6-C364-40B4-8684-804FD5E1E917}" srcOrd="0" destOrd="0" parTransId="{A5F1BB4C-8705-4422-AACE-63CC703B5F26}" sibTransId="{AF4B23D5-4D6E-4161-BC21-56DECE5EFB5B}"/>
    <dgm:cxn modelId="{CB637ED8-B29B-43C7-88DE-360A12E72491}" type="presOf" srcId="{DE86F8A6-C364-40B4-8684-804FD5E1E917}" destId="{9C53E888-874F-4E41-8E0A-E93824696244}" srcOrd="0" destOrd="0" presId="urn:microsoft.com/office/officeart/2005/8/layout/default"/>
    <dgm:cxn modelId="{9AE89448-6A51-46A5-B5A6-9D93517EFFCA}" type="presOf" srcId="{E75D5A03-F1D0-4CF9-B937-E175CA21B1D3}" destId="{9EACED24-8198-4B48-A3AE-CE133C2DB7AF}" srcOrd="0" destOrd="0" presId="urn:microsoft.com/office/officeart/2005/8/layout/default"/>
    <dgm:cxn modelId="{540618D5-8CB6-438B-8F19-2C50B346479A}" srcId="{E75D5A03-F1D0-4CF9-B937-E175CA21B1D3}" destId="{14A4A739-5B5D-4979-BA77-44380B9DB03A}" srcOrd="2" destOrd="0" parTransId="{6C4BDEF1-72A2-41F3-A576-52069A03EC81}" sibTransId="{C7E9A4EC-F3F0-4577-902F-EEA2D4244D28}"/>
    <dgm:cxn modelId="{0A9BC967-4A81-4DD4-85E6-65E82013FF2C}" type="presOf" srcId="{FBB3DE78-B946-403A-AA92-0ACE3FBEFA9B}" destId="{DA766414-C459-4FA7-B348-825DF5716167}" srcOrd="0" destOrd="0" presId="urn:microsoft.com/office/officeart/2005/8/layout/default"/>
    <dgm:cxn modelId="{9102E0DB-8FCD-468B-91A0-1E95A919487D}" type="presOf" srcId="{14A4A739-5B5D-4979-BA77-44380B9DB03A}" destId="{4FDF8EEC-A799-4536-B6DD-40D3D1906351}" srcOrd="0" destOrd="0" presId="urn:microsoft.com/office/officeart/2005/8/layout/default"/>
    <dgm:cxn modelId="{6E228BA0-3FE3-4A48-AE72-729C8A8B2A71}" srcId="{E75D5A03-F1D0-4CF9-B937-E175CA21B1D3}" destId="{BA2F54A9-E422-4461-8AF2-B5E7E239ADE9}" srcOrd="3" destOrd="0" parTransId="{CC8018F5-359D-42B3-8E9E-B747353BFF28}" sibTransId="{4B12F255-BEC0-4A24-B3C9-0EC0C1826D80}"/>
    <dgm:cxn modelId="{7C257118-8E85-417E-BE0D-606FBAAD6483}" type="presOf" srcId="{BA2F54A9-E422-4461-8AF2-B5E7E239ADE9}" destId="{49C2464E-210E-4194-A611-7407DC6DA8E5}" srcOrd="0" destOrd="0" presId="urn:microsoft.com/office/officeart/2005/8/layout/default"/>
    <dgm:cxn modelId="{88ED0570-EAD6-4FA0-B2C7-4D67704590CD}" type="presParOf" srcId="{9EACED24-8198-4B48-A3AE-CE133C2DB7AF}" destId="{9C53E888-874F-4E41-8E0A-E93824696244}" srcOrd="0" destOrd="0" presId="urn:microsoft.com/office/officeart/2005/8/layout/default"/>
    <dgm:cxn modelId="{4E3453DE-CBCD-4717-979A-9F6B933F60DF}" type="presParOf" srcId="{9EACED24-8198-4B48-A3AE-CE133C2DB7AF}" destId="{D8D55D3D-81C0-4FED-80F8-466C40E47165}" srcOrd="1" destOrd="0" presId="urn:microsoft.com/office/officeart/2005/8/layout/default"/>
    <dgm:cxn modelId="{E3E959D1-F994-459E-A6AD-E42EDEA07FEA}" type="presParOf" srcId="{9EACED24-8198-4B48-A3AE-CE133C2DB7AF}" destId="{DA766414-C459-4FA7-B348-825DF5716167}" srcOrd="2" destOrd="0" presId="urn:microsoft.com/office/officeart/2005/8/layout/default"/>
    <dgm:cxn modelId="{96B02CFA-E205-4EFE-A0AE-B3E4E8D9F7DB}" type="presParOf" srcId="{9EACED24-8198-4B48-A3AE-CE133C2DB7AF}" destId="{812150C9-F590-49BA-9D54-0CE00BA01730}" srcOrd="3" destOrd="0" presId="urn:microsoft.com/office/officeart/2005/8/layout/default"/>
    <dgm:cxn modelId="{EC60FB2C-7C52-480E-820A-4E75E7385834}" type="presParOf" srcId="{9EACED24-8198-4B48-A3AE-CE133C2DB7AF}" destId="{4FDF8EEC-A799-4536-B6DD-40D3D1906351}" srcOrd="4" destOrd="0" presId="urn:microsoft.com/office/officeart/2005/8/layout/default"/>
    <dgm:cxn modelId="{4E6502D8-E011-4CA3-955D-3A420C4D0D35}" type="presParOf" srcId="{9EACED24-8198-4B48-A3AE-CE133C2DB7AF}" destId="{F4AAE1A6-430C-4987-9C67-92B3575F7D09}" srcOrd="5" destOrd="0" presId="urn:microsoft.com/office/officeart/2005/8/layout/default"/>
    <dgm:cxn modelId="{F03EF7D4-0B2E-4685-8BDF-A4C1985C76E2}" type="presParOf" srcId="{9EACED24-8198-4B48-A3AE-CE133C2DB7AF}" destId="{49C2464E-210E-4194-A611-7407DC6DA8E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E888-874F-4E41-8E0A-E93824696244}">
      <dsp:nvSpPr>
        <dsp:cNvPr id="0" name=""/>
        <dsp:cNvSpPr/>
      </dsp:nvSpPr>
      <dsp:spPr>
        <a:xfrm>
          <a:off x="29263" y="0"/>
          <a:ext cx="2554344" cy="153260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Favorecer actividades que despierten en los niños y niñas su interés por resolver problemas, estableciendo relaciones, probando sus propias estrategias, comunicando sus resultados y  haciendo uso del material concreto.</a:t>
          </a:r>
          <a:endParaRPr lang="es-PE" sz="1300" kern="1200" dirty="0"/>
        </a:p>
      </dsp:txBody>
      <dsp:txXfrm>
        <a:off x="29263" y="0"/>
        <a:ext cx="2554344" cy="1532606"/>
      </dsp:txXfrm>
    </dsp:sp>
    <dsp:sp modelId="{DA766414-C459-4FA7-B348-825DF5716167}">
      <dsp:nvSpPr>
        <dsp:cNvPr id="0" name=""/>
        <dsp:cNvSpPr/>
      </dsp:nvSpPr>
      <dsp:spPr>
        <a:xfrm>
          <a:off x="2811089" y="0"/>
          <a:ext cx="2554344" cy="1532606"/>
        </a:xfrm>
        <a:prstGeom prst="rect">
          <a:avLst/>
        </a:prstGeom>
        <a:gradFill rotWithShape="0">
          <a:gsLst>
            <a:gs pos="0">
              <a:schemeClr val="accent5">
                <a:hueOff val="-643840"/>
                <a:satOff val="0"/>
                <a:lumOff val="-1699"/>
                <a:alphaOff val="0"/>
                <a:lumMod val="110000"/>
                <a:satMod val="105000"/>
                <a:tint val="67000"/>
              </a:schemeClr>
            </a:gs>
            <a:gs pos="50000">
              <a:schemeClr val="accent5">
                <a:hueOff val="-643840"/>
                <a:satOff val="0"/>
                <a:lumOff val="-1699"/>
                <a:alphaOff val="0"/>
                <a:lumMod val="105000"/>
                <a:satMod val="103000"/>
                <a:tint val="73000"/>
              </a:schemeClr>
            </a:gs>
            <a:gs pos="100000">
              <a:schemeClr val="accent5">
                <a:hueOff val="-643840"/>
                <a:satOff val="0"/>
                <a:lumOff val="-16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Usar otros espacios fuera del aula, donde los niños y niñas  puedan observar y establecer relaciones entre las características de los objetos, realizar comparaciones y agrupaciones, según pesos, tamaños, formas, colores.</a:t>
          </a:r>
          <a:endParaRPr lang="es-PE" sz="1300" kern="1200" dirty="0"/>
        </a:p>
      </dsp:txBody>
      <dsp:txXfrm>
        <a:off x="2811089" y="0"/>
        <a:ext cx="2554344" cy="1532606"/>
      </dsp:txXfrm>
    </dsp:sp>
    <dsp:sp modelId="{4FDF8EEC-A799-4536-B6DD-40D3D1906351}">
      <dsp:nvSpPr>
        <dsp:cNvPr id="0" name=""/>
        <dsp:cNvSpPr/>
      </dsp:nvSpPr>
      <dsp:spPr>
        <a:xfrm>
          <a:off x="32264" y="1819350"/>
          <a:ext cx="2554344" cy="1536898"/>
        </a:xfrm>
        <a:prstGeom prst="rect">
          <a:avLst/>
        </a:prstGeom>
        <a:gradFill rotWithShape="0">
          <a:gsLst>
            <a:gs pos="0">
              <a:schemeClr val="accent5">
                <a:hueOff val="-1287680"/>
                <a:satOff val="0"/>
                <a:lumOff val="-3399"/>
                <a:alphaOff val="0"/>
                <a:lumMod val="110000"/>
                <a:satMod val="105000"/>
                <a:tint val="67000"/>
              </a:schemeClr>
            </a:gs>
            <a:gs pos="50000">
              <a:schemeClr val="accent5">
                <a:hueOff val="-1287680"/>
                <a:satOff val="0"/>
                <a:lumOff val="-3399"/>
                <a:alphaOff val="0"/>
                <a:lumMod val="105000"/>
                <a:satMod val="103000"/>
                <a:tint val="73000"/>
              </a:schemeClr>
            </a:gs>
            <a:gs pos="100000">
              <a:schemeClr val="accent5">
                <a:hueOff val="-1287680"/>
                <a:satOff val="0"/>
                <a:lumOff val="-33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Brindar diversos materiales con bloques de madera, botellas, cajas de diferentes tamaños, juegos de mesa entre otros, para favorecer el desarrollo del pensamiento matemático al agrupar, ordenar y seriar, entre otras acciones. </a:t>
          </a:r>
          <a:endParaRPr lang="es-PE" sz="1300" kern="1200" dirty="0"/>
        </a:p>
      </dsp:txBody>
      <dsp:txXfrm>
        <a:off x="32264" y="1819350"/>
        <a:ext cx="2554344" cy="1536898"/>
      </dsp:txXfrm>
    </dsp:sp>
    <dsp:sp modelId="{49C2464E-210E-4194-A611-7407DC6DA8E5}">
      <dsp:nvSpPr>
        <dsp:cNvPr id="0" name=""/>
        <dsp:cNvSpPr/>
      </dsp:nvSpPr>
      <dsp:spPr>
        <a:xfrm>
          <a:off x="2817091" y="1818316"/>
          <a:ext cx="2548342" cy="1523733"/>
        </a:xfrm>
        <a:prstGeom prst="rect">
          <a:avLst/>
        </a:prstGeom>
        <a:gradFill rotWithShape="0">
          <a:gsLst>
            <a:gs pos="0">
              <a:schemeClr val="accent5">
                <a:hueOff val="-1931520"/>
                <a:satOff val="0"/>
                <a:lumOff val="-5098"/>
                <a:alphaOff val="0"/>
                <a:lumMod val="110000"/>
                <a:satMod val="105000"/>
                <a:tint val="67000"/>
              </a:schemeClr>
            </a:gs>
            <a:gs pos="50000">
              <a:schemeClr val="accent5">
                <a:hueOff val="-1931520"/>
                <a:satOff val="0"/>
                <a:lumOff val="-5098"/>
                <a:alphaOff val="0"/>
                <a:lumMod val="105000"/>
                <a:satMod val="103000"/>
                <a:tint val="73000"/>
              </a:schemeClr>
            </a:gs>
            <a:gs pos="100000">
              <a:schemeClr val="accent5">
                <a:hueOff val="-1931520"/>
                <a:satOff val="0"/>
                <a:lumOff val="-50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Hacer preguntas que le permitan establecer relaciones, que lo ayuden a reflexionar sobre los procesos que siguieron para dar solución al problema y motivarlos a encontrar nuevas estrategias de solución.</a:t>
          </a:r>
          <a:endParaRPr lang="es-PE" sz="1300" kern="1200" dirty="0"/>
        </a:p>
      </dsp:txBody>
      <dsp:txXfrm>
        <a:off x="2817091" y="1818316"/>
        <a:ext cx="2548342" cy="1523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02AC6-6A77-4C41-8B34-59A2379C6509}">
      <dsp:nvSpPr>
        <dsp:cNvPr id="0" name=""/>
        <dsp:cNvSpPr/>
      </dsp:nvSpPr>
      <dsp:spPr>
        <a:xfrm>
          <a:off x="4535" y="506830"/>
          <a:ext cx="942425" cy="942425"/>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DCBD6-77EF-4576-8A5C-020797ACCBC2}">
      <dsp:nvSpPr>
        <dsp:cNvPr id="0" name=""/>
        <dsp:cNvSpPr/>
      </dsp:nvSpPr>
      <dsp:spPr>
        <a:xfrm>
          <a:off x="98777" y="601073"/>
          <a:ext cx="753940" cy="753940"/>
        </a:xfrm>
        <a:prstGeom prst="pie">
          <a:avLst>
            <a:gd name="adj1" fmla="val 126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303A2-207D-49A5-AF5E-51BD13F6BDBB}">
      <dsp:nvSpPr>
        <dsp:cNvPr id="0" name=""/>
        <dsp:cNvSpPr/>
      </dsp:nvSpPr>
      <dsp:spPr>
        <a:xfrm rot="16200000">
          <a:off x="-1079253" y="2667245"/>
          <a:ext cx="2733032" cy="48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533400">
            <a:lnSpc>
              <a:spcPct val="90000"/>
            </a:lnSpc>
            <a:spcBef>
              <a:spcPct val="0"/>
            </a:spcBef>
            <a:spcAft>
              <a:spcPct val="35000"/>
            </a:spcAft>
          </a:pPr>
          <a:r>
            <a:rPr lang="es-PE" sz="1200" b="1" kern="1200" dirty="0">
              <a:latin typeface="Century Gothic" panose="020B0502020202020204" pitchFamily="34" charset="0"/>
            </a:rPr>
            <a:t>Modela objetos con formas geométricas y  sus transformaciones</a:t>
          </a:r>
          <a:endParaRPr lang="es-PE" sz="1200" kern="1200" dirty="0">
            <a:latin typeface="Century Gothic" panose="020B0502020202020204" pitchFamily="34" charset="0"/>
          </a:endParaRPr>
        </a:p>
      </dsp:txBody>
      <dsp:txXfrm>
        <a:off x="-1079253" y="2667245"/>
        <a:ext cx="2733032" cy="485539"/>
      </dsp:txXfrm>
    </dsp:sp>
    <dsp:sp modelId="{93979E42-1C4A-4DFA-A60E-1BE93F4D248A}">
      <dsp:nvSpPr>
        <dsp:cNvPr id="0" name=""/>
        <dsp:cNvSpPr/>
      </dsp:nvSpPr>
      <dsp:spPr>
        <a:xfrm>
          <a:off x="664232" y="506830"/>
          <a:ext cx="1652787" cy="3769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66725">
            <a:lnSpc>
              <a:spcPct val="90000"/>
            </a:lnSpc>
            <a:spcBef>
              <a:spcPct val="0"/>
            </a:spcBef>
            <a:spcAft>
              <a:spcPct val="35000"/>
            </a:spcAft>
          </a:pPr>
          <a:r>
            <a:rPr lang="es-PE" sz="1050" kern="1200" dirty="0">
              <a:latin typeface="Century Gothic" panose="020B0502020202020204" pitchFamily="34" charset="0"/>
            </a:rPr>
            <a:t>(Establecer relaciones en el espacio y con los objetos): </a:t>
          </a:r>
        </a:p>
        <a:p>
          <a:pPr lvl="0" algn="just" defTabSz="466725">
            <a:lnSpc>
              <a:spcPct val="90000"/>
            </a:lnSpc>
            <a:spcBef>
              <a:spcPct val="0"/>
            </a:spcBef>
            <a:spcAft>
              <a:spcPct val="35000"/>
            </a:spcAft>
          </a:pPr>
          <a:r>
            <a:rPr lang="es-PE" sz="1050" b="1" kern="1200" dirty="0">
              <a:latin typeface="Century Gothic" panose="020B0502020202020204" pitchFamily="34" charset="0"/>
            </a:rPr>
            <a:t>Implica establecer relaciones en el espacio a partir de sus desplazamientos y ubicación al explorar su entorno</a:t>
          </a:r>
          <a:r>
            <a:rPr lang="es-PE" sz="1050" kern="1200" dirty="0">
              <a:latin typeface="Century Gothic" panose="020B0502020202020204" pitchFamily="34" charset="0"/>
            </a:rPr>
            <a:t>, es decir,  reconocer en situaciones de exploración y juego, que </a:t>
          </a:r>
          <a:r>
            <a:rPr lang="es-PE" sz="1050" b="1" kern="1200" dirty="0">
              <a:latin typeface="Century Gothic" panose="020B0502020202020204" pitchFamily="34" charset="0"/>
            </a:rPr>
            <a:t>los objetos y las personas  tienen diferentes posiciones o ubicaciones en el espacio, realizar desplazamientos</a:t>
          </a:r>
          <a:r>
            <a:rPr lang="es-PE" sz="1050" kern="1200" dirty="0">
              <a:latin typeface="Century Gothic" panose="020B0502020202020204" pitchFamily="34" charset="0"/>
            </a:rPr>
            <a:t>, </a:t>
          </a:r>
          <a:r>
            <a:rPr lang="es-PE" sz="1050" b="1" kern="1200" dirty="0">
              <a:latin typeface="Century Gothic" panose="020B0502020202020204" pitchFamily="34" charset="0"/>
            </a:rPr>
            <a:t>comparar distancias </a:t>
          </a:r>
          <a:r>
            <a:rPr lang="es-PE" sz="1050" kern="1200" dirty="0">
              <a:latin typeface="Century Gothic" panose="020B0502020202020204" pitchFamily="34" charset="0"/>
            </a:rPr>
            <a:t>entre él y los objetos para alcanzarlos, así como descubrir las </a:t>
          </a:r>
          <a:r>
            <a:rPr lang="es-PE" sz="1050" b="1" kern="1200" dirty="0">
              <a:latin typeface="Century Gothic" panose="020B0502020202020204" pitchFamily="34" charset="0"/>
            </a:rPr>
            <a:t>formas de los objetos, comparar los tamaños y reconocer las características. de los objetos en relación a la longitud .</a:t>
          </a:r>
        </a:p>
      </dsp:txBody>
      <dsp:txXfrm>
        <a:off x="664232" y="506830"/>
        <a:ext cx="1652787" cy="3769700"/>
      </dsp:txXfrm>
    </dsp:sp>
    <dsp:sp modelId="{510011A8-F067-42E6-A0CE-3507B4D2BFEA}">
      <dsp:nvSpPr>
        <dsp:cNvPr id="0" name=""/>
        <dsp:cNvSpPr/>
      </dsp:nvSpPr>
      <dsp:spPr>
        <a:xfrm>
          <a:off x="2433598" y="506830"/>
          <a:ext cx="942425" cy="942425"/>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70A58-2B8C-4A9B-B5E2-75474B86E858}">
      <dsp:nvSpPr>
        <dsp:cNvPr id="0" name=""/>
        <dsp:cNvSpPr/>
      </dsp:nvSpPr>
      <dsp:spPr>
        <a:xfrm>
          <a:off x="2527806" y="601073"/>
          <a:ext cx="753940" cy="753940"/>
        </a:xfrm>
        <a:prstGeom prst="pie">
          <a:avLst>
            <a:gd name="adj1" fmla="val 9000000"/>
            <a:gd name="adj2" fmla="val 16200000"/>
          </a:avLst>
        </a:prstGeom>
        <a:solidFill>
          <a:schemeClr val="accent4">
            <a:hueOff val="575011"/>
            <a:satOff val="0"/>
            <a:lumOff val="-8824"/>
            <a:alphaOff val="0"/>
          </a:schemeClr>
        </a:solidFill>
        <a:ln w="12700" cap="flat" cmpd="sng" algn="ctr">
          <a:solidFill>
            <a:schemeClr val="accent4">
              <a:hueOff val="575011"/>
              <a:satOff val="0"/>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9C3F0-5BCA-4BFB-8C9D-3945A1BECD50}">
      <dsp:nvSpPr>
        <dsp:cNvPr id="0" name=""/>
        <dsp:cNvSpPr/>
      </dsp:nvSpPr>
      <dsp:spPr>
        <a:xfrm rot="16200000">
          <a:off x="1392925" y="2627287"/>
          <a:ext cx="2733032" cy="56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533400">
            <a:lnSpc>
              <a:spcPct val="90000"/>
            </a:lnSpc>
            <a:spcBef>
              <a:spcPct val="0"/>
            </a:spcBef>
            <a:spcAft>
              <a:spcPct val="35000"/>
            </a:spcAft>
          </a:pPr>
          <a:r>
            <a:rPr lang="es-PE" sz="1200" b="1" kern="1200" dirty="0">
              <a:latin typeface="Century Gothic" panose="020B0502020202020204" pitchFamily="34" charset="0"/>
            </a:rPr>
            <a:t>Comunica su comprensión sobre las formas y relaciones geométricas </a:t>
          </a:r>
          <a:endParaRPr lang="es-PE" sz="1200" kern="1200" dirty="0">
            <a:latin typeface="Century Gothic" panose="020B0502020202020204" pitchFamily="34" charset="0"/>
          </a:endParaRPr>
        </a:p>
      </dsp:txBody>
      <dsp:txXfrm>
        <a:off x="1392925" y="2627287"/>
        <a:ext cx="2733032" cy="565455"/>
      </dsp:txXfrm>
    </dsp:sp>
    <dsp:sp modelId="{B41698F1-08BE-46E2-B3DE-36D8CCD02CAB}">
      <dsp:nvSpPr>
        <dsp:cNvPr id="0" name=""/>
        <dsp:cNvSpPr/>
      </dsp:nvSpPr>
      <dsp:spPr>
        <a:xfrm>
          <a:off x="3062798" y="27023"/>
          <a:ext cx="1669091" cy="410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66725">
            <a:lnSpc>
              <a:spcPct val="90000"/>
            </a:lnSpc>
            <a:spcBef>
              <a:spcPct val="0"/>
            </a:spcBef>
            <a:spcAft>
              <a:spcPct val="35000"/>
            </a:spcAft>
          </a:pPr>
          <a:endParaRPr lang="es-PE" sz="1050" kern="1200" dirty="0">
            <a:latin typeface="Century Gothic" panose="020B0502020202020204" pitchFamily="34" charset="0"/>
          </a:endParaRPr>
        </a:p>
        <a:p>
          <a:pPr lvl="0" algn="l" defTabSz="533400">
            <a:lnSpc>
              <a:spcPct val="90000"/>
            </a:lnSpc>
            <a:spcBef>
              <a:spcPct val="0"/>
            </a:spcBef>
            <a:spcAft>
              <a:spcPct val="35000"/>
            </a:spcAft>
          </a:pPr>
          <a:r>
            <a:rPr lang="es-PE" sz="1200" kern="1200" dirty="0">
              <a:latin typeface="Century Gothic" panose="020B0502020202020204" pitchFamily="34" charset="0"/>
            </a:rPr>
            <a:t>(Comunicar sus ideas sobre las relaciones que establece): </a:t>
          </a:r>
          <a:r>
            <a:rPr lang="es-PE" sz="1200" b="1" kern="1200" dirty="0">
              <a:latin typeface="Century Gothic" panose="020B0502020202020204" pitchFamily="34" charset="0"/>
            </a:rPr>
            <a:t>Es comprender y comunicar el significado sobre las relaciones que establece al expresar ideas sobre posiciones, desplazamientos, medidas, formas de los objetos usando algunas expresiones matemáticas.</a:t>
          </a:r>
        </a:p>
        <a:p>
          <a:pPr lvl="0" algn="l" defTabSz="533400">
            <a:lnSpc>
              <a:spcPct val="90000"/>
            </a:lnSpc>
            <a:spcBef>
              <a:spcPct val="0"/>
            </a:spcBef>
            <a:spcAft>
              <a:spcPct val="35000"/>
            </a:spcAft>
          </a:pPr>
          <a:r>
            <a:rPr lang="es-PE" sz="1200" kern="1200" dirty="0">
              <a:latin typeface="Century Gothic" panose="020B0502020202020204" pitchFamily="34" charset="0"/>
            </a:rPr>
            <a:t>Estas </a:t>
          </a:r>
          <a:r>
            <a:rPr lang="es-PE" sz="1200" b="1" kern="1200" dirty="0">
              <a:latin typeface="Century Gothic" panose="020B0502020202020204" pitchFamily="34" charset="0"/>
            </a:rPr>
            <a:t>representaciones se van consolidando cuando el niño pasa a un nivel mayor de abstracción  al representar de manera pictórica y gráfica  aquellas relaciones que estableció con su cuerpo y material concreto</a:t>
          </a:r>
          <a:r>
            <a:rPr lang="es-PE" sz="1200" kern="1200" dirty="0">
              <a:latin typeface="Century Gothic" panose="020B0502020202020204" pitchFamily="34" charset="0"/>
            </a:rPr>
            <a:t>.</a:t>
          </a:r>
          <a:endParaRPr lang="es-ES" sz="1200" kern="1200" dirty="0"/>
        </a:p>
        <a:p>
          <a:pPr lvl="0" algn="just" defTabSz="466725">
            <a:lnSpc>
              <a:spcPct val="90000"/>
            </a:lnSpc>
            <a:spcBef>
              <a:spcPct val="0"/>
            </a:spcBef>
            <a:spcAft>
              <a:spcPct val="35000"/>
            </a:spcAft>
          </a:pPr>
          <a:endParaRPr lang="es-PE" sz="1050" b="1" kern="1200" dirty="0">
            <a:latin typeface="Century Gothic" panose="020B0502020202020204" pitchFamily="34" charset="0"/>
          </a:endParaRPr>
        </a:p>
      </dsp:txBody>
      <dsp:txXfrm>
        <a:off x="3062798" y="27023"/>
        <a:ext cx="1669091" cy="4100604"/>
      </dsp:txXfrm>
    </dsp:sp>
    <dsp:sp modelId="{16338AD7-1980-40BB-9E95-305EB980F7A8}">
      <dsp:nvSpPr>
        <dsp:cNvPr id="0" name=""/>
        <dsp:cNvSpPr/>
      </dsp:nvSpPr>
      <dsp:spPr>
        <a:xfrm>
          <a:off x="4827452" y="506830"/>
          <a:ext cx="942425" cy="942425"/>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B764F-4A97-4EDA-903C-D0A5016FD694}">
      <dsp:nvSpPr>
        <dsp:cNvPr id="0" name=""/>
        <dsp:cNvSpPr/>
      </dsp:nvSpPr>
      <dsp:spPr>
        <a:xfrm>
          <a:off x="4921645" y="601073"/>
          <a:ext cx="753940" cy="753940"/>
        </a:xfrm>
        <a:prstGeom prst="pie">
          <a:avLst>
            <a:gd name="adj1" fmla="val 5400000"/>
            <a:gd name="adj2" fmla="val 16200000"/>
          </a:avLst>
        </a:prstGeom>
        <a:solidFill>
          <a:schemeClr val="accent4">
            <a:hueOff val="1150022"/>
            <a:satOff val="0"/>
            <a:lumOff val="-17647"/>
            <a:alphaOff val="0"/>
          </a:schemeClr>
        </a:solidFill>
        <a:ln w="12700" cap="flat" cmpd="sng" algn="ctr">
          <a:solidFill>
            <a:schemeClr val="accent4">
              <a:hueOff val="1150022"/>
              <a:satOff val="0"/>
              <a:lumOff val="-1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86F25-0AFF-4DD8-9EBD-C6B7EDDD6904}">
      <dsp:nvSpPr>
        <dsp:cNvPr id="0" name=""/>
        <dsp:cNvSpPr/>
      </dsp:nvSpPr>
      <dsp:spPr>
        <a:xfrm rot="16200000">
          <a:off x="3743646" y="2627287"/>
          <a:ext cx="2733032" cy="56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533400">
            <a:lnSpc>
              <a:spcPct val="90000"/>
            </a:lnSpc>
            <a:spcBef>
              <a:spcPct val="0"/>
            </a:spcBef>
            <a:spcAft>
              <a:spcPct val="35000"/>
            </a:spcAft>
          </a:pPr>
          <a:r>
            <a:rPr lang="es-PE" sz="1200" b="1" kern="1200" dirty="0">
              <a:latin typeface="Century Gothic" panose="020B0502020202020204" pitchFamily="34" charset="0"/>
            </a:rPr>
            <a:t>Usa estrategias y procedimientos para orientarse en el espacio </a:t>
          </a:r>
          <a:endParaRPr lang="es-PE" sz="1200" kern="1200" dirty="0">
            <a:latin typeface="Century Gothic" panose="020B0502020202020204" pitchFamily="34" charset="0"/>
          </a:endParaRPr>
        </a:p>
      </dsp:txBody>
      <dsp:txXfrm>
        <a:off x="3743646" y="2627287"/>
        <a:ext cx="2733032" cy="565455"/>
      </dsp:txXfrm>
    </dsp:sp>
    <dsp:sp modelId="{34ACE104-CF78-49B5-8180-B2B7803018E6}">
      <dsp:nvSpPr>
        <dsp:cNvPr id="0" name=""/>
        <dsp:cNvSpPr/>
      </dsp:nvSpPr>
      <dsp:spPr>
        <a:xfrm>
          <a:off x="5642367" y="296594"/>
          <a:ext cx="2261198" cy="4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466725">
            <a:lnSpc>
              <a:spcPct val="90000"/>
            </a:lnSpc>
            <a:spcBef>
              <a:spcPct val="0"/>
            </a:spcBef>
            <a:spcAft>
              <a:spcPct val="35000"/>
            </a:spcAft>
          </a:pPr>
          <a:r>
            <a:rPr lang="es-PE" sz="1050" kern="1200" dirty="0">
              <a:latin typeface="Century Gothic" panose="020B0502020202020204" pitchFamily="34" charset="0"/>
            </a:rPr>
            <a:t>(Utilizar sus </a:t>
          </a:r>
          <a:r>
            <a:rPr lang="es-PE" sz="1050" b="1" kern="1200" dirty="0">
              <a:latin typeface="Century Gothic" panose="020B0502020202020204" pitchFamily="34" charset="0"/>
            </a:rPr>
            <a:t>propias estrategias para  desplazarse, medir y construir formas</a:t>
          </a:r>
          <a:r>
            <a:rPr lang="es-PE" sz="1050" kern="1200" dirty="0">
              <a:latin typeface="Century Gothic" panose="020B0502020202020204" pitchFamily="34" charset="0"/>
            </a:rPr>
            <a:t>)  es </a:t>
          </a:r>
          <a:r>
            <a:rPr lang="es-PE" sz="1050" b="1" kern="1200" dirty="0">
              <a:latin typeface="Century Gothic" panose="020B0502020202020204" pitchFamily="34" charset="0"/>
            </a:rPr>
            <a:t>seleccionar, adaptar, combinar o crear, una variedad de estrategias y recursos para desplazarse, construir formas geométricas y medir o estimar distancias, para solucionar los problemas que se presentan en su juego o exploración. </a:t>
          </a:r>
          <a:endParaRPr lang="es-PE" sz="1400" b="1" kern="1200" dirty="0">
            <a:latin typeface="Century Gothic" panose="020B0502020202020204" pitchFamily="34" charset="0"/>
          </a:endParaRPr>
        </a:p>
        <a:p>
          <a:pPr lvl="0" algn="just" defTabSz="466725">
            <a:lnSpc>
              <a:spcPct val="90000"/>
            </a:lnSpc>
            <a:spcBef>
              <a:spcPct val="0"/>
            </a:spcBef>
            <a:spcAft>
              <a:spcPct val="35000"/>
            </a:spcAft>
          </a:pPr>
          <a:r>
            <a:rPr lang="es-PE" sz="1050" kern="1200" dirty="0">
              <a:latin typeface="Century Gothic" panose="020B0502020202020204" pitchFamily="34" charset="0"/>
            </a:rPr>
            <a:t>Por ejemplo: En el aula la maestra les pide a los niños desplazarse  del sector de biblioteca hasta la puerta del aula para luego recordar el camino que siguieron. Los niños se desplazan por diferentes trayectorias y por cada lugar que pasan dejan una señal como referencia (puede ser un objeto, un cartel, etc.) una vez que llegaron a la puerta teniendo como apoyo las señales dicen sus desplazamientos: “partimos del sector de Biblioteca”, “Luego pasamos por el sector del hogar”, seguimos y “pasamos por el sector de construcción…” hasta llegar a la puerta.</a:t>
          </a:r>
        </a:p>
      </dsp:txBody>
      <dsp:txXfrm>
        <a:off x="5642367" y="296594"/>
        <a:ext cx="2261198" cy="4190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E888-874F-4E41-8E0A-E93824696244}">
      <dsp:nvSpPr>
        <dsp:cNvPr id="0" name=""/>
        <dsp:cNvSpPr/>
      </dsp:nvSpPr>
      <dsp:spPr>
        <a:xfrm>
          <a:off x="29263" y="0"/>
          <a:ext cx="2554344" cy="1532606"/>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t>Favorecer actividades que despierten en las niñas y niños su interés por resolver problemas en situaciones cotidianas., estableciendo relaciones, probando sus propias estrategias, comunicando sus resultados y  haciendo uso del material concreto.</a:t>
          </a:r>
          <a:endParaRPr lang="es-PE" sz="1200" b="1" kern="1200" dirty="0"/>
        </a:p>
      </dsp:txBody>
      <dsp:txXfrm>
        <a:off x="29263" y="0"/>
        <a:ext cx="2554344" cy="1532606"/>
      </dsp:txXfrm>
    </dsp:sp>
    <dsp:sp modelId="{DA766414-C459-4FA7-B348-825DF5716167}">
      <dsp:nvSpPr>
        <dsp:cNvPr id="0" name=""/>
        <dsp:cNvSpPr/>
      </dsp:nvSpPr>
      <dsp:spPr>
        <a:xfrm>
          <a:off x="2811089" y="0"/>
          <a:ext cx="2554344" cy="1532606"/>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Usar otros espacios fuera del aula, hogar donde las niñas y niños  puedan observar y establecer relaciones entre las características de los objetos, realizar comparaciones,mediciones,realizar recorridos, desplazamientos.</a:t>
          </a:r>
          <a:endParaRPr lang="es-PE" sz="1200" b="1" kern="1200" dirty="0">
            <a:solidFill>
              <a:schemeClr val="tx1"/>
            </a:solidFill>
          </a:endParaRPr>
        </a:p>
      </dsp:txBody>
      <dsp:txXfrm>
        <a:off x="2811089" y="0"/>
        <a:ext cx="2554344" cy="1532606"/>
      </dsp:txXfrm>
    </dsp:sp>
    <dsp:sp modelId="{4FDF8EEC-A799-4536-B6DD-40D3D1906351}">
      <dsp:nvSpPr>
        <dsp:cNvPr id="0" name=""/>
        <dsp:cNvSpPr/>
      </dsp:nvSpPr>
      <dsp:spPr>
        <a:xfrm>
          <a:off x="32264" y="1819350"/>
          <a:ext cx="2554344" cy="1536898"/>
        </a:xfrm>
        <a:prstGeom prst="rect">
          <a:avLst/>
        </a:prstGeom>
        <a:solidFill>
          <a:srgbClr val="CA82F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t>Brindar diversos materiales con bloques de madera, botellas, cajas de diferentes tamaños, juegos de mesa entre otros, para favorecer el desarrollo del pensamiento matemático al construir con objetos de diferentes formas y tamaños.. </a:t>
          </a:r>
          <a:endParaRPr lang="es-PE" sz="1200" b="1" kern="1200" dirty="0"/>
        </a:p>
      </dsp:txBody>
      <dsp:txXfrm>
        <a:off x="32264" y="1819350"/>
        <a:ext cx="2554344" cy="1536898"/>
      </dsp:txXfrm>
    </dsp:sp>
    <dsp:sp modelId="{49C2464E-210E-4194-A611-7407DC6DA8E5}">
      <dsp:nvSpPr>
        <dsp:cNvPr id="0" name=""/>
        <dsp:cNvSpPr/>
      </dsp:nvSpPr>
      <dsp:spPr>
        <a:xfrm>
          <a:off x="2817091" y="1818316"/>
          <a:ext cx="2548342" cy="1523733"/>
        </a:xfrm>
        <a:prstGeom prst="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t>Hacer preguntas que le permitan establecer relaciones, que lo ayuden a reflexionar sobre los procesos que siguieron para dar solución al problema y motivarlos a encontrar nuevas estrategias de solución.</a:t>
          </a:r>
          <a:endParaRPr lang="es-PE" sz="1200" b="1" kern="1200" dirty="0"/>
        </a:p>
      </dsp:txBody>
      <dsp:txXfrm>
        <a:off x="2817091" y="1818316"/>
        <a:ext cx="2548342" cy="1523733"/>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E6BA28-0748-48A1-AEFD-EAB9E3D644ED}" type="datetimeFigureOut">
              <a:rPr lang="es-PE" smtClean="0"/>
              <a:t>12/11/2021</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F3667D0-BF66-44BB-8CA9-FEC92EC46ED8}" type="slidenum">
              <a:rPr lang="es-PE" smtClean="0"/>
              <a:t>‹Nº›</a:t>
            </a:fld>
            <a:endParaRPr lang="es-PE"/>
          </a:p>
        </p:txBody>
      </p:sp>
    </p:spTree>
    <p:extLst>
      <p:ext uri="{BB962C8B-B14F-4D97-AF65-F5344CB8AC3E}">
        <p14:creationId xmlns:p14="http://schemas.microsoft.com/office/powerpoint/2010/main" val="368976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F3667D0-BF66-44BB-8CA9-FEC92EC46ED8}" type="slidenum">
              <a:rPr lang="es-PE" smtClean="0"/>
              <a:t>6</a:t>
            </a:fld>
            <a:endParaRPr lang="es-PE"/>
          </a:p>
        </p:txBody>
      </p:sp>
    </p:spTree>
    <p:extLst>
      <p:ext uri="{BB962C8B-B14F-4D97-AF65-F5344CB8AC3E}">
        <p14:creationId xmlns:p14="http://schemas.microsoft.com/office/powerpoint/2010/main" val="78922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t>Fascículo Inicial: “Desarrollo del Pensamiento Matemático” pág. 35</a:t>
            </a:r>
          </a:p>
        </p:txBody>
      </p:sp>
      <p:sp>
        <p:nvSpPr>
          <p:cNvPr id="26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5C31FE-E0FB-4F77-83E4-A9C27440CE71}" type="slidenum">
              <a:rPr lang="es-PE" smtClean="0"/>
              <a:pPr fontAlgn="base">
                <a:spcBef>
                  <a:spcPct val="0"/>
                </a:spcBef>
                <a:spcAft>
                  <a:spcPct val="0"/>
                </a:spcAft>
                <a:defRPr/>
              </a:pPr>
              <a:t>7</a:t>
            </a:fld>
            <a:endParaRPr lang="es-PE"/>
          </a:p>
        </p:txBody>
      </p:sp>
    </p:spTree>
    <p:extLst>
      <p:ext uri="{BB962C8B-B14F-4D97-AF65-F5344CB8AC3E}">
        <p14:creationId xmlns:p14="http://schemas.microsoft.com/office/powerpoint/2010/main" val="355276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dirty="0"/>
              <a:t>Fascículo Inicial: “Desarrollo del Pensamiento Matemático” pág. 38</a:t>
            </a:r>
          </a:p>
        </p:txBody>
      </p:sp>
      <p:sp>
        <p:nvSpPr>
          <p:cNvPr id="276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598C1-7C73-4301-A1BB-737348DD1F25}" type="slidenum">
              <a:rPr lang="es-PE" smtClean="0"/>
              <a:pPr fontAlgn="base">
                <a:spcBef>
                  <a:spcPct val="0"/>
                </a:spcBef>
                <a:spcAft>
                  <a:spcPct val="0"/>
                </a:spcAft>
                <a:defRPr/>
              </a:pPr>
              <a:t>8</a:t>
            </a:fld>
            <a:endParaRPr lang="es-PE"/>
          </a:p>
        </p:txBody>
      </p:sp>
    </p:spTree>
    <p:extLst>
      <p:ext uri="{BB962C8B-B14F-4D97-AF65-F5344CB8AC3E}">
        <p14:creationId xmlns:p14="http://schemas.microsoft.com/office/powerpoint/2010/main" val="107581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t>Fascículo Inicial 1: “Desarrollo del Pensamiento Matemático” pág. 35</a:t>
            </a:r>
          </a:p>
          <a:p>
            <a:pPr eaLnBrk="1" hangingPunct="1">
              <a:spcBef>
                <a:spcPct val="0"/>
              </a:spcBef>
            </a:pPr>
            <a:r>
              <a:rPr lang="es-PE"/>
              <a:t>Informe de resultados para el docente, Como mejorar el aprendizaje en nuestros estudiantes en matemática - UMC 2011 </a:t>
            </a:r>
          </a:p>
          <a:p>
            <a:pPr eaLnBrk="1" hangingPunct="1">
              <a:spcBef>
                <a:spcPct val="0"/>
              </a:spcBef>
            </a:pPr>
            <a:endParaRPr lang="es-PE"/>
          </a:p>
          <a:p>
            <a:pPr eaLnBrk="1" hangingPunct="1">
              <a:spcBef>
                <a:spcPct val="0"/>
              </a:spcBef>
            </a:pPr>
            <a:endParaRPr lang="es-PE"/>
          </a:p>
        </p:txBody>
      </p:sp>
      <p:sp>
        <p:nvSpPr>
          <p:cNvPr id="307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6A953-9122-4664-A1A0-A23CC2531080}" type="slidenum">
              <a:rPr lang="es-PE" smtClean="0"/>
              <a:pPr fontAlgn="base">
                <a:spcBef>
                  <a:spcPct val="0"/>
                </a:spcBef>
                <a:spcAft>
                  <a:spcPct val="0"/>
                </a:spcAft>
                <a:defRPr/>
              </a:pPr>
              <a:t>10</a:t>
            </a:fld>
            <a:endParaRPr lang="es-PE"/>
          </a:p>
        </p:txBody>
      </p:sp>
    </p:spTree>
    <p:extLst>
      <p:ext uri="{BB962C8B-B14F-4D97-AF65-F5344CB8AC3E}">
        <p14:creationId xmlns:p14="http://schemas.microsoft.com/office/powerpoint/2010/main" val="196902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EBFB3-E505-4BCF-9B5A-9F1C28FF0E32}" type="slidenum">
              <a:rPr lang="es-PE" smtClean="0"/>
              <a:pPr fontAlgn="base">
                <a:spcBef>
                  <a:spcPct val="0"/>
                </a:spcBef>
                <a:spcAft>
                  <a:spcPct val="0"/>
                </a:spcAft>
                <a:defRPr/>
              </a:pPr>
              <a:t>11</a:t>
            </a:fld>
            <a:endParaRPr lang="es-PE"/>
          </a:p>
        </p:txBody>
      </p:sp>
    </p:spTree>
    <p:extLst>
      <p:ext uri="{BB962C8B-B14F-4D97-AF65-F5344CB8AC3E}">
        <p14:creationId xmlns:p14="http://schemas.microsoft.com/office/powerpoint/2010/main" val="172247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840C7-3A81-4F78-BB37-F899BFF997DA}" type="slidenum">
              <a:rPr lang="es-PE" smtClean="0"/>
              <a:pPr fontAlgn="base">
                <a:spcBef>
                  <a:spcPct val="0"/>
                </a:spcBef>
                <a:spcAft>
                  <a:spcPct val="0"/>
                </a:spcAft>
                <a:defRPr/>
              </a:pPr>
              <a:t>12</a:t>
            </a:fld>
            <a:endParaRPr lang="es-PE"/>
          </a:p>
        </p:txBody>
      </p:sp>
    </p:spTree>
    <p:extLst>
      <p:ext uri="{BB962C8B-B14F-4D97-AF65-F5344CB8AC3E}">
        <p14:creationId xmlns:p14="http://schemas.microsoft.com/office/powerpoint/2010/main" val="359406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F3667D0-BF66-44BB-8CA9-FEC92EC46ED8}" type="slidenum">
              <a:rPr lang="es-PE" smtClean="0"/>
              <a:t>18</a:t>
            </a:fld>
            <a:endParaRPr lang="es-PE"/>
          </a:p>
        </p:txBody>
      </p:sp>
    </p:spTree>
    <p:extLst>
      <p:ext uri="{BB962C8B-B14F-4D97-AF65-F5344CB8AC3E}">
        <p14:creationId xmlns:p14="http://schemas.microsoft.com/office/powerpoint/2010/main" val="292008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5F3667D0-BF66-44BB-8CA9-FEC92EC46ED8}" type="slidenum">
              <a:rPr lang="es-PE" smtClean="0"/>
              <a:t>25</a:t>
            </a:fld>
            <a:endParaRPr lang="es-PE"/>
          </a:p>
        </p:txBody>
      </p:sp>
    </p:spTree>
    <p:extLst>
      <p:ext uri="{BB962C8B-B14F-4D97-AF65-F5344CB8AC3E}">
        <p14:creationId xmlns:p14="http://schemas.microsoft.com/office/powerpoint/2010/main" val="239061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AE4B0E-B3E3-4607-AF53-C3BBF24AE0C8}" type="datetimeFigureOut">
              <a:rPr lang="es-PE" smtClean="0"/>
              <a:t>12/11/2021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362277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AE4B0E-B3E3-4607-AF53-C3BBF24AE0C8}" type="datetimeFigureOut">
              <a:rPr lang="es-PE" smtClean="0"/>
              <a:t>12/11/2021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331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AE4B0E-B3E3-4607-AF53-C3BBF24AE0C8}" type="datetimeFigureOut">
              <a:rPr lang="es-PE" smtClean="0"/>
              <a:t>12/11/2021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3224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58"/>
            <a:ext cx="12191999" cy="6861858"/>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061" y="151958"/>
            <a:ext cx="1949621" cy="424692"/>
          </a:xfrm>
          <a:prstGeom prst="rect">
            <a:avLst/>
          </a:prstGeom>
        </p:spPr>
      </p:pic>
    </p:spTree>
    <p:extLst>
      <p:ext uri="{BB962C8B-B14F-4D97-AF65-F5344CB8AC3E}">
        <p14:creationId xmlns:p14="http://schemas.microsoft.com/office/powerpoint/2010/main" val="1076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AE4B0E-B3E3-4607-AF53-C3BBF24AE0C8}" type="datetimeFigureOut">
              <a:rPr lang="es-PE" smtClean="0"/>
              <a:t>12/11/2021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303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AAE4B0E-B3E3-4607-AF53-C3BBF24AE0C8}" type="datetimeFigureOut">
              <a:rPr lang="es-PE" smtClean="0"/>
              <a:t>12/11/2021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158254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AAE4B0E-B3E3-4607-AF53-C3BBF24AE0C8}" type="datetimeFigureOut">
              <a:rPr lang="es-PE" smtClean="0"/>
              <a:t>12/11/2021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77367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AE4B0E-B3E3-4607-AF53-C3BBF24AE0C8}" type="datetimeFigureOut">
              <a:rPr lang="es-PE" smtClean="0"/>
              <a:t>12/11/2021</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374718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AAE4B0E-B3E3-4607-AF53-C3BBF24AE0C8}" type="datetimeFigureOut">
              <a:rPr lang="es-PE" smtClean="0"/>
              <a:t>12/11/2021</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373881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E4B0E-B3E3-4607-AF53-C3BBF24AE0C8}" type="datetimeFigureOut">
              <a:rPr lang="es-PE" smtClean="0"/>
              <a:t>12/11/2021</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413068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AAE4B0E-B3E3-4607-AF53-C3BBF24AE0C8}" type="datetimeFigureOut">
              <a:rPr lang="es-PE" smtClean="0"/>
              <a:t>12/11/2021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144887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AAE4B0E-B3E3-4607-AF53-C3BBF24AE0C8}" type="datetimeFigureOut">
              <a:rPr lang="es-PE" smtClean="0"/>
              <a:t>12/11/2021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C59957D1-0E9D-4FA2-A2E0-BE20C5C0BE13}" type="slidenum">
              <a:rPr lang="es-PE" smtClean="0"/>
              <a:t>‹Nº›</a:t>
            </a:fld>
            <a:endParaRPr lang="es-PE"/>
          </a:p>
        </p:txBody>
      </p:sp>
    </p:spTree>
    <p:extLst>
      <p:ext uri="{BB962C8B-B14F-4D97-AF65-F5344CB8AC3E}">
        <p14:creationId xmlns:p14="http://schemas.microsoft.com/office/powerpoint/2010/main" val="140534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E4B0E-B3E3-4607-AF53-C3BBF24AE0C8}" type="datetimeFigureOut">
              <a:rPr lang="es-PE" smtClean="0"/>
              <a:t>12/11/2021</a:t>
            </a:fld>
            <a:endParaRPr lang="es-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957D1-0E9D-4FA2-A2E0-BE20C5C0BE13}" type="slidenum">
              <a:rPr lang="es-PE" smtClean="0"/>
              <a:t>‹Nº›</a:t>
            </a:fld>
            <a:endParaRPr lang="es-PE"/>
          </a:p>
        </p:txBody>
      </p:sp>
    </p:spTree>
    <p:extLst>
      <p:ext uri="{BB962C8B-B14F-4D97-AF65-F5344CB8AC3E}">
        <p14:creationId xmlns:p14="http://schemas.microsoft.com/office/powerpoint/2010/main" val="3368728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0.jpeg"/><Relationship Id="rId7" Type="http://schemas.openxmlformats.org/officeDocument/2006/relationships/diagramLayout" Target="../diagrams/layout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22.png"/><Relationship Id="rId10" Type="http://schemas.microsoft.com/office/2007/relationships/diagramDrawing" Target="../diagrams/drawing2.xml"/><Relationship Id="rId4" Type="http://schemas.openxmlformats.org/officeDocument/2006/relationships/image" Target="../media/image21.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4.xml"/><Relationship Id="rId7" Type="http://schemas.openxmlformats.org/officeDocument/2006/relationships/image" Target="../media/image30.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image" Target="../media/image19.jpeg"/><Relationship Id="rId5" Type="http://schemas.openxmlformats.org/officeDocument/2006/relationships/diagramColors" Target="../diagrams/colors4.xml"/><Relationship Id="rId10" Type="http://schemas.openxmlformats.org/officeDocument/2006/relationships/image" Target="../media/image21.png"/><Relationship Id="rId4" Type="http://schemas.openxmlformats.org/officeDocument/2006/relationships/diagramQuickStyle" Target="../diagrams/quickStyle4.xml"/><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xmlns=""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xmlns="" id="{BB203818-09D3-4574-BEF3-AC653FF5E801}"/>
              </a:ext>
            </a:extLst>
          </p:cNvPr>
          <p:cNvSpPr txBox="1">
            <a:spLocks/>
          </p:cNvSpPr>
          <p:nvPr/>
        </p:nvSpPr>
        <p:spPr>
          <a:xfrm>
            <a:off x="1028700" y="1967266"/>
            <a:ext cx="2628900" cy="2547257"/>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ESTRATEGIAS DE MATEMATICA EN EDUCACIÓN INICIAL </a:t>
            </a:r>
          </a:p>
        </p:txBody>
      </p:sp>
      <p:pic>
        <p:nvPicPr>
          <p:cNvPr id="2" name="Picture 2" descr="La importancia de la educación inicial - Educacion Inicial">
            <a:extLst>
              <a:ext uri="{FF2B5EF4-FFF2-40B4-BE49-F238E27FC236}">
                <a16:creationId xmlns:a16="http://schemas.microsoft.com/office/drawing/2014/main" xmlns="" id="{D2CF4FBD-5564-496D-91F4-9ACB7EE115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563143"/>
            <a:ext cx="6780700" cy="372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52748" y="2210680"/>
            <a:ext cx="7150429" cy="3071813"/>
          </a:xfrm>
          <a:solidFill>
            <a:srgbClr val="F0E738"/>
          </a:solidFill>
        </p:spPr>
        <p:style>
          <a:lnRef idx="1">
            <a:schemeClr val="accent2"/>
          </a:lnRef>
          <a:fillRef idx="3">
            <a:schemeClr val="accent2"/>
          </a:fillRef>
          <a:effectRef idx="2">
            <a:schemeClr val="accent2"/>
          </a:effectRef>
          <a:fontRef idx="minor">
            <a:schemeClr val="lt1"/>
          </a:fontRef>
        </p:style>
        <p:txBody>
          <a:bodyPr rtlCol="0">
            <a:normAutofit/>
          </a:bodyPr>
          <a:lstStyle/>
          <a:p>
            <a:pPr marL="0" indent="0" algn="just">
              <a:buNone/>
              <a:defRPr/>
            </a:pPr>
            <a:r>
              <a:rPr lang="es-MX" sz="2000" i="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Es el ordenamiento en “serie” de una colección de objetos con una misma característica (tamaño, grosor, etc.). Es decir, los objetos se comparan uno a uno y se va estableciendo la relación de orden “… es más grande que…” o “… es más pequeño que…” o “… es más grueso que… ” o “… es más delgado que…”.</a:t>
            </a:r>
          </a:p>
          <a:p>
            <a:pPr marL="0" indent="0" algn="just">
              <a:buNone/>
              <a:defRPr/>
            </a:pPr>
            <a:r>
              <a:rPr lang="es-MX" sz="2000" i="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Consiste en establecer relaciones entre elementos que son diferentes en algún aspecto y ordenarlos considerando algunas de esas diferencias. Está muy influenciada por la percepción del niño. </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346" y="2381240"/>
            <a:ext cx="2928938" cy="2373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0" y="335608"/>
            <a:ext cx="12252959" cy="584200"/>
          </a:xfrm>
          <a:prstGeom prst="rect">
            <a:avLst/>
          </a:prstGeom>
          <a:solidFill>
            <a:srgbClr val="B1FA2E"/>
          </a:solidFill>
        </p:spPr>
        <p:txBody>
          <a:bodyPr wrap="square">
            <a:spAutoFit/>
          </a:bodyPr>
          <a:lstStyle/>
          <a:p>
            <a:pPr algn="ctr">
              <a:defRPr/>
            </a:pPr>
            <a:r>
              <a:rPr lang="es-MX" sz="3200" b="1" i="1" dirty="0">
                <a:solidFill>
                  <a:srgbClr val="FF0000"/>
                </a:solidFill>
                <a:effectLst>
                  <a:outerShdw blurRad="38100" dist="38100" dir="2700000" algn="tl">
                    <a:srgbClr val="000000">
                      <a:alpha val="43137"/>
                    </a:srgbClr>
                  </a:outerShdw>
                </a:effectLst>
                <a:latin typeface="Arial" pitchFamily="34" charset="0"/>
                <a:cs typeface="Arial" pitchFamily="34" charset="0"/>
              </a:rPr>
              <a:t>Seriación</a:t>
            </a:r>
          </a:p>
        </p:txBody>
      </p:sp>
    </p:spTree>
    <p:extLst>
      <p:ext uri="{BB962C8B-B14F-4D97-AF65-F5344CB8AC3E}">
        <p14:creationId xmlns:p14="http://schemas.microsoft.com/office/powerpoint/2010/main" val="25601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095376" y="1613479"/>
            <a:ext cx="4786312" cy="1569343"/>
          </a:xfrm>
          <a:solidFill>
            <a:srgbClr val="FFCCCC"/>
          </a:solidFill>
        </p:spPr>
        <p:txBody>
          <a:bodyPr rtlCol="0">
            <a:normAutofit fontScale="62500" lnSpcReduction="20000"/>
          </a:bodyPr>
          <a:lstStyle/>
          <a:p>
            <a:pPr marL="0" indent="0" algn="just">
              <a:buNone/>
              <a:defRPr/>
            </a:pPr>
            <a:r>
              <a:rPr lang="es-MX" sz="3200" b="1" i="1" dirty="0">
                <a:effectLst>
                  <a:outerShdw blurRad="38100" dist="38100" dir="2700000" algn="tl">
                    <a:srgbClr val="000000">
                      <a:alpha val="43137"/>
                    </a:srgbClr>
                  </a:outerShdw>
                </a:effectLst>
                <a:latin typeface="Arial" pitchFamily="34" charset="0"/>
                <a:cs typeface="Arial" pitchFamily="34" charset="0"/>
              </a:rPr>
              <a:t>Como nominal: </a:t>
            </a:r>
            <a:r>
              <a:rPr lang="es-MX" sz="2900" dirty="0">
                <a:latin typeface="Arial" pitchFamily="34" charset="0"/>
                <a:cs typeface="Arial" pitchFamily="34" charset="0"/>
              </a:rPr>
              <a:t>El número es utilizado para simbolizar o denotar algo, o como etiqueta para identificar objetos. El valor numérico es irrelevante y no indica cantidad, rango o cualquier otra medida. Este uso es el primer acercamiento  del niño al número.</a:t>
            </a:r>
          </a:p>
        </p:txBody>
      </p:sp>
      <p:sp>
        <p:nvSpPr>
          <p:cNvPr id="5" name="4 Rectángulo"/>
          <p:cNvSpPr/>
          <p:nvPr/>
        </p:nvSpPr>
        <p:spPr>
          <a:xfrm>
            <a:off x="69670" y="448257"/>
            <a:ext cx="12122330" cy="584200"/>
          </a:xfrm>
          <a:prstGeom prst="rect">
            <a:avLst/>
          </a:prstGeom>
          <a:solidFill>
            <a:srgbClr val="FA8AE5"/>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s-MX" sz="3200" b="1" i="1" dirty="0">
                <a:solidFill>
                  <a:schemeClr val="bg1"/>
                </a:solidFill>
                <a:effectLst>
                  <a:outerShdw blurRad="38100" dist="38100" dir="2700000" algn="tl">
                    <a:srgbClr val="000000">
                      <a:alpha val="43137"/>
                    </a:srgbClr>
                  </a:outerShdw>
                </a:effectLst>
                <a:latin typeface="Arial" pitchFamily="34" charset="0"/>
                <a:cs typeface="Arial" pitchFamily="34" charset="0"/>
              </a:rPr>
              <a:t>Uso y significado del número</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964" y="1613479"/>
            <a:ext cx="3094038" cy="15097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5881688" y="3929064"/>
            <a:ext cx="4572000" cy="1508125"/>
          </a:xfrm>
          <a:prstGeom prst="rect">
            <a:avLst/>
          </a:prstGeom>
          <a:solidFill>
            <a:srgbClr val="FFCCFF"/>
          </a:solidFill>
        </p:spPr>
        <p:txBody>
          <a:bodyPr>
            <a:spAutoFit/>
          </a:bodyPr>
          <a:lstStyle/>
          <a:p>
            <a:pPr>
              <a:defRPr/>
            </a:pPr>
            <a:r>
              <a:rPr lang="es-MX" sz="2000" b="1" i="1" dirty="0">
                <a:effectLst>
                  <a:outerShdw blurRad="38100" dist="38100" dir="2700000" algn="tl">
                    <a:srgbClr val="000000">
                      <a:alpha val="43137"/>
                    </a:srgbClr>
                  </a:outerShdw>
                </a:effectLst>
                <a:latin typeface="Arial" pitchFamily="34" charset="0"/>
                <a:cs typeface="Arial" pitchFamily="34" charset="0"/>
              </a:rPr>
              <a:t>Como cardinal</a:t>
            </a:r>
          </a:p>
          <a:p>
            <a:pPr>
              <a:defRPr/>
            </a:pPr>
            <a:r>
              <a:rPr lang="es-MX" dirty="0">
                <a:latin typeface="Arial" pitchFamily="34" charset="0"/>
                <a:cs typeface="Arial" pitchFamily="34" charset="0"/>
              </a:rPr>
              <a:t>El número se usa para conocer la cantidad de objetos en un conjunto. Nos permite contestar a la pregunta “¿Cuántos</a:t>
            </a:r>
          </a:p>
          <a:p>
            <a:pPr>
              <a:defRPr/>
            </a:pPr>
            <a:r>
              <a:rPr lang="es-MX" dirty="0">
                <a:latin typeface="Arial" pitchFamily="34" charset="0"/>
                <a:cs typeface="Arial" pitchFamily="34" charset="0"/>
              </a:rPr>
              <a:t>hay?”.</a:t>
            </a:r>
          </a:p>
        </p:txBody>
      </p:sp>
      <p:pic>
        <p:nvPicPr>
          <p:cNvPr id="24582" name="6 Imagen" descr="cardinal.png"/>
          <p:cNvPicPr>
            <a:picLocks noChangeAspect="1"/>
          </p:cNvPicPr>
          <p:nvPr/>
        </p:nvPicPr>
        <p:blipFill>
          <a:blip r:embed="rId4">
            <a:extLst>
              <a:ext uri="{28A0092B-C50C-407E-A947-70E740481C1C}">
                <a14:useLocalDpi xmlns:a14="http://schemas.microsoft.com/office/drawing/2010/main" val="0"/>
              </a:ext>
            </a:extLst>
          </a:blip>
          <a:srcRect r="64801" b="60416"/>
          <a:stretch>
            <a:fillRect/>
          </a:stretch>
        </p:blipFill>
        <p:spPr bwMode="auto">
          <a:xfrm>
            <a:off x="1536384" y="3504407"/>
            <a:ext cx="3540125" cy="235743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5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412192"/>
            <a:ext cx="12192000" cy="58420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defRPr/>
            </a:pPr>
            <a:r>
              <a:rPr lang="es-MX" sz="3200" b="1" i="1" dirty="0">
                <a:solidFill>
                  <a:srgbClr val="FFFF00"/>
                </a:solidFill>
                <a:effectLst>
                  <a:outerShdw blurRad="38100" dist="38100" dir="2700000" algn="tl">
                    <a:srgbClr val="000000">
                      <a:alpha val="43137"/>
                    </a:srgbClr>
                  </a:outerShdw>
                </a:effectLst>
                <a:latin typeface="Arial" pitchFamily="34" charset="0"/>
                <a:cs typeface="Arial" pitchFamily="34" charset="0"/>
              </a:rPr>
              <a:t>Uso y significado del número</a:t>
            </a:r>
          </a:p>
        </p:txBody>
      </p:sp>
      <p:sp>
        <p:nvSpPr>
          <p:cNvPr id="9" name="8 Rectángulo"/>
          <p:cNvSpPr/>
          <p:nvPr/>
        </p:nvSpPr>
        <p:spPr>
          <a:xfrm>
            <a:off x="2095500" y="1860674"/>
            <a:ext cx="4572000" cy="1784350"/>
          </a:xfrm>
          <a:prstGeom prst="rect">
            <a:avLst/>
          </a:prstGeom>
          <a:solidFill>
            <a:schemeClr val="accent5">
              <a:lumMod val="40000"/>
              <a:lumOff val="60000"/>
            </a:schemeClr>
          </a:solidFill>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es-MX" sz="2000" b="1" i="1" dirty="0">
                <a:solidFill>
                  <a:schemeClr val="accent6"/>
                </a:solidFill>
                <a:effectLst>
                  <a:outerShdw blurRad="38100" dist="38100" dir="2700000" algn="tl">
                    <a:srgbClr val="000000">
                      <a:alpha val="43137"/>
                    </a:srgbClr>
                  </a:outerShdw>
                </a:effectLst>
                <a:latin typeface="Arial" pitchFamily="34" charset="0"/>
                <a:cs typeface="Arial" pitchFamily="34" charset="0"/>
              </a:rPr>
              <a:t>Como ordinal</a:t>
            </a:r>
          </a:p>
          <a:p>
            <a:pPr algn="just">
              <a:defRPr/>
            </a:pPr>
            <a:r>
              <a:rPr lang="es-MX" dirty="0">
                <a:solidFill>
                  <a:schemeClr val="tx1"/>
                </a:solidFill>
                <a:latin typeface="Arial" pitchFamily="34" charset="0"/>
                <a:cs typeface="Arial" pitchFamily="34" charset="0"/>
              </a:rPr>
              <a:t>El número hace referencia a un elemento dentro de una colección ordenada. Este uso del número nos permite</a:t>
            </a:r>
          </a:p>
          <a:p>
            <a:pPr algn="just">
              <a:defRPr/>
            </a:pPr>
            <a:r>
              <a:rPr lang="es-MX" dirty="0">
                <a:solidFill>
                  <a:schemeClr val="tx1"/>
                </a:solidFill>
                <a:latin typeface="Arial" pitchFamily="34" charset="0"/>
                <a:cs typeface="Arial" pitchFamily="34" charset="0"/>
              </a:rPr>
              <a:t>responder a la pregunta “¿Qué posición ocupa?” según un referente.</a:t>
            </a:r>
          </a:p>
        </p:txBody>
      </p:sp>
      <p:sp>
        <p:nvSpPr>
          <p:cNvPr id="6" name="5 Rectángulo"/>
          <p:cNvSpPr/>
          <p:nvPr/>
        </p:nvSpPr>
        <p:spPr>
          <a:xfrm>
            <a:off x="5667375" y="4573364"/>
            <a:ext cx="4572000" cy="1231900"/>
          </a:xfrm>
          <a:prstGeom prst="rect">
            <a:avLst/>
          </a:prstGeom>
          <a:solidFill>
            <a:schemeClr val="accent5">
              <a:lumMod val="20000"/>
              <a:lumOff val="80000"/>
            </a:schemeClr>
          </a:solidFill>
        </p:spPr>
        <p:txBody>
          <a:bodyPr>
            <a:spAutoFit/>
          </a:bodyPr>
          <a:lstStyle/>
          <a:p>
            <a:pPr>
              <a:defRPr/>
            </a:pPr>
            <a:r>
              <a:rPr lang="es-MX" sz="2000" b="1" i="1" dirty="0">
                <a:solidFill>
                  <a:schemeClr val="accent6"/>
                </a:solidFill>
                <a:effectLst>
                  <a:outerShdw blurRad="38100" dist="38100" dir="2700000" algn="tl">
                    <a:srgbClr val="000000">
                      <a:alpha val="43137"/>
                    </a:srgbClr>
                  </a:outerShdw>
                </a:effectLst>
              </a:rPr>
              <a:t>Como Numeral</a:t>
            </a:r>
            <a:r>
              <a:rPr lang="es-MX" dirty="0">
                <a:solidFill>
                  <a:schemeClr val="accent6"/>
                </a:solidFill>
              </a:rPr>
              <a:t>. </a:t>
            </a:r>
          </a:p>
          <a:p>
            <a:pPr algn="just">
              <a:defRPr/>
            </a:pPr>
            <a:r>
              <a:rPr lang="es-MX" dirty="0">
                <a:latin typeface="Arial" pitchFamily="34" charset="0"/>
                <a:cs typeface="Arial" pitchFamily="34" charset="0"/>
              </a:rPr>
              <a:t>Es una representación convencional del número. Por ejemplo: cinco bolitas se pueden representar con el número 5.</a:t>
            </a:r>
          </a:p>
        </p:txBody>
      </p:sp>
      <p:pic>
        <p:nvPicPr>
          <p:cNvPr id="4098" name="Picture 2" descr="traicionar esencia mago fila de niños Desprecio Influencia corazón perdido">
            <a:extLst>
              <a:ext uri="{FF2B5EF4-FFF2-40B4-BE49-F238E27FC236}">
                <a16:creationId xmlns:a16="http://schemas.microsoft.com/office/drawing/2014/main" xmlns="" id="{42E32012-9AC2-41F4-A7A1-05E9EDF91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205" y="1981200"/>
            <a:ext cx="31623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Bocadillo: ovalado 1">
            <a:extLst>
              <a:ext uri="{FF2B5EF4-FFF2-40B4-BE49-F238E27FC236}">
                <a16:creationId xmlns:a16="http://schemas.microsoft.com/office/drawing/2014/main" xmlns="" id="{03EE9FF6-2D6A-48D3-B9BD-263A5C2E5190}"/>
              </a:ext>
            </a:extLst>
          </p:cNvPr>
          <p:cNvSpPr/>
          <p:nvPr/>
        </p:nvSpPr>
        <p:spPr>
          <a:xfrm rot="16200000">
            <a:off x="1455420" y="3961968"/>
            <a:ext cx="1280160" cy="1480458"/>
          </a:xfrm>
          <a:prstGeom prst="wedgeEllipseCallout">
            <a:avLst>
              <a:gd name="adj1" fmla="val -24915"/>
              <a:gd name="adj2" fmla="val 77794"/>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lang="es-MX" dirty="0"/>
              <a:t>Tengo 3 cubos </a:t>
            </a:r>
            <a:endParaRPr lang="es-PE" dirty="0"/>
          </a:p>
        </p:txBody>
      </p:sp>
      <p:sp>
        <p:nvSpPr>
          <p:cNvPr id="3" name="Elipse 2">
            <a:extLst>
              <a:ext uri="{FF2B5EF4-FFF2-40B4-BE49-F238E27FC236}">
                <a16:creationId xmlns:a16="http://schemas.microsoft.com/office/drawing/2014/main" xmlns="" id="{3114402F-D293-4B58-834D-8057B67D5978}"/>
              </a:ext>
            </a:extLst>
          </p:cNvPr>
          <p:cNvSpPr/>
          <p:nvPr/>
        </p:nvSpPr>
        <p:spPr>
          <a:xfrm>
            <a:off x="2386149" y="5573486"/>
            <a:ext cx="2786742" cy="92601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E"/>
          </a:p>
        </p:txBody>
      </p:sp>
      <p:pic>
        <p:nvPicPr>
          <p:cNvPr id="4100" name="Picture 4" descr="Ilustración de Baby Boy Y Alfabeto Bloques De Dibujos Animados y más  Vectores Libres de Derechos de Letra del alfabeto - iStock">
            <a:extLst>
              <a:ext uri="{FF2B5EF4-FFF2-40B4-BE49-F238E27FC236}">
                <a16:creationId xmlns:a16="http://schemas.microsoft.com/office/drawing/2014/main" xmlns="" id="{FF583EC7-F916-4AA5-9817-7406DF8F03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632" b="99767" l="2730" r="97767">
                        <a14:foregroundMark x1="34739" y1="19114" x2="34739" y2="19114"/>
                        <a14:foregroundMark x1="34739" y1="19114" x2="34739" y2="19114"/>
                        <a14:foregroundMark x1="33747" y1="15385" x2="32754" y2="22145"/>
                        <a14:foregroundMark x1="37965" y1="14219" x2="33747" y2="34266"/>
                        <a14:foregroundMark x1="49876" y1="6527" x2="49876" y2="6527"/>
                        <a14:foregroundMark x1="49876" y1="6527" x2="49876" y2="6527"/>
                        <a14:foregroundMark x1="53598" y1="6527" x2="53598" y2="6527"/>
                        <a14:foregroundMark x1="54094" y1="3030" x2="54094" y2="3030"/>
                        <a14:foregroundMark x1="88834" y1="67599" x2="88834" y2="67599"/>
                        <a14:foregroundMark x1="84119" y1="53380" x2="84119" y2="53380"/>
                        <a14:foregroundMark x1="93548" y1="51981" x2="93548" y2="51981"/>
                        <a14:foregroundMark x1="94541" y1="52914" x2="86352" y2="64569"/>
                        <a14:foregroundMark x1="85856" y1="57343" x2="82630" y2="52914"/>
                        <a14:foregroundMark x1="95533" y1="59207" x2="97270" y2="65501"/>
                        <a14:foregroundMark x1="33251" y1="70396" x2="39950" y2="72028"/>
                        <a14:foregroundMark x1="41191" y1="69930" x2="32754" y2="73427"/>
                        <a14:foregroundMark x1="35484" y1="89510" x2="35484" y2="89510"/>
                        <a14:foregroundMark x1="31762" y1="75758" x2="31762" y2="75758"/>
                        <a14:foregroundMark x1="31762" y1="75758" x2="35980" y2="84149"/>
                        <a14:foregroundMark x1="35980" y1="84149" x2="35980" y2="89977"/>
                        <a14:foregroundMark x1="35484" y1="83217" x2="35484" y2="93007"/>
                        <a14:foregroundMark x1="43176" y1="82051" x2="44665" y2="94406"/>
                        <a14:foregroundMark x1="39950" y1="93473" x2="21340" y2="99767"/>
                        <a14:foregroundMark x1="13151" y1="73427" x2="6700" y2="69464"/>
                        <a14:foregroundMark x1="7940" y1="70396" x2="20844" y2="87646"/>
                        <a14:foregroundMark x1="15633" y1="74825" x2="6700" y2="67599"/>
                        <a14:foregroundMark x1="12407" y1="82751" x2="12407" y2="82751"/>
                        <a14:foregroundMark x1="48883" y1="33800" x2="48883" y2="33800"/>
                        <a14:foregroundMark x1="66005" y1="32401" x2="66005" y2="32401"/>
                        <a14:foregroundMark x1="66005" y1="32867" x2="38958" y2="31935"/>
                        <a14:foregroundMark x1="22333" y1="76690" x2="22333" y2="76690"/>
                        <a14:foregroundMark x1="23821" y1="74825" x2="22333" y2="77855"/>
                        <a14:foregroundMark x1="79653" y1="60606" x2="81638" y2="72960"/>
                        <a14:foregroundMark x1="77916" y1="57343" x2="78908" y2="72960"/>
                        <a14:foregroundMark x1="95037" y1="55711" x2="96278" y2="69930"/>
                        <a14:foregroundMark x1="89826" y1="77855" x2="97767" y2="85548"/>
                        <a14:foregroundMark x1="96774" y1="54312" x2="96774" y2="54312"/>
                        <a14:foregroundMark x1="2730" y1="69464" x2="2730" y2="69464"/>
                        <a14:foregroundMark x1="2730" y1="69464" x2="2730" y2="69930"/>
                        <a14:foregroundMark x1="4218" y1="68065" x2="7940" y2="77389"/>
                        <a14:foregroundMark x1="33747" y1="69464" x2="33747" y2="69464"/>
                        <a14:foregroundMark x1="35980" y1="68065" x2="37965" y2="74825"/>
                        <a14:foregroundMark x1="34243" y1="65501" x2="37965" y2="72960"/>
                        <a14:foregroundMark x1="49876" y1="53846" x2="56576" y2="54312"/>
                        <a14:foregroundMark x1="48387" y1="51515" x2="48387" y2="51515"/>
                        <a14:foregroundMark x1="23325" y1="78788" x2="20844" y2="77389"/>
                        <a14:foregroundMark x1="78908" y1="60140" x2="78908" y2="60140"/>
                        <a14:foregroundMark x1="77419" y1="52914" x2="77419" y2="52914"/>
                        <a14:foregroundMark x1="49876" y1="1632" x2="49876" y2="1632"/>
                        <a14:foregroundMark x1="80645" y1="51981" x2="80645" y2="51981"/>
                        <a14:foregroundMark x1="95533" y1="52448" x2="95533" y2="52448"/>
                        <a14:foregroundMark x1="21340" y1="78322" x2="21340" y2="78322"/>
                      </a14:backgroundRemoval>
                    </a14:imgEffect>
                  </a14:imgLayer>
                </a14:imgProps>
              </a:ext>
              <a:ext uri="{28A0092B-C50C-407E-A947-70E740481C1C}">
                <a14:useLocalDpi xmlns:a14="http://schemas.microsoft.com/office/drawing/2010/main" val="0"/>
              </a:ext>
            </a:extLst>
          </a:blip>
          <a:srcRect/>
          <a:stretch>
            <a:fillRect/>
          </a:stretch>
        </p:blipFill>
        <p:spPr bwMode="auto">
          <a:xfrm>
            <a:off x="2901860" y="4297139"/>
            <a:ext cx="1676207" cy="178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673572"/>
            <a:ext cx="7923212" cy="42037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4 Rectángulo"/>
          <p:cNvSpPr>
            <a:spLocks noChangeArrowheads="1"/>
          </p:cNvSpPr>
          <p:nvPr/>
        </p:nvSpPr>
        <p:spPr bwMode="auto">
          <a:xfrm>
            <a:off x="0" y="457508"/>
            <a:ext cx="12191999" cy="523220"/>
          </a:xfrm>
          <a:prstGeom prst="rect">
            <a:avLst/>
          </a:prstGeom>
          <a:solidFill>
            <a:srgbClr val="BE1299"/>
          </a:solidFill>
          <a:ln>
            <a:noFill/>
          </a:ln>
        </p:spPr>
        <p:txBody>
          <a:bodyPr wrap="square">
            <a:spAutoFit/>
          </a:bodyPr>
          <a:lstStyle/>
          <a:p>
            <a:pPr algn="ctr"/>
            <a:r>
              <a:rPr lang="es-MX" sz="2800" b="1" i="1" dirty="0">
                <a:solidFill>
                  <a:schemeClr val="bg2"/>
                </a:solidFill>
              </a:rPr>
              <a:t>El Rango Numérico</a:t>
            </a:r>
          </a:p>
        </p:txBody>
      </p:sp>
    </p:spTree>
    <p:extLst>
      <p:ext uri="{BB962C8B-B14F-4D97-AF65-F5344CB8AC3E}">
        <p14:creationId xmlns:p14="http://schemas.microsoft.com/office/powerpoint/2010/main" val="3772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886CF1-749F-4FD9-AFE9-72EF5C59018E}"/>
              </a:ext>
            </a:extLst>
          </p:cNvPr>
          <p:cNvSpPr txBox="1">
            <a:spLocks/>
          </p:cNvSpPr>
          <p:nvPr/>
        </p:nvSpPr>
        <p:spPr>
          <a:xfrm>
            <a:off x="7534275" y="978408"/>
            <a:ext cx="4076700" cy="110642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kern="1200" dirty="0">
                <a:ln w="12700">
                  <a:solidFill>
                    <a:schemeClr val="accent6">
                      <a:lumMod val="60000"/>
                      <a:lumOff val="40000"/>
                    </a:schemeClr>
                  </a:solidFill>
                  <a:prstDash val="solid"/>
                </a:ln>
                <a:solidFill>
                  <a:schemeClr val="accent6"/>
                </a:solidFill>
                <a:effectLst>
                  <a:innerShdw blurRad="177800">
                    <a:schemeClr val="accent3">
                      <a:lumMod val="50000"/>
                    </a:schemeClr>
                  </a:innerShdw>
                </a:effectLst>
                <a:latin typeface="+mj-lt"/>
                <a:ea typeface="+mj-ea"/>
                <a:cs typeface="+mj-cs"/>
              </a:rPr>
              <a:t>CONDICIONES QUE FAVORECEN EL DESARROLLO DE LA COMPETENCIA RELACIONADA CON EL AREA DE MATEMATICA</a:t>
            </a:r>
            <a:r>
              <a:rPr lang="en-US" sz="1800" b="1" kern="1200" dirty="0">
                <a:solidFill>
                  <a:schemeClr val="accent6"/>
                </a:solidFill>
                <a:latin typeface="+mj-lt"/>
                <a:ea typeface="+mj-ea"/>
                <a:cs typeface="+mj-cs"/>
              </a:rPr>
              <a:t>.</a:t>
            </a:r>
          </a:p>
        </p:txBody>
      </p:sp>
      <p:pic>
        <p:nvPicPr>
          <p:cNvPr id="1026" name="Picture 2" descr="Resultado de imagen para niños en el area de matematicas">
            <a:extLst>
              <a:ext uri="{FF2B5EF4-FFF2-40B4-BE49-F238E27FC236}">
                <a16:creationId xmlns:a16="http://schemas.microsoft.com/office/drawing/2014/main" xmlns="" id="{B695DEE2-CC68-44B0-A856-EBE4D7892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143"/>
          <a:stretch/>
        </p:blipFill>
        <p:spPr bwMode="auto">
          <a:xfrm>
            <a:off x="409574" y="633617"/>
            <a:ext cx="2524932" cy="173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Resultado de imagen para preescolar armar rompecabezas">
            <a:extLst>
              <a:ext uri="{FF2B5EF4-FFF2-40B4-BE49-F238E27FC236}">
                <a16:creationId xmlns:a16="http://schemas.microsoft.com/office/drawing/2014/main" xmlns="" id="{F501440B-31A1-4DAA-ADE4-2EDCBAE1BB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13" r="1" b="15093"/>
          <a:stretch/>
        </p:blipFill>
        <p:spPr bwMode="auto">
          <a:xfrm rot="16200000">
            <a:off x="3617081" y="546578"/>
            <a:ext cx="2292463" cy="2466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BB02D42C-A7C6-4494-A7BF-9171108073D8}"/>
              </a:ext>
            </a:extLst>
          </p:cNvPr>
          <p:cNvPicPr>
            <a:picLocks noChangeAspect="1"/>
          </p:cNvPicPr>
          <p:nvPr/>
        </p:nvPicPr>
        <p:blipFill rotWithShape="1">
          <a:blip r:embed="rId4"/>
          <a:srcRect l="16976" r="23532" b="-3"/>
          <a:stretch/>
        </p:blipFill>
        <p:spPr>
          <a:xfrm>
            <a:off x="409574" y="2787961"/>
            <a:ext cx="2438402" cy="2725717"/>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xmlns="" id="{8AEFD255-4E12-4066-8D72-80598088A1BA}"/>
              </a:ext>
            </a:extLst>
          </p:cNvPr>
          <p:cNvPicPr>
            <a:picLocks noChangeAspect="1"/>
          </p:cNvPicPr>
          <p:nvPr/>
        </p:nvPicPr>
        <p:blipFill rotWithShape="1">
          <a:blip r:embed="rId5"/>
          <a:srcRect l="908" r="-1" b="-1"/>
          <a:stretch/>
        </p:blipFill>
        <p:spPr>
          <a:xfrm>
            <a:off x="3498655" y="3931921"/>
            <a:ext cx="2497928" cy="1512486"/>
          </a:xfrm>
          <a:prstGeom prst="rect">
            <a:avLst/>
          </a:prstGeom>
          <a:ln>
            <a:noFill/>
          </a:ln>
          <a:effectLst>
            <a:outerShdw blurRad="292100" dist="139700" dir="2700000" algn="tl" rotWithShape="0">
              <a:srgbClr val="333333">
                <a:alpha val="65000"/>
              </a:srgbClr>
            </a:outerShdw>
          </a:effectLst>
        </p:spPr>
      </p:pic>
      <p:graphicFrame>
        <p:nvGraphicFramePr>
          <p:cNvPr id="5" name="Diagrama 4">
            <a:extLst>
              <a:ext uri="{FF2B5EF4-FFF2-40B4-BE49-F238E27FC236}">
                <a16:creationId xmlns:a16="http://schemas.microsoft.com/office/drawing/2014/main" xmlns="" id="{CEC593C7-CCD7-42E4-817E-F42C4B3FEC09}"/>
              </a:ext>
            </a:extLst>
          </p:cNvPr>
          <p:cNvGraphicFramePr/>
          <p:nvPr/>
        </p:nvGraphicFramePr>
        <p:xfrm>
          <a:off x="6416992" y="2641348"/>
          <a:ext cx="5365434" cy="36027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785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8F790F3D-29DD-4E43-9D60-66AAEEBBB1F4}"/>
              </a:ext>
            </a:extLst>
          </p:cNvPr>
          <p:cNvSpPr/>
          <p:nvPr/>
        </p:nvSpPr>
        <p:spPr>
          <a:xfrm>
            <a:off x="-43634" y="423339"/>
            <a:ext cx="12191999" cy="546539"/>
          </a:xfrm>
          <a:prstGeom prst="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accent6"/>
                </a:solidFill>
              </a:rPr>
              <a:t>IDEAS FUERZA: RESUELVE PROBLEMAS DE CANTIDAD</a:t>
            </a:r>
          </a:p>
        </p:txBody>
      </p:sp>
      <p:sp>
        <p:nvSpPr>
          <p:cNvPr id="7" name="Hexágono 6">
            <a:extLst>
              <a:ext uri="{FF2B5EF4-FFF2-40B4-BE49-F238E27FC236}">
                <a16:creationId xmlns:a16="http://schemas.microsoft.com/office/drawing/2014/main" xmlns="" id="{7389388F-9881-4294-AFB8-8E3BADE42D4C}"/>
              </a:ext>
            </a:extLst>
          </p:cNvPr>
          <p:cNvSpPr/>
          <p:nvPr/>
        </p:nvSpPr>
        <p:spPr>
          <a:xfrm>
            <a:off x="4992191" y="4206241"/>
            <a:ext cx="4244574" cy="2329796"/>
          </a:xfrm>
          <a:prstGeom prst="hexagon">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b="100000"/>
            </a:path>
            <a:tileRect t="-100000" r="-100000"/>
          </a:gradFill>
          <a:ln>
            <a:solidFill>
              <a:srgbClr val="7030A0"/>
            </a:solidFill>
            <a:prstDash val="dashDot"/>
            <a:beve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i="1" dirty="0">
                <a:solidFill>
                  <a:schemeClr val="tx1"/>
                </a:solidFill>
                <a:effectLst>
                  <a:outerShdw blurRad="38100" dist="38100" dir="2700000" algn="tl">
                    <a:srgbClr val="000000">
                      <a:alpha val="43137"/>
                    </a:srgbClr>
                  </a:outerShdw>
                </a:effectLst>
              </a:rPr>
              <a:t>Las niños y niños de culturas andina y amazónica tienen formas propias de relacionarse con su entorno, por ello es importante considerar que didácticamente los animales no son sujeto de cuantificación así como sus semillas y menos aún actividades relacionadas con los rituales propios de su cultura.</a:t>
            </a:r>
          </a:p>
          <a:p>
            <a:endParaRPr lang="es-PE" sz="1400" dirty="0">
              <a:solidFill>
                <a:schemeClr val="tx1"/>
              </a:solidFill>
            </a:endParaRPr>
          </a:p>
        </p:txBody>
      </p:sp>
      <p:sp>
        <p:nvSpPr>
          <p:cNvPr id="14" name="Hexágono 13">
            <a:extLst>
              <a:ext uri="{FF2B5EF4-FFF2-40B4-BE49-F238E27FC236}">
                <a16:creationId xmlns:a16="http://schemas.microsoft.com/office/drawing/2014/main" xmlns="" id="{B36F25C3-A27A-405C-9AB3-E72BA9C52B35}"/>
              </a:ext>
            </a:extLst>
          </p:cNvPr>
          <p:cNvSpPr/>
          <p:nvPr/>
        </p:nvSpPr>
        <p:spPr>
          <a:xfrm>
            <a:off x="4331425" y="1280015"/>
            <a:ext cx="2971799" cy="2472943"/>
          </a:xfrm>
          <a:prstGeom prst="hexagon">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a:solidFill>
              <a:srgbClr val="00B050"/>
            </a:solidFill>
            <a:prstDash val="dashDot"/>
            <a:beve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fontAlgn="base">
              <a:tabLst>
                <a:tab pos="228600" algn="l"/>
                <a:tab pos="449263" algn="l"/>
              </a:tabLst>
              <a:defRPr/>
            </a:pPr>
            <a:r>
              <a:rPr lang="es-ES" sz="1800" i="1" dirty="0">
                <a:effectLst>
                  <a:outerShdw blurRad="38100" dist="38100" dir="2700000" algn="tl">
                    <a:srgbClr val="000000">
                      <a:alpha val="43137"/>
                    </a:srgbClr>
                  </a:outerShdw>
                </a:effectLst>
                <a:latin typeface="+mn-lt"/>
                <a:cs typeface="+mn-cs"/>
              </a:rPr>
              <a:t>Las niñas y  niños desarrollan fácilmente las habilidades para contar trabajando con un rango numérico más pequeño. </a:t>
            </a:r>
          </a:p>
        </p:txBody>
      </p:sp>
      <p:sp>
        <p:nvSpPr>
          <p:cNvPr id="15" name="Hexágono 14">
            <a:extLst>
              <a:ext uri="{FF2B5EF4-FFF2-40B4-BE49-F238E27FC236}">
                <a16:creationId xmlns:a16="http://schemas.microsoft.com/office/drawing/2014/main" xmlns="" id="{D094C63F-B1D4-493B-BD9F-0876BA7CE392}"/>
              </a:ext>
            </a:extLst>
          </p:cNvPr>
          <p:cNvSpPr/>
          <p:nvPr/>
        </p:nvSpPr>
        <p:spPr>
          <a:xfrm>
            <a:off x="1359626" y="4063093"/>
            <a:ext cx="3046911" cy="2472943"/>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solidFill>
              <a:srgbClr val="CDEAFF"/>
            </a:solidFill>
            <a:prstDash val="dashDot"/>
            <a:bevel/>
          </a:ln>
          <a:effectLst>
            <a:glow rad="1016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fontAlgn="base">
              <a:tabLst>
                <a:tab pos="228600" algn="l"/>
                <a:tab pos="449263" algn="l"/>
              </a:tabLst>
              <a:defRPr/>
            </a:pPr>
            <a:r>
              <a:rPr lang="es-ES" i="1" dirty="0">
                <a:effectLst>
                  <a:outerShdw blurRad="38100" dist="38100" dir="2700000" algn="tl">
                    <a:srgbClr val="000000">
                      <a:alpha val="43137"/>
                    </a:srgbClr>
                  </a:outerShdw>
                </a:effectLst>
                <a:latin typeface="+mn-lt"/>
                <a:cs typeface="+mn-cs"/>
              </a:rPr>
              <a:t>Las niñas y niños son capaces de resolver problemas en  situaciones cotidianas sin necesidad de usar algoritmos.</a:t>
            </a:r>
          </a:p>
        </p:txBody>
      </p:sp>
      <p:pic>
        <p:nvPicPr>
          <p:cNvPr id="9220" name="Picture 4" descr="Resultado de imagen para niño señalando png">
            <a:extLst>
              <a:ext uri="{FF2B5EF4-FFF2-40B4-BE49-F238E27FC236}">
                <a16:creationId xmlns:a16="http://schemas.microsoft.com/office/drawing/2014/main" xmlns="" id="{F36F6C35-5ACC-4F5F-84F8-288B6434D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14" y="2093839"/>
            <a:ext cx="4033838" cy="3457575"/>
          </a:xfrm>
          <a:prstGeom prst="rect">
            <a:avLst/>
          </a:prstGeom>
          <a:noFill/>
          <a:extLst>
            <a:ext uri="{909E8E84-426E-40DD-AFC4-6F175D3DCCD1}">
              <a14:hiddenFill xmlns:a14="http://schemas.microsoft.com/office/drawing/2010/main">
                <a:solidFill>
                  <a:srgbClr val="FFFFFF"/>
                </a:solidFill>
              </a14:hiddenFill>
            </a:ext>
          </a:extLst>
        </p:spPr>
      </p:pic>
      <p:sp>
        <p:nvSpPr>
          <p:cNvPr id="8" name="Hexágono 7">
            <a:extLst>
              <a:ext uri="{FF2B5EF4-FFF2-40B4-BE49-F238E27FC236}">
                <a16:creationId xmlns:a16="http://schemas.microsoft.com/office/drawing/2014/main" xmlns="" id="{7F5164B6-5EBC-40E2-99FC-1C42156306E2}"/>
              </a:ext>
            </a:extLst>
          </p:cNvPr>
          <p:cNvSpPr/>
          <p:nvPr/>
        </p:nvSpPr>
        <p:spPr>
          <a:xfrm>
            <a:off x="619527" y="1280014"/>
            <a:ext cx="2971799" cy="2472943"/>
          </a:xfrm>
          <a:prstGeom prst="hexagon">
            <a:avLst/>
          </a:prstGeom>
          <a:solidFill>
            <a:schemeClr val="accent2"/>
          </a:solidFill>
          <a:ln w="38100">
            <a:prstDash val="dashDot"/>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i="1" dirty="0">
                <a:effectLst>
                  <a:outerShdw blurRad="38100" dist="38100" dir="2700000" algn="tl">
                    <a:srgbClr val="000000">
                      <a:alpha val="43137"/>
                    </a:srgbClr>
                  </a:outerShdw>
                </a:effectLst>
                <a:latin typeface="+mn-lt"/>
                <a:cs typeface="+mn-cs"/>
              </a:rPr>
              <a:t>Aprender matemática es más que aprender los números y saber contar. Las niñas y niños en Educación Inicial necesitan de experiencias diversas, con uso de material concreto que le permitan construir la noción de número.</a:t>
            </a:r>
          </a:p>
          <a:p>
            <a:pPr algn="ctr"/>
            <a:endParaRPr lang="es-PE" sz="1600" dirty="0"/>
          </a:p>
        </p:txBody>
      </p:sp>
    </p:spTree>
    <p:extLst>
      <p:ext uri="{BB962C8B-B14F-4D97-AF65-F5344CB8AC3E}">
        <p14:creationId xmlns:p14="http://schemas.microsoft.com/office/powerpoint/2010/main" val="34463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3ABE318-6A0B-4726-8430-54C58750ADA4}"/>
              </a:ext>
            </a:extLst>
          </p:cNvPr>
          <p:cNvSpPr txBox="1"/>
          <p:nvPr/>
        </p:nvSpPr>
        <p:spPr>
          <a:xfrm>
            <a:off x="1280161" y="1942012"/>
            <a:ext cx="9875520"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4400" dirty="0">
                <a:ln w="0"/>
                <a:solidFill>
                  <a:schemeClr val="accent6"/>
                </a:solidFill>
                <a:effectLst>
                  <a:outerShdw blurRad="38100" dist="25400" dir="5400000" algn="ctr" rotWithShape="0">
                    <a:srgbClr val="6E747A">
                      <a:alpha val="43000"/>
                    </a:srgbClr>
                  </a:outerShdw>
                </a:effectLst>
              </a:rPr>
              <a:t>CAPACIDADES DE LA COMPETENCIA</a:t>
            </a:r>
          </a:p>
          <a:p>
            <a:pPr algn="ctr"/>
            <a:r>
              <a:rPr lang="es-MX" sz="4400" dirty="0">
                <a:ln w="0"/>
                <a:solidFill>
                  <a:schemeClr val="accent6"/>
                </a:solidFill>
                <a:effectLst>
                  <a:outerShdw blurRad="38100" dist="25400" dir="5400000" algn="ctr" rotWithShape="0">
                    <a:srgbClr val="6E747A">
                      <a:alpha val="43000"/>
                    </a:srgbClr>
                  </a:outerShdw>
                </a:effectLst>
              </a:rPr>
              <a:t>  RESUELVE PROBLEMAS DE FORMA,MOVIMIENTO Y LOCALIZACION</a:t>
            </a:r>
            <a:endParaRPr lang="es-PE" sz="4400" dirty="0">
              <a:ln w="0"/>
              <a:solidFill>
                <a:schemeClr val="accent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7702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764AABE2-9F19-470D-9441-0F9D0CE31149}"/>
              </a:ext>
            </a:extLst>
          </p:cNvPr>
          <p:cNvGraphicFramePr/>
          <p:nvPr/>
        </p:nvGraphicFramePr>
        <p:xfrm>
          <a:off x="3453536" y="1492096"/>
          <a:ext cx="8114831" cy="478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DD75D91B-6A0B-4004-8F7F-7329C32169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56854" y="2349148"/>
            <a:ext cx="3924676" cy="2616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Marcador de contenido 4">
            <a:extLst>
              <a:ext uri="{FF2B5EF4-FFF2-40B4-BE49-F238E27FC236}">
                <a16:creationId xmlns:a16="http://schemas.microsoft.com/office/drawing/2014/main" xmlns="" id="{0BCD751A-CFD3-45D2-9B92-0CBDCDE1EA9B}"/>
              </a:ext>
            </a:extLst>
          </p:cNvPr>
          <p:cNvSpPr txBox="1">
            <a:spLocks/>
          </p:cNvSpPr>
          <p:nvPr/>
        </p:nvSpPr>
        <p:spPr>
          <a:xfrm>
            <a:off x="497259" y="582542"/>
            <a:ext cx="10888228" cy="535531"/>
          </a:xfrm>
          <a:prstGeom prst="rect">
            <a:avLst/>
          </a:prstGeom>
          <a:solidFill>
            <a:schemeClr val="accent1">
              <a:lumMod val="40000"/>
              <a:lumOff val="60000"/>
            </a:schemeClr>
          </a:solidFill>
          <a:ln>
            <a:solidFill>
              <a:schemeClr val="accent5">
                <a:lumMod val="75000"/>
              </a:schemeClr>
            </a:solidFill>
          </a:ln>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r>
              <a:rPr lang="es-PE" sz="3200" b="1" dirty="0">
                <a:ln w="12700">
                  <a:solidFill>
                    <a:schemeClr val="bg2">
                      <a:lumMod val="25000"/>
                    </a:schemeClr>
                  </a:solidFill>
                  <a:prstDash val="solid"/>
                </a:ln>
                <a:latin typeface="Walter Turncoat" panose="02000000000000000000" pitchFamily="2" charset="0"/>
                <a:ea typeface="Walter Turncoat" panose="02000000000000000000" pitchFamily="2" charset="0"/>
              </a:rPr>
              <a:t>Resuelve problemas de forma movimiento y localización Ciclo II</a:t>
            </a:r>
          </a:p>
        </p:txBody>
      </p:sp>
    </p:spTree>
    <p:extLst>
      <p:ext uri="{BB962C8B-B14F-4D97-AF65-F5344CB8AC3E}">
        <p14:creationId xmlns:p14="http://schemas.microsoft.com/office/powerpoint/2010/main" val="25399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xmlns="" id="{6F7A7BF0-E411-3441-91DB-EB17976C669F}"/>
              </a:ext>
            </a:extLst>
          </p:cNvPr>
          <p:cNvSpPr/>
          <p:nvPr/>
        </p:nvSpPr>
        <p:spPr>
          <a:xfrm>
            <a:off x="0" y="522021"/>
            <a:ext cx="12192000" cy="7842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bg1"/>
                </a:solidFill>
              </a:rPr>
              <a:t>NOCIONES QUE SE VISUALIZAN EN LA COMPETENCIA RESUELVE PROBLEMAS DE FORMA, MOVIMIENTO Y LOCALIZACIÓN</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77" y="1959429"/>
            <a:ext cx="11928256" cy="5078185"/>
          </a:xfrm>
          <a:prstGeom prst="rect">
            <a:avLst/>
          </a:prstGeom>
        </p:spPr>
      </p:pic>
    </p:spTree>
    <p:extLst>
      <p:ext uri="{BB962C8B-B14F-4D97-AF65-F5344CB8AC3E}">
        <p14:creationId xmlns:p14="http://schemas.microsoft.com/office/powerpoint/2010/main" val="28137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FA4C3DBA-8CCF-4BED-AAC4-11421FB41741}"/>
              </a:ext>
            </a:extLst>
          </p:cNvPr>
          <p:cNvSpPr>
            <a:spLocks noGrp="1"/>
          </p:cNvSpPr>
          <p:nvPr>
            <p:ph type="title"/>
          </p:nvPr>
        </p:nvSpPr>
        <p:spPr>
          <a:xfrm>
            <a:off x="377861" y="2240679"/>
            <a:ext cx="7722251" cy="4098108"/>
          </a:xfrm>
        </p:spPr>
        <p:txBody>
          <a:bodyPr vert="horz" lIns="91440" tIns="45720" rIns="91440" bIns="45720" rtlCol="0" anchor="t">
            <a:normAutofit/>
          </a:bodyPr>
          <a:lstStyle/>
          <a:p>
            <a:r>
              <a:rPr lang="en-US" sz="2400" b="1" kern="1200" dirty="0">
                <a:solidFill>
                  <a:schemeClr val="accent6">
                    <a:lumMod val="75000"/>
                  </a:schemeClr>
                </a:solidFill>
                <a:latin typeface="+mj-lt"/>
                <a:ea typeface="+mj-ea"/>
                <a:cs typeface="+mj-cs"/>
              </a:rPr>
              <a:t>¿Cuál es la situación retadora?</a:t>
            </a:r>
            <a:br>
              <a:rPr lang="en-US" sz="2400" b="1" kern="1200" dirty="0">
                <a:solidFill>
                  <a:schemeClr val="accent6">
                    <a:lumMod val="75000"/>
                  </a:schemeClr>
                </a:solidFill>
                <a:latin typeface="+mj-lt"/>
                <a:ea typeface="+mj-ea"/>
                <a:cs typeface="+mj-cs"/>
              </a:rPr>
            </a:br>
            <a:r>
              <a:rPr lang="en-US" sz="2400" b="1" kern="1200" dirty="0">
                <a:solidFill>
                  <a:schemeClr val="accent6">
                    <a:lumMod val="75000"/>
                  </a:schemeClr>
                </a:solidFill>
                <a:latin typeface="+mj-lt"/>
                <a:ea typeface="+mj-ea"/>
                <a:cs typeface="+mj-cs"/>
              </a:rPr>
              <a:t/>
            </a:r>
            <a:br>
              <a:rPr lang="en-US" sz="2400" b="1" kern="1200" dirty="0">
                <a:solidFill>
                  <a:schemeClr val="accent6">
                    <a:lumMod val="75000"/>
                  </a:schemeClr>
                </a:solidFill>
                <a:latin typeface="+mj-lt"/>
                <a:ea typeface="+mj-ea"/>
                <a:cs typeface="+mj-cs"/>
              </a:rPr>
            </a:br>
            <a:r>
              <a:rPr lang="en-US" sz="2400" b="1" kern="1200" dirty="0">
                <a:solidFill>
                  <a:schemeClr val="accent6">
                    <a:lumMod val="75000"/>
                  </a:schemeClr>
                </a:solidFill>
                <a:latin typeface="+mj-lt"/>
                <a:ea typeface="+mj-ea"/>
                <a:cs typeface="+mj-cs"/>
              </a:rPr>
              <a:t>¿Qué competencias matemáticas se están desarrollando?</a:t>
            </a:r>
            <a:br>
              <a:rPr lang="en-US" sz="2400" b="1" kern="1200" dirty="0">
                <a:solidFill>
                  <a:schemeClr val="accent6">
                    <a:lumMod val="75000"/>
                  </a:schemeClr>
                </a:solidFill>
                <a:latin typeface="+mj-lt"/>
                <a:ea typeface="+mj-ea"/>
                <a:cs typeface="+mj-cs"/>
              </a:rPr>
            </a:br>
            <a:r>
              <a:rPr lang="en-US" sz="2400" b="1" kern="1200" dirty="0">
                <a:solidFill>
                  <a:schemeClr val="accent6">
                    <a:lumMod val="75000"/>
                  </a:schemeClr>
                </a:solidFill>
                <a:latin typeface="+mj-lt"/>
                <a:ea typeface="+mj-ea"/>
                <a:cs typeface="+mj-cs"/>
              </a:rPr>
              <a:t> </a:t>
            </a:r>
            <a:br>
              <a:rPr lang="en-US" sz="2400" b="1" kern="1200" dirty="0">
                <a:solidFill>
                  <a:schemeClr val="accent6">
                    <a:lumMod val="75000"/>
                  </a:schemeClr>
                </a:solidFill>
                <a:latin typeface="+mj-lt"/>
                <a:ea typeface="+mj-ea"/>
                <a:cs typeface="+mj-cs"/>
              </a:rPr>
            </a:br>
            <a:r>
              <a:rPr lang="en-US" sz="2400" b="1" kern="1200" dirty="0">
                <a:solidFill>
                  <a:schemeClr val="accent6">
                    <a:lumMod val="75000"/>
                  </a:schemeClr>
                </a:solidFill>
                <a:latin typeface="+mj-lt"/>
                <a:ea typeface="+mj-ea"/>
                <a:cs typeface="+mj-cs"/>
              </a:rPr>
              <a:t>¿Qué nociones matemáticas se están movilizando? </a:t>
            </a:r>
            <a:br>
              <a:rPr lang="en-US" sz="2400" b="1" kern="1200" dirty="0">
                <a:solidFill>
                  <a:schemeClr val="accent6">
                    <a:lumMod val="75000"/>
                  </a:schemeClr>
                </a:solidFill>
                <a:latin typeface="+mj-lt"/>
                <a:ea typeface="+mj-ea"/>
                <a:cs typeface="+mj-cs"/>
              </a:rPr>
            </a:br>
            <a:r>
              <a:rPr lang="en-US" sz="2400" b="1" kern="1200" dirty="0">
                <a:solidFill>
                  <a:schemeClr val="accent6">
                    <a:lumMod val="75000"/>
                  </a:schemeClr>
                </a:solidFill>
                <a:latin typeface="+mj-lt"/>
                <a:ea typeface="+mj-ea"/>
                <a:cs typeface="+mj-cs"/>
              </a:rPr>
              <a:t/>
            </a:r>
            <a:br>
              <a:rPr lang="en-US" sz="2400" b="1" kern="1200" dirty="0">
                <a:solidFill>
                  <a:schemeClr val="accent6">
                    <a:lumMod val="75000"/>
                  </a:schemeClr>
                </a:solidFill>
                <a:latin typeface="+mj-lt"/>
                <a:ea typeface="+mj-ea"/>
                <a:cs typeface="+mj-cs"/>
              </a:rPr>
            </a:br>
            <a:r>
              <a:rPr lang="en-US" sz="2400" b="1" kern="1200" dirty="0">
                <a:solidFill>
                  <a:schemeClr val="accent6">
                    <a:lumMod val="75000"/>
                  </a:schemeClr>
                </a:solidFill>
                <a:latin typeface="+mj-lt"/>
                <a:ea typeface="+mj-ea"/>
                <a:cs typeface="+mj-cs"/>
              </a:rPr>
              <a:t>¿Qué capacidades se están combinando en las acciones que realizan las niñas y los niños?</a:t>
            </a:r>
          </a:p>
        </p:txBody>
      </p:sp>
      <p:sp>
        <p:nvSpPr>
          <p:cNvPr id="4" name="Bocadillo nube: nube 3">
            <a:extLst>
              <a:ext uri="{FF2B5EF4-FFF2-40B4-BE49-F238E27FC236}">
                <a16:creationId xmlns:a16="http://schemas.microsoft.com/office/drawing/2014/main" xmlns="" id="{AB08BC59-91D5-4489-8110-BA41B17ED96A}"/>
              </a:ext>
            </a:extLst>
          </p:cNvPr>
          <p:cNvSpPr/>
          <p:nvPr/>
        </p:nvSpPr>
        <p:spPr>
          <a:xfrm rot="16966758">
            <a:off x="7894187" y="1090555"/>
            <a:ext cx="1150808" cy="1414859"/>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xmlns="" id="{021FD2DF-83D7-496B-B438-1610B947204C}"/>
              </a:ext>
            </a:extLst>
          </p:cNvPr>
          <p:cNvSpPr/>
          <p:nvPr/>
        </p:nvSpPr>
        <p:spPr>
          <a:xfrm>
            <a:off x="8151223" y="5227366"/>
            <a:ext cx="4040777" cy="1454307"/>
          </a:xfrm>
          <a:prstGeom prst="ellipse">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xmlns="" id="{5D415185-2DD8-4456-9BC6-981741FE3891}"/>
              </a:ext>
            </a:extLst>
          </p:cNvPr>
          <p:cNvSpPr txBox="1"/>
          <p:nvPr/>
        </p:nvSpPr>
        <p:spPr>
          <a:xfrm>
            <a:off x="0" y="373211"/>
            <a:ext cx="1219200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spcAft>
                <a:spcPts val="600"/>
              </a:spcAft>
            </a:pPr>
            <a:r>
              <a:rPr lang="es-MX" sz="4000" dirty="0"/>
              <a:t>Respondemos </a:t>
            </a:r>
            <a:endParaRPr lang="es-PE" sz="4000" dirty="0"/>
          </a:p>
        </p:txBody>
      </p:sp>
      <p:pic>
        <p:nvPicPr>
          <p:cNvPr id="9218" name="Picture 2" descr="Niña pensando, Ilustración de personas, Personajes de caricatura,  ilustración png | PNGWing">
            <a:extLst>
              <a:ext uri="{FF2B5EF4-FFF2-40B4-BE49-F238E27FC236}">
                <a16:creationId xmlns:a16="http://schemas.microsoft.com/office/drawing/2014/main" xmlns="" id="{8EA0BCC7-8198-4D8A-8A61-8E0A4766F7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08" b="96416" l="10000" r="90000">
                        <a14:foregroundMark x1="51848" y1="4778" x2="51848" y2="4778"/>
                        <a14:foregroundMark x1="51848" y1="4778" x2="51848" y2="4778"/>
                        <a14:foregroundMark x1="55326" y1="11945" x2="55326" y2="11945"/>
                        <a14:foregroundMark x1="56196" y1="13140" x2="56196" y2="13140"/>
                        <a14:foregroundMark x1="50978" y1="83276" x2="50978" y2="83276"/>
                        <a14:foregroundMark x1="45978" y1="85324" x2="45978" y2="85324"/>
                        <a14:foregroundMark x1="46848" y1="93345" x2="46848" y2="93345"/>
                        <a14:foregroundMark x1="44130" y1="96416" x2="44130" y2="96416"/>
                        <a14:foregroundMark x1="43913" y1="95904" x2="43913" y2="95904"/>
                        <a14:foregroundMark x1="44130" y1="95051" x2="44130" y2="95051"/>
                        <a14:backgroundMark x1="43478" y1="35836" x2="43478" y2="35836"/>
                      </a14:backgroundRemoval>
                    </a14:imgEffect>
                  </a14:imgLayer>
                </a14:imgProps>
              </a:ext>
              <a:ext uri="{28A0092B-C50C-407E-A947-70E740481C1C}">
                <a14:useLocalDpi xmlns:a14="http://schemas.microsoft.com/office/drawing/2010/main" val="0"/>
              </a:ext>
            </a:extLst>
          </a:blip>
          <a:srcRect/>
          <a:stretch>
            <a:fillRect/>
          </a:stretch>
        </p:blipFill>
        <p:spPr bwMode="auto">
          <a:xfrm>
            <a:off x="7024335" y="1971676"/>
            <a:ext cx="6433889" cy="409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1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589A04C-711F-4836-904F-3AAA04DE7D2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382495" y="1157442"/>
            <a:ext cx="5162550" cy="1238250"/>
          </a:xfrm>
          <a:prstGeom prst="rect">
            <a:avLst/>
          </a:prstGeom>
          <a:ln>
            <a:solidFill>
              <a:srgbClr val="FFCC29"/>
            </a:solidFill>
          </a:ln>
        </p:spPr>
      </p:pic>
      <p:sp>
        <p:nvSpPr>
          <p:cNvPr id="6" name="Rectángulo 5">
            <a:extLst>
              <a:ext uri="{FF2B5EF4-FFF2-40B4-BE49-F238E27FC236}">
                <a16:creationId xmlns:a16="http://schemas.microsoft.com/office/drawing/2014/main" xmlns="" id="{07F77EBF-4EF2-4818-8CAF-370509A30E95}"/>
              </a:ext>
            </a:extLst>
          </p:cNvPr>
          <p:cNvSpPr/>
          <p:nvPr/>
        </p:nvSpPr>
        <p:spPr>
          <a:xfrm>
            <a:off x="0" y="219127"/>
            <a:ext cx="12192000" cy="7184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t>EL ENFOQUE DE RESOLUCIÓN DE PROBLEMAS EN EL DESARROLLO DE LAS COMPETENCIAS MATEMÁTICAS</a:t>
            </a:r>
            <a:endParaRPr lang="es-PE" sz="2400" dirty="0"/>
          </a:p>
        </p:txBody>
      </p:sp>
      <p:pic>
        <p:nvPicPr>
          <p:cNvPr id="7" name="Imagen 6">
            <a:extLst>
              <a:ext uri="{FF2B5EF4-FFF2-40B4-BE49-F238E27FC236}">
                <a16:creationId xmlns:a16="http://schemas.microsoft.com/office/drawing/2014/main" xmlns="" id="{3E9D3B95-E1A0-4904-BD96-DC4ED1987AD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710048" y="1304653"/>
            <a:ext cx="2600325" cy="4572000"/>
          </a:xfrm>
          <a:prstGeom prst="rect">
            <a:avLst/>
          </a:prstGeom>
          <a:ln>
            <a:solidFill>
              <a:srgbClr val="00B0F0"/>
            </a:solidFill>
          </a:ln>
        </p:spPr>
      </p:pic>
      <p:pic>
        <p:nvPicPr>
          <p:cNvPr id="8" name="Imagen 7">
            <a:extLst>
              <a:ext uri="{FF2B5EF4-FFF2-40B4-BE49-F238E27FC236}">
                <a16:creationId xmlns:a16="http://schemas.microsoft.com/office/drawing/2014/main" xmlns="" id="{83A41409-7218-4358-AF94-91F81AF21895}"/>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a:off x="404100" y="3590653"/>
            <a:ext cx="4248150" cy="2933700"/>
          </a:xfrm>
          <a:prstGeom prst="rect">
            <a:avLst/>
          </a:prstGeom>
          <a:ln>
            <a:solidFill>
              <a:srgbClr val="7030A0"/>
            </a:solidFill>
          </a:ln>
        </p:spPr>
      </p:pic>
      <p:pic>
        <p:nvPicPr>
          <p:cNvPr id="7170" name="Picture 2" descr="80,264 Niños Jugando Caricatura Imágenes y Fotos - 123RF">
            <a:extLst>
              <a:ext uri="{FF2B5EF4-FFF2-40B4-BE49-F238E27FC236}">
                <a16:creationId xmlns:a16="http://schemas.microsoft.com/office/drawing/2014/main" xmlns="" id="{BAA476A9-F46D-46E0-90BA-A8AEC97299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0872" y="2596227"/>
            <a:ext cx="3280426" cy="3280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6398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1767" y="2329850"/>
            <a:ext cx="10515600" cy="1325563"/>
          </a:xfrm>
          <a:ln/>
        </p:spPr>
        <p:style>
          <a:lnRef idx="1">
            <a:schemeClr val="accent3"/>
          </a:lnRef>
          <a:fillRef idx="2">
            <a:schemeClr val="accent3"/>
          </a:fillRef>
          <a:effectRef idx="1">
            <a:schemeClr val="accent3"/>
          </a:effectRef>
          <a:fontRef idx="minor">
            <a:schemeClr val="dk1"/>
          </a:fontRef>
        </p:style>
        <p:txBody>
          <a:bodyPr>
            <a:normAutofit/>
          </a:bodyPr>
          <a:lstStyle/>
          <a:p>
            <a:r>
              <a:rPr lang="es-ES" sz="3600" b="1" dirty="0">
                <a:solidFill>
                  <a:schemeClr val="accent5">
                    <a:lumMod val="20000"/>
                    <a:lumOff val="80000"/>
                  </a:schemeClr>
                </a:solidFill>
              </a:rPr>
              <a:t>Actividades Lúdicas que desarrollan esta competencia.</a:t>
            </a:r>
            <a:endParaRPr lang="en-US" sz="3600" b="1" dirty="0">
              <a:solidFill>
                <a:schemeClr val="accent5">
                  <a:lumMod val="20000"/>
                  <a:lumOff val="80000"/>
                </a:schemeClr>
              </a:solidFill>
            </a:endParaRPr>
          </a:p>
        </p:txBody>
      </p:sp>
    </p:spTree>
    <p:extLst>
      <p:ext uri="{BB962C8B-B14F-4D97-AF65-F5344CB8AC3E}">
        <p14:creationId xmlns:p14="http://schemas.microsoft.com/office/powerpoint/2010/main" val="150455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43467" y="321734"/>
            <a:ext cx="10905066" cy="1135737"/>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r>
              <a:rPr lang="en-US" sz="2500" b="1" kern="1200" dirty="0">
                <a:ln/>
                <a:solidFill>
                  <a:schemeClr val="tx1"/>
                </a:solidFill>
                <a:latin typeface="+mj-lt"/>
                <a:ea typeface="+mj-ea"/>
                <a:cs typeface="+mj-cs"/>
              </a:rPr>
              <a:t>Algunas actividades lúdicas que nos ayudan a desarrollar esta competencia</a:t>
            </a:r>
          </a:p>
        </p:txBody>
      </p:sp>
      <p:sp>
        <p:nvSpPr>
          <p:cNvPr id="2" name="Rectángulo 1"/>
          <p:cNvSpPr/>
          <p:nvPr/>
        </p:nvSpPr>
        <p:spPr>
          <a:xfrm>
            <a:off x="643468" y="1782980"/>
            <a:ext cx="4669311" cy="4753285"/>
          </a:xfrm>
          <a:prstGeom prst="rect">
            <a:avLst/>
          </a:prstGeom>
        </p:spPr>
        <p:txBody>
          <a:bodyPr vert="horz" lIns="91440" tIns="45720" rIns="91440" bIns="45720" rtlCol="0">
            <a:normAutofit lnSpcReduction="10000"/>
          </a:bodyPr>
          <a:lstStyle/>
          <a:p>
            <a:pPr indent="-228600" algn="just" defTabSz="914400">
              <a:lnSpc>
                <a:spcPct val="90000"/>
              </a:lnSpc>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Juego de la gallinita ciega:</a:t>
            </a:r>
            <a:r>
              <a:rPr lang="en-US" sz="1600" dirty="0">
                <a:latin typeface="Arial" panose="020B0604020202020204" pitchFamily="34" charset="0"/>
                <a:cs typeface="Arial" panose="020B0604020202020204" pitchFamily="34" charset="0"/>
              </a:rPr>
              <a:t> Para la realización de este juego se puede colocar diferentes objetos en un espacio donde las niñas y niños pueden desplazarse. Para ello uno de los jugadores deberá colocarse una venda en los ojos y es el niño o niña quien va ir orientando hacia donde debe caminar. Por ej. “Vamos a caminar hacia adelante donde hay una silla, luego volteamos hacia un lado para no tropezarnos”</a:t>
            </a:r>
          </a:p>
          <a:p>
            <a:pPr indent="-228600" algn="just" defTabSz="9144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La niña o niño puede ser quien acompañe a la persona que esta jugando , ya que este juego va a permitir que comunique los desplazamientos que realiza </a:t>
            </a:r>
          </a:p>
          <a:p>
            <a:pPr indent="-228600" algn="just" defTabSz="9144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Este es un juego que se puede realizar en familia en un lugar determinado en casa o un espacio amplio. Finalmente pueden dibujar con ayuda del adulto los desplazamientos que realizaron.</a:t>
            </a:r>
          </a:p>
          <a:p>
            <a:pPr indent="-228600" algn="just" defTabSz="9144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Esta actividad lúdica es un medio para el desarrollo del pensamiento matemático y la socializacion con la familia.</a:t>
            </a:r>
          </a:p>
          <a:p>
            <a:pPr indent="-228600" defTabSz="914400">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9218" name="Picture 2" descr="La gallinita ciega. Juegos populares para niños">
            <a:extLst>
              <a:ext uri="{FF2B5EF4-FFF2-40B4-BE49-F238E27FC236}">
                <a16:creationId xmlns:a16="http://schemas.microsoft.com/office/drawing/2014/main" xmlns="" id="{80B10816-F259-449F-9766-B552DF4D56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13998" y="1782981"/>
            <a:ext cx="5815856" cy="436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6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8544" y="832241"/>
            <a:ext cx="5197749" cy="5244468"/>
          </a:xfrm>
          <a:prstGeom prst="rect">
            <a:avLst/>
          </a:prstGeom>
        </p:spPr>
        <p:txBody>
          <a:bodyPr vert="horz" lIns="91440" tIns="45720" rIns="91440" bIns="45720" rtlCol="0">
            <a:normAutofit fontScale="92500" lnSpcReduction="20000"/>
          </a:bodyPr>
          <a:lstStyle/>
          <a:p>
            <a:pPr indent="-228600" algn="just" defTabSz="914400">
              <a:lnSpc>
                <a:spcPct val="9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Búsqueda del tesoro:</a:t>
            </a:r>
            <a:r>
              <a:rPr lang="en-US" dirty="0">
                <a:latin typeface="Arial" panose="020B0604020202020204" pitchFamily="34" charset="0"/>
                <a:cs typeface="Arial" panose="020B0604020202020204" pitchFamily="34" charset="0"/>
              </a:rPr>
              <a:t> La búsqueda del tesoro es un juego que se puede realizar en casa y con la participación de todos los integrantes de la familia. Se trata de ocultar en algún lugar de la casa un objeto que será el tesoro a encontrar. </a:t>
            </a:r>
          </a:p>
          <a:p>
            <a:pPr indent="-228600" algn="just"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Uno de los integrantes de la familia será quien organice las pistas y las vaya escondiendo por toda la casa sin que los demás sepan dónde están. Estas pistas pueden ser a través de escritos o dibujos para que los lea la niña o niño. </a:t>
            </a:r>
          </a:p>
          <a:p>
            <a:pPr indent="-228600" algn="just"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El reto consiste en ir descubriendo cada una de las pistas que en cada una contendrá un mensaje secreto que llevará a encontrar el tesoro escondido. </a:t>
            </a:r>
          </a:p>
          <a:p>
            <a:pPr indent="-228600" algn="just">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Mientras se va buscando el tesoro las niñas y niños tienen la oportunidad de realizar desplazamientos, ubicar los objetos por toda la casa y comunicar sus hallazgos.</a:t>
            </a:r>
          </a:p>
          <a:p>
            <a:pPr indent="-228600" algn="just">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Finalmente despues de realizar varios recorridos pueden dibujar con ayuda del adulto los desplazamientos que realizaron para encontrar el Tesoro.</a:t>
            </a:r>
          </a:p>
          <a:p>
            <a:pPr indent="-228600" algn="just"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Esta actividad lúdica es un medio para el desarrollo del pensamiento matemático y la socializacion  con la familia. </a:t>
            </a:r>
          </a:p>
          <a:p>
            <a:pPr indent="-228600" defTabSz="914400">
              <a:lnSpc>
                <a:spcPct val="90000"/>
              </a:lnSpc>
              <a:spcAft>
                <a:spcPts val="600"/>
              </a:spcAft>
              <a:buFont typeface="Arial" panose="020B0604020202020204" pitchFamily="34" charset="0"/>
              <a:buChar char="•"/>
            </a:pPr>
            <a:endParaRPr lang="en-US" sz="1500" dirty="0"/>
          </a:p>
        </p:txBody>
      </p:sp>
      <p:pic>
        <p:nvPicPr>
          <p:cNvPr id="10244" name="Picture 4" descr="buscando-el-tesoro-1 – Servicios y blog sobre fiestas infantiles">
            <a:extLst>
              <a:ext uri="{FF2B5EF4-FFF2-40B4-BE49-F238E27FC236}">
                <a16:creationId xmlns:a16="http://schemas.microsoft.com/office/drawing/2014/main" xmlns="" id="{E28418EA-DF7A-4633-A1AB-4AC10BDB73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28" r="3205"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10242" name="Picture 2" descr="Búsqueda del tesoro para imprimir - Juegos para jugar en casa">
            <a:extLst>
              <a:ext uri="{FF2B5EF4-FFF2-40B4-BE49-F238E27FC236}">
                <a16:creationId xmlns:a16="http://schemas.microsoft.com/office/drawing/2014/main" xmlns="" id="{A6650FB5-5B52-4817-8078-9EE32A026B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95" r="3268" b="1"/>
          <a:stretch/>
        </p:blipFill>
        <p:spPr bwMode="auto">
          <a:xfrm>
            <a:off x="6096000"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8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886CF1-749F-4FD9-AFE9-72EF5C59018E}"/>
              </a:ext>
            </a:extLst>
          </p:cNvPr>
          <p:cNvSpPr txBox="1">
            <a:spLocks/>
          </p:cNvSpPr>
          <p:nvPr/>
        </p:nvSpPr>
        <p:spPr>
          <a:xfrm>
            <a:off x="7534275" y="978408"/>
            <a:ext cx="4076700" cy="110642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800" b="1" kern="1200" dirty="0">
                <a:ln w="12700">
                  <a:solidFill>
                    <a:schemeClr val="accent6">
                      <a:lumMod val="60000"/>
                      <a:lumOff val="40000"/>
                    </a:schemeClr>
                  </a:solidFill>
                  <a:prstDash val="solid"/>
                </a:ln>
                <a:solidFill>
                  <a:schemeClr val="accent6"/>
                </a:solidFill>
                <a:effectLst>
                  <a:innerShdw blurRad="177800">
                    <a:schemeClr val="accent3">
                      <a:lumMod val="50000"/>
                    </a:schemeClr>
                  </a:innerShdw>
                </a:effectLst>
                <a:latin typeface="+mj-lt"/>
                <a:ea typeface="+mj-ea"/>
                <a:cs typeface="+mj-cs"/>
              </a:rPr>
              <a:t>CONDICIONES QUE FAVORECEN EL DESARROLLO DE LAS COMPETENCIAS RELACIONADA CON EL AREA DE MATEMATICA</a:t>
            </a:r>
            <a:r>
              <a:rPr lang="en-US" sz="1800" b="1" kern="1200" dirty="0">
                <a:solidFill>
                  <a:schemeClr val="accent6"/>
                </a:solidFill>
                <a:latin typeface="+mj-lt"/>
                <a:ea typeface="+mj-ea"/>
                <a:cs typeface="+mj-cs"/>
              </a:rPr>
              <a:t>.</a:t>
            </a:r>
          </a:p>
        </p:txBody>
      </p:sp>
      <p:graphicFrame>
        <p:nvGraphicFramePr>
          <p:cNvPr id="5" name="Diagrama 4">
            <a:extLst>
              <a:ext uri="{FF2B5EF4-FFF2-40B4-BE49-F238E27FC236}">
                <a16:creationId xmlns:a16="http://schemas.microsoft.com/office/drawing/2014/main" xmlns="" id="{CEC593C7-CCD7-42E4-817E-F42C4B3FEC09}"/>
              </a:ext>
            </a:extLst>
          </p:cNvPr>
          <p:cNvGraphicFramePr/>
          <p:nvPr>
            <p:extLst>
              <p:ext uri="{D42A27DB-BD31-4B8C-83A1-F6EECF244321}">
                <p14:modId xmlns:p14="http://schemas.microsoft.com/office/powerpoint/2010/main" val="1500212618"/>
              </p:ext>
            </p:extLst>
          </p:nvPr>
        </p:nvGraphicFramePr>
        <p:xfrm>
          <a:off x="6409953" y="2276856"/>
          <a:ext cx="5365434" cy="36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2" name="Picture 8" descr="Educación incluida en reparación – Diario UNO">
            <a:extLst>
              <a:ext uri="{FF2B5EF4-FFF2-40B4-BE49-F238E27FC236}">
                <a16:creationId xmlns:a16="http://schemas.microsoft.com/office/drawing/2014/main" xmlns="" id="{E0000A00-F069-41D5-AC94-7E916AEA07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7102" y="2433433"/>
            <a:ext cx="2741194" cy="2076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Venta al por mayor el cubo jugar-Compre online los mejores el cubo jugar  lotes de China el cubo jugar a mayoristas | Alibaba.com">
            <a:extLst>
              <a:ext uri="{FF2B5EF4-FFF2-40B4-BE49-F238E27FC236}">
                <a16:creationId xmlns:a16="http://schemas.microsoft.com/office/drawing/2014/main" xmlns="" id="{AB96D211-32A4-42F8-9722-19D90D5884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116" y="181355"/>
            <a:ext cx="2181225" cy="209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Enseñando a aprender. Aprendiendo a enseñar: Mapas del tesoro">
            <a:extLst>
              <a:ext uri="{FF2B5EF4-FFF2-40B4-BE49-F238E27FC236}">
                <a16:creationId xmlns:a16="http://schemas.microsoft.com/office/drawing/2014/main" xmlns="" id="{2FBF9A63-D207-4D14-9E6E-E09360C9C9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7102" y="4689049"/>
            <a:ext cx="2731912" cy="1990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BB02D42C-A7C6-4494-A7BF-9171108073D8}"/>
              </a:ext>
            </a:extLst>
          </p:cNvPr>
          <p:cNvPicPr>
            <a:picLocks noChangeAspect="1"/>
          </p:cNvPicPr>
          <p:nvPr/>
        </p:nvPicPr>
        <p:blipFill rotWithShape="1">
          <a:blip r:embed="rId10"/>
          <a:srcRect l="16976" r="23532" b="-3"/>
          <a:stretch/>
        </p:blipFill>
        <p:spPr>
          <a:xfrm>
            <a:off x="349187" y="1082249"/>
            <a:ext cx="2438402" cy="2389213"/>
          </a:xfrm>
          <a:prstGeom prst="rect">
            <a:avLst/>
          </a:prstGeom>
          <a:ln>
            <a:noFill/>
          </a:ln>
          <a:effectLst>
            <a:outerShdw blurRad="292100" dist="139700" dir="2700000" algn="tl" rotWithShape="0">
              <a:srgbClr val="333333">
                <a:alpha val="65000"/>
              </a:srgbClr>
            </a:outerShdw>
          </a:effectLst>
        </p:spPr>
      </p:pic>
      <p:pic>
        <p:nvPicPr>
          <p:cNvPr id="9" name="Picture 2" descr="Resultado de imagen para niños en el area de matematicas">
            <a:extLst>
              <a:ext uri="{FF2B5EF4-FFF2-40B4-BE49-F238E27FC236}">
                <a16:creationId xmlns:a16="http://schemas.microsoft.com/office/drawing/2014/main" xmlns="" id="{B695DEE2-CC68-44B0-A856-EBE4D7892B0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 b="1143"/>
          <a:stretch/>
        </p:blipFill>
        <p:spPr bwMode="auto">
          <a:xfrm>
            <a:off x="262657" y="3949467"/>
            <a:ext cx="2524932" cy="173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8F790F3D-29DD-4E43-9D60-66AAEEBBB1F4}"/>
              </a:ext>
            </a:extLst>
          </p:cNvPr>
          <p:cNvSpPr/>
          <p:nvPr/>
        </p:nvSpPr>
        <p:spPr>
          <a:xfrm>
            <a:off x="-43634" y="423339"/>
            <a:ext cx="12191999" cy="546539"/>
          </a:xfrm>
          <a:prstGeom prst="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s-PE" sz="2400" b="1" i="0" u="none" strike="noStrike" kern="1200" cap="none" spc="0" normalizeH="0" baseline="0" noProof="0" dirty="0">
                <a:ln>
                  <a:noFill/>
                </a:ln>
                <a:solidFill>
                  <a:srgbClr val="B22600"/>
                </a:solidFill>
                <a:effectLst/>
                <a:uLnTx/>
                <a:uFillTx/>
                <a:latin typeface="Calibri" panose="020F0502020204030204"/>
              </a:rPr>
              <a:t>IDEAS FUERZA</a:t>
            </a:r>
            <a:r>
              <a:rPr lang="es-PE" sz="2400" b="1" dirty="0">
                <a:solidFill>
                  <a:schemeClr val="accent6"/>
                </a:solidFill>
              </a:rPr>
              <a:t> : RESUELVE PROBLEMAS DE FORMA MOVIMIENTO Y LOCALIZACION</a:t>
            </a:r>
            <a:endParaRPr kumimoji="0" lang="es-PE" sz="2400" b="1" i="0" u="none" strike="noStrike" kern="1200" cap="none" spc="0" normalizeH="0" baseline="0" noProof="0" dirty="0">
              <a:ln>
                <a:noFill/>
              </a:ln>
              <a:solidFill>
                <a:srgbClr val="B22600"/>
              </a:solidFill>
              <a:effectLst/>
              <a:uLnTx/>
              <a:uFillTx/>
              <a:latin typeface="Calibri" panose="020F0502020204030204"/>
            </a:endParaRPr>
          </a:p>
        </p:txBody>
      </p:sp>
      <p:sp>
        <p:nvSpPr>
          <p:cNvPr id="7" name="Hexágono 6">
            <a:extLst>
              <a:ext uri="{FF2B5EF4-FFF2-40B4-BE49-F238E27FC236}">
                <a16:creationId xmlns:a16="http://schemas.microsoft.com/office/drawing/2014/main" xmlns="" id="{7389388F-9881-4294-AFB8-8E3BADE42D4C}"/>
              </a:ext>
            </a:extLst>
          </p:cNvPr>
          <p:cNvSpPr/>
          <p:nvPr/>
        </p:nvSpPr>
        <p:spPr>
          <a:xfrm>
            <a:off x="4992191" y="4063093"/>
            <a:ext cx="4244574" cy="2472943"/>
          </a:xfrm>
          <a:prstGeom prst="hexagon">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b="100000"/>
            </a:path>
            <a:tileRect t="-100000" r="-100000"/>
          </a:gradFill>
          <a:ln>
            <a:solidFill>
              <a:srgbClr val="7030A0"/>
            </a:solidFill>
            <a:prstDash val="dashDot"/>
            <a:beve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Los conocimientos espaciales son anteriores a los conocimientos geométricos pues el niño comienza a estructurar el espacio   espontáneamente desde que nace, en cambio a geometría debe ser enseñada   sistemáticamente.</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Hexágono 13">
            <a:extLst>
              <a:ext uri="{FF2B5EF4-FFF2-40B4-BE49-F238E27FC236}">
                <a16:creationId xmlns:a16="http://schemas.microsoft.com/office/drawing/2014/main" xmlns="" id="{B36F25C3-A27A-405C-9AB3-E72BA9C52B35}"/>
              </a:ext>
            </a:extLst>
          </p:cNvPr>
          <p:cNvSpPr/>
          <p:nvPr/>
        </p:nvSpPr>
        <p:spPr>
          <a:xfrm>
            <a:off x="4331425" y="1280015"/>
            <a:ext cx="2971799" cy="2472943"/>
          </a:xfrm>
          <a:prstGeom prst="hexagon">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a:solidFill>
              <a:srgbClr val="00B050"/>
            </a:solidFill>
            <a:prstDash val="dashDot"/>
            <a:beve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tab pos="228600" algn="l"/>
                <a:tab pos="449263" algn="l"/>
              </a:tabLst>
              <a:defRPr/>
            </a:pPr>
            <a:r>
              <a:rPr kumimoji="0" lang="es-ES" sz="1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 motricidad es esencial para la percepción del espacio, y para las representaciones mentales basadas en los movimientos.</a:t>
            </a:r>
          </a:p>
        </p:txBody>
      </p:sp>
      <p:sp>
        <p:nvSpPr>
          <p:cNvPr id="15" name="Hexágono 14">
            <a:extLst>
              <a:ext uri="{FF2B5EF4-FFF2-40B4-BE49-F238E27FC236}">
                <a16:creationId xmlns:a16="http://schemas.microsoft.com/office/drawing/2014/main" xmlns="" id="{D094C63F-B1D4-493B-BD9F-0876BA7CE392}"/>
              </a:ext>
            </a:extLst>
          </p:cNvPr>
          <p:cNvSpPr/>
          <p:nvPr/>
        </p:nvSpPr>
        <p:spPr>
          <a:xfrm>
            <a:off x="1359626" y="4063093"/>
            <a:ext cx="3046911" cy="2472943"/>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solidFill>
              <a:srgbClr val="CDEAFF"/>
            </a:solidFill>
            <a:prstDash val="dashDot"/>
            <a:bevel/>
          </a:ln>
          <a:effectLst>
            <a:glow rad="101600">
              <a:srgbClr val="00B0F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tab pos="228600" algn="l"/>
                <a:tab pos="449263" algn="l"/>
              </a:tabLst>
              <a:defRPr/>
            </a:pPr>
            <a:r>
              <a:rPr kumimoji="0" lang="es-ES" sz="1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Las niños y niños son capaces de resolver problemas de forma movimiento y localización en  situaciones cotidianas.</a:t>
            </a:r>
          </a:p>
        </p:txBody>
      </p:sp>
      <p:pic>
        <p:nvPicPr>
          <p:cNvPr id="9220" name="Picture 4" descr="Resultado de imagen para niño señalando png">
            <a:extLst>
              <a:ext uri="{FF2B5EF4-FFF2-40B4-BE49-F238E27FC236}">
                <a16:creationId xmlns:a16="http://schemas.microsoft.com/office/drawing/2014/main" xmlns="" id="{F36F6C35-5ACC-4F5F-84F8-288B6434D9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4152" y="1294564"/>
            <a:ext cx="2971800" cy="2547257"/>
          </a:xfrm>
          <a:prstGeom prst="rect">
            <a:avLst/>
          </a:prstGeom>
          <a:noFill/>
          <a:extLst>
            <a:ext uri="{909E8E84-426E-40DD-AFC4-6F175D3DCCD1}">
              <a14:hiddenFill xmlns:a14="http://schemas.microsoft.com/office/drawing/2010/main">
                <a:solidFill>
                  <a:srgbClr val="FFFFFF"/>
                </a:solidFill>
              </a14:hiddenFill>
            </a:ext>
          </a:extLst>
        </p:spPr>
      </p:pic>
      <p:sp>
        <p:nvSpPr>
          <p:cNvPr id="8" name="Hexágono 7">
            <a:extLst>
              <a:ext uri="{FF2B5EF4-FFF2-40B4-BE49-F238E27FC236}">
                <a16:creationId xmlns:a16="http://schemas.microsoft.com/office/drawing/2014/main" xmlns="" id="{7F5164B6-5EBC-40E2-99FC-1C42156306E2}"/>
              </a:ext>
            </a:extLst>
          </p:cNvPr>
          <p:cNvSpPr/>
          <p:nvPr/>
        </p:nvSpPr>
        <p:spPr>
          <a:xfrm>
            <a:off x="619527" y="1280014"/>
            <a:ext cx="2971799" cy="2472943"/>
          </a:xfrm>
          <a:prstGeom prst="hexagon">
            <a:avLst/>
          </a:prstGeom>
          <a:solidFill>
            <a:schemeClr val="accent2"/>
          </a:solidFill>
          <a:ln w="38100">
            <a:prstDash val="dashDot"/>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El apoyo fundamental para la construcción del espacio en el niño esta formado por la percepción   y  las representaciones mentales de su propio cuerpo(su esquema corporal)y de sus movimientos.</a:t>
            </a:r>
            <a:endPar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3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6F7A7BF0-E411-3441-91DB-EB17976C669F}"/>
              </a:ext>
            </a:extLst>
          </p:cNvPr>
          <p:cNvSpPr/>
          <p:nvPr/>
        </p:nvSpPr>
        <p:spPr>
          <a:xfrm>
            <a:off x="0" y="645132"/>
            <a:ext cx="12192000" cy="5465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buClr>
                <a:srgbClr val="FFFFFF"/>
              </a:buClr>
              <a:buSzPts val="2800"/>
            </a:pPr>
            <a:r>
              <a:rPr lang="es-PE" altLang="es-PE" sz="2800" b="1" dirty="0">
                <a:solidFill>
                  <a:prstClr val="white"/>
                </a:solidFill>
                <a:cs typeface="Calibri"/>
              </a:rPr>
              <a:t>IDEAS FUERZA SOBRE EL APRENDIZAJE DE LA MATEMÁTICA</a:t>
            </a:r>
          </a:p>
        </p:txBody>
      </p:sp>
      <p:pic>
        <p:nvPicPr>
          <p:cNvPr id="5" name="Imagen 4">
            <a:extLst>
              <a:ext uri="{FF2B5EF4-FFF2-40B4-BE49-F238E27FC236}">
                <a16:creationId xmlns:a16="http://schemas.microsoft.com/office/drawing/2014/main" xmlns="" id="{FECD550B-1DD4-4811-B7AA-959DB63DAB03}"/>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49792"/>
          <a:stretch/>
        </p:blipFill>
        <p:spPr>
          <a:xfrm>
            <a:off x="532554" y="1477290"/>
            <a:ext cx="5338855" cy="4810020"/>
          </a:xfrm>
          <a:prstGeom prst="rect">
            <a:avLst/>
          </a:prstGeom>
          <a:ln>
            <a:solidFill>
              <a:schemeClr val="accent5">
                <a:lumMod val="60000"/>
                <a:lumOff val="40000"/>
              </a:schemeClr>
            </a:solidFill>
          </a:ln>
        </p:spPr>
      </p:pic>
      <p:pic>
        <p:nvPicPr>
          <p:cNvPr id="9" name="Imagen 8">
            <a:extLst>
              <a:ext uri="{FF2B5EF4-FFF2-40B4-BE49-F238E27FC236}">
                <a16:creationId xmlns:a16="http://schemas.microsoft.com/office/drawing/2014/main" xmlns="" id="{2EDB4869-CF53-4FD3-B007-BFCBFCCC748A}"/>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50048"/>
          <a:stretch/>
        </p:blipFill>
        <p:spPr>
          <a:xfrm>
            <a:off x="6272463" y="1477290"/>
            <a:ext cx="5358064" cy="4852071"/>
          </a:xfrm>
          <a:prstGeom prst="rect">
            <a:avLst/>
          </a:prstGeom>
        </p:spPr>
      </p:pic>
    </p:spTree>
    <p:extLst>
      <p:ext uri="{BB962C8B-B14F-4D97-AF65-F5344CB8AC3E}">
        <p14:creationId xmlns:p14="http://schemas.microsoft.com/office/powerpoint/2010/main" val="255247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Rectángulo 1"/>
          <p:cNvSpPr/>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mj-lt"/>
                <a:ea typeface="+mj-ea"/>
                <a:cs typeface="+mj-cs"/>
              </a:rPr>
              <a:t>Enseñar y aprender Matemática puede y debe ser una experiencia feliz</a:t>
            </a:r>
          </a:p>
          <a:p>
            <a:pPr>
              <a:lnSpc>
                <a:spcPct val="90000"/>
              </a:lnSpc>
              <a:spcBef>
                <a:spcPct val="0"/>
              </a:spcBef>
              <a:spcAft>
                <a:spcPts val="600"/>
              </a:spcAft>
            </a:pPr>
            <a:r>
              <a:rPr lang="en-US" sz="4400" kern="1200" dirty="0">
                <a:solidFill>
                  <a:schemeClr val="tx1"/>
                </a:solidFill>
                <a:latin typeface="+mj-lt"/>
                <a:ea typeface="+mj-ea"/>
                <a:cs typeface="+mj-cs"/>
              </a:rPr>
              <a:t>                      </a:t>
            </a:r>
          </a:p>
          <a:p>
            <a:pPr>
              <a:lnSpc>
                <a:spcPct val="90000"/>
              </a:lnSpc>
              <a:spcBef>
                <a:spcPct val="0"/>
              </a:spcBef>
              <a:spcAft>
                <a:spcPts val="600"/>
              </a:spcAft>
            </a:pPr>
            <a:r>
              <a:rPr lang="en-US" sz="4400" kern="1200" dirty="0" err="1" smtClean="0">
                <a:solidFill>
                  <a:schemeClr val="tx1"/>
                </a:solidFill>
                <a:latin typeface="+mj-lt"/>
                <a:ea typeface="+mj-ea"/>
                <a:cs typeface="+mj-cs"/>
              </a:rPr>
              <a:t>Claudi</a:t>
            </a:r>
            <a:r>
              <a:rPr lang="en-US" sz="4400" kern="1200" dirty="0" smtClean="0">
                <a:solidFill>
                  <a:schemeClr val="tx1"/>
                </a:solidFill>
                <a:latin typeface="+mj-lt"/>
                <a:ea typeface="+mj-ea"/>
                <a:cs typeface="+mj-cs"/>
              </a:rPr>
              <a:t> </a:t>
            </a:r>
            <a:r>
              <a:rPr lang="en-US" sz="4400" kern="1200" dirty="0" err="1" smtClean="0">
                <a:solidFill>
                  <a:schemeClr val="tx1"/>
                </a:solidFill>
                <a:latin typeface="+mj-lt"/>
                <a:ea typeface="+mj-ea"/>
                <a:cs typeface="+mj-cs"/>
              </a:rPr>
              <a:t>Alsina</a:t>
            </a:r>
            <a:r>
              <a:rPr lang="en-US" sz="4400" kern="1200" dirty="0">
                <a:solidFill>
                  <a:schemeClr val="tx1"/>
                </a:solidFill>
                <a:latin typeface="+mj-lt"/>
                <a:ea typeface="+mj-ea"/>
                <a:cs typeface="+mj-cs"/>
              </a:rPr>
              <a:t>.</a:t>
            </a:r>
          </a:p>
        </p:txBody>
      </p:sp>
      <p:pic>
        <p:nvPicPr>
          <p:cNvPr id="3" name="Imagen 2" descr="Dibujo de una niña&#10;&#10;Descripción generada automáticamente con confianza media">
            <a:extLst>
              <a:ext uri="{FF2B5EF4-FFF2-40B4-BE49-F238E27FC236}">
                <a16:creationId xmlns:a16="http://schemas.microsoft.com/office/drawing/2014/main" xmlns="" id="{A9226892-86B2-48BA-8C15-2D7102281B76}"/>
              </a:ext>
            </a:extLst>
          </p:cNvPr>
          <p:cNvPicPr>
            <a:picLocks noChangeAspect="1"/>
          </p:cNvPicPr>
          <p:nvPr/>
        </p:nvPicPr>
        <p:blipFill rotWithShape="1">
          <a:blip r:embed="rId2">
            <a:extLst>
              <a:ext uri="{28A0092B-C50C-407E-A947-70E740481C1C}">
                <a14:useLocalDpi xmlns:a14="http://schemas.microsoft.com/office/drawing/2010/main" val="0"/>
              </a:ext>
            </a:extLst>
          </a:blip>
          <a:srcRect l="22741" t="15532" r="22035" b="17546"/>
          <a:stretch/>
        </p:blipFill>
        <p:spPr>
          <a:xfrm>
            <a:off x="6778773" y="643467"/>
            <a:ext cx="4597240" cy="5571066"/>
          </a:xfrm>
          <a:prstGeom prst="rect">
            <a:avLst/>
          </a:prstGeom>
        </p:spPr>
      </p:pic>
    </p:spTree>
    <p:extLst>
      <p:ext uri="{BB962C8B-B14F-4D97-AF65-F5344CB8AC3E}">
        <p14:creationId xmlns:p14="http://schemas.microsoft.com/office/powerpoint/2010/main" val="31099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825742" y="1151423"/>
            <a:ext cx="8398208" cy="4993735"/>
            <a:chOff x="554038" y="1412875"/>
            <a:chExt cx="8304212" cy="4905375"/>
          </a:xfrm>
        </p:grpSpPr>
        <p:sp>
          <p:nvSpPr>
            <p:cNvPr id="6" name="15 Rectángulo"/>
            <p:cNvSpPr>
              <a:spLocks noChangeArrowheads="1"/>
            </p:cNvSpPr>
            <p:nvPr/>
          </p:nvSpPr>
          <p:spPr bwMode="auto">
            <a:xfrm>
              <a:off x="7377113" y="5949950"/>
              <a:ext cx="1470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b="1"/>
                <a:t>(Gaulin 2001)</a:t>
              </a:r>
            </a:p>
          </p:txBody>
        </p:sp>
        <p:sp>
          <p:nvSpPr>
            <p:cNvPr id="7" name="Rectángulo redondeado 20"/>
            <p:cNvSpPr/>
            <p:nvPr/>
          </p:nvSpPr>
          <p:spPr>
            <a:xfrm>
              <a:off x="5820484" y="5288511"/>
              <a:ext cx="1368152" cy="375272"/>
            </a:xfrm>
            <a:prstGeom prst="roundRect">
              <a:avLst/>
            </a:prstGeom>
            <a:solidFill>
              <a:srgbClr val="00B0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a:p>
          </p:txBody>
        </p:sp>
        <p:sp>
          <p:nvSpPr>
            <p:cNvPr id="8" name="Rectángulo redondeado 19"/>
            <p:cNvSpPr/>
            <p:nvPr/>
          </p:nvSpPr>
          <p:spPr>
            <a:xfrm>
              <a:off x="5681282" y="1470191"/>
              <a:ext cx="1368152" cy="37527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a:p>
          </p:txBody>
        </p:sp>
        <p:sp>
          <p:nvSpPr>
            <p:cNvPr id="9" name="Elipse 2"/>
            <p:cNvSpPr/>
            <p:nvPr/>
          </p:nvSpPr>
          <p:spPr>
            <a:xfrm>
              <a:off x="554038" y="2643188"/>
              <a:ext cx="2520950" cy="2035175"/>
            </a:xfrm>
            <a:prstGeom prst="ellipse">
              <a:avLst/>
            </a:prstGeom>
            <a:solidFill>
              <a:srgbClr val="B1FA2E"/>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MX" dirty="0">
                  <a:solidFill>
                    <a:schemeClr val="tx1"/>
                  </a:solidFill>
                </a:rPr>
                <a:t>Enfoque centrado en resolución de problemas</a:t>
              </a:r>
            </a:p>
          </p:txBody>
        </p:sp>
        <p:sp>
          <p:nvSpPr>
            <p:cNvPr id="10" name="Flecha derecha 3"/>
            <p:cNvSpPr/>
            <p:nvPr/>
          </p:nvSpPr>
          <p:spPr>
            <a:xfrm>
              <a:off x="3175050" y="2151062"/>
              <a:ext cx="1657350" cy="3019425"/>
            </a:xfrm>
            <a:prstGeom prst="rightArrow">
              <a:avLst/>
            </a:prstGeom>
            <a:solidFill>
              <a:srgbClr val="BE1299"/>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MX" sz="1600" dirty="0">
                  <a:solidFill>
                    <a:schemeClr val="bg2"/>
                  </a:solidFill>
                </a:rPr>
                <a:t>Hacer matemática a partir de problemas del contexto real</a:t>
              </a:r>
            </a:p>
          </p:txBody>
        </p:sp>
        <p:sp>
          <p:nvSpPr>
            <p:cNvPr id="11" name="Flecha curvada hacia abajo 4"/>
            <p:cNvSpPr/>
            <p:nvPr/>
          </p:nvSpPr>
          <p:spPr>
            <a:xfrm>
              <a:off x="5058198" y="1979028"/>
              <a:ext cx="2966973" cy="1253495"/>
            </a:xfrm>
            <a:prstGeom prst="curvedDownArrow">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solidFill>
                  <a:schemeClr val="tx1"/>
                </a:solidFill>
              </a:endParaRPr>
            </a:p>
          </p:txBody>
        </p:sp>
        <p:sp>
          <p:nvSpPr>
            <p:cNvPr id="12" name="Flecha curvada hacia abajo 5"/>
            <p:cNvSpPr/>
            <p:nvPr/>
          </p:nvSpPr>
          <p:spPr>
            <a:xfrm rot="10800000">
              <a:off x="4932462" y="3949509"/>
              <a:ext cx="2966972" cy="1196452"/>
            </a:xfrm>
            <a:prstGeom prst="curvedDown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MX">
                <a:solidFill>
                  <a:schemeClr val="tx1"/>
                </a:solidFill>
              </a:endParaRPr>
            </a:p>
          </p:txBody>
        </p:sp>
        <p:sp>
          <p:nvSpPr>
            <p:cNvPr id="13" name="Rectángulo redondeado 6"/>
            <p:cNvSpPr/>
            <p:nvPr/>
          </p:nvSpPr>
          <p:spPr>
            <a:xfrm>
              <a:off x="4997450" y="1412875"/>
              <a:ext cx="2736850" cy="465138"/>
            </a:xfrm>
            <a:prstGeom prst="roundRect">
              <a:avLst/>
            </a:prstGeom>
            <a:solidFill>
              <a:srgbClr val="8FE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ysClr val="windowText" lastClr="000000"/>
                  </a:solidFill>
                </a:rPr>
                <a:t>Enseñanza </a:t>
              </a:r>
            </a:p>
          </p:txBody>
        </p:sp>
        <p:sp>
          <p:nvSpPr>
            <p:cNvPr id="14" name="Rectángulo redondeado 7"/>
            <p:cNvSpPr/>
            <p:nvPr/>
          </p:nvSpPr>
          <p:spPr>
            <a:xfrm>
              <a:off x="5132388" y="5219700"/>
              <a:ext cx="2735262" cy="465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ysClr val="windowText" lastClr="000000"/>
                  </a:solidFill>
                </a:rPr>
                <a:t>Aprendizaje</a:t>
              </a:r>
            </a:p>
          </p:txBody>
        </p:sp>
        <p:sp>
          <p:nvSpPr>
            <p:cNvPr id="15" name="Rectángulo redondeado 8"/>
            <p:cNvSpPr/>
            <p:nvPr/>
          </p:nvSpPr>
          <p:spPr>
            <a:xfrm>
              <a:off x="5357813" y="2620963"/>
              <a:ext cx="1536700" cy="4651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i="1" dirty="0">
                  <a:solidFill>
                    <a:sysClr val="windowText" lastClr="000000"/>
                  </a:solidFill>
                </a:rPr>
                <a:t>“A través de”</a:t>
              </a:r>
              <a:r>
                <a:rPr lang="es-MX" dirty="0">
                  <a:solidFill>
                    <a:sysClr val="windowText" lastClr="000000"/>
                  </a:solidFill>
                </a:rPr>
                <a:t> </a:t>
              </a:r>
            </a:p>
          </p:txBody>
        </p:sp>
        <p:sp>
          <p:nvSpPr>
            <p:cNvPr id="16" name="Rectángulo redondeado 9"/>
            <p:cNvSpPr/>
            <p:nvPr/>
          </p:nvSpPr>
          <p:spPr>
            <a:xfrm>
              <a:off x="5357813" y="3371850"/>
              <a:ext cx="1536700" cy="466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i="1" dirty="0">
                  <a:solidFill>
                    <a:sysClr val="windowText" lastClr="000000"/>
                  </a:solidFill>
                </a:rPr>
                <a:t>“Sobre la”</a:t>
              </a:r>
            </a:p>
          </p:txBody>
        </p:sp>
        <p:sp>
          <p:nvSpPr>
            <p:cNvPr id="17" name="Rectángulo redondeado 10"/>
            <p:cNvSpPr/>
            <p:nvPr/>
          </p:nvSpPr>
          <p:spPr>
            <a:xfrm>
              <a:off x="5357813" y="4059238"/>
              <a:ext cx="1536700" cy="4651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i="1" dirty="0">
                  <a:solidFill>
                    <a:sysClr val="windowText" lastClr="000000"/>
                  </a:solidFill>
                </a:rPr>
                <a:t>“Para la”</a:t>
              </a:r>
            </a:p>
          </p:txBody>
        </p:sp>
        <p:sp>
          <p:nvSpPr>
            <p:cNvPr id="18" name="Rectángulo redondeado 11"/>
            <p:cNvSpPr/>
            <p:nvPr/>
          </p:nvSpPr>
          <p:spPr>
            <a:xfrm>
              <a:off x="7019925" y="3395663"/>
              <a:ext cx="1838325" cy="4651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b="1" dirty="0">
                  <a:solidFill>
                    <a:sysClr val="windowText" lastClr="000000"/>
                  </a:solidFill>
                </a:rPr>
                <a:t>Resolución de </a:t>
              </a:r>
            </a:p>
            <a:p>
              <a:pPr algn="ctr">
                <a:defRPr/>
              </a:pPr>
              <a:r>
                <a:rPr lang="es-MX" sz="2000" b="1" dirty="0">
                  <a:solidFill>
                    <a:sysClr val="windowText" lastClr="000000"/>
                  </a:solidFill>
                </a:rPr>
                <a:t>problemas</a:t>
              </a:r>
            </a:p>
          </p:txBody>
        </p:sp>
        <p:cxnSp>
          <p:nvCxnSpPr>
            <p:cNvPr id="19" name="Conector recto de flecha 13"/>
            <p:cNvCxnSpPr/>
            <p:nvPr/>
          </p:nvCxnSpPr>
          <p:spPr>
            <a:xfrm>
              <a:off x="6804025" y="3076575"/>
              <a:ext cx="406400" cy="2952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5"/>
            <p:cNvCxnSpPr>
              <a:endCxn id="16" idx="3"/>
            </p:cNvCxnSpPr>
            <p:nvPr/>
          </p:nvCxnSpPr>
          <p:spPr>
            <a:xfrm>
              <a:off x="6689725" y="3605213"/>
              <a:ext cx="204788"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17"/>
            <p:cNvCxnSpPr/>
            <p:nvPr/>
          </p:nvCxnSpPr>
          <p:spPr>
            <a:xfrm flipV="1">
              <a:off x="6786563" y="3860800"/>
              <a:ext cx="423862" cy="3540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2" name="Rectángulo 91">
            <a:extLst>
              <a:ext uri="{FF2B5EF4-FFF2-40B4-BE49-F238E27FC236}">
                <a16:creationId xmlns:a16="http://schemas.microsoft.com/office/drawing/2014/main" xmlns="" id="{9736C65F-FFE9-4E2C-9622-772859469F5F}"/>
              </a:ext>
            </a:extLst>
          </p:cNvPr>
          <p:cNvSpPr/>
          <p:nvPr/>
        </p:nvSpPr>
        <p:spPr>
          <a:xfrm>
            <a:off x="0" y="228972"/>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s-MX" sz="2800" b="1" i="1" dirty="0">
                <a:solidFill>
                  <a:schemeClr val="bg2"/>
                </a:solidFill>
                <a:effectLst>
                  <a:outerShdw blurRad="38100" dist="38100" dir="2700000" algn="tl">
                    <a:srgbClr val="000000">
                      <a:alpha val="43137"/>
                    </a:srgbClr>
                  </a:outerShdw>
                </a:effectLst>
                <a:latin typeface="Arial" pitchFamily="34" charset="0"/>
                <a:cs typeface="Arial" pitchFamily="34" charset="0"/>
              </a:rPr>
              <a:t>EL ENFOQUE EN EL PROCESO DE ENSEÑANZA-APRENDIZAJE</a:t>
            </a:r>
          </a:p>
        </p:txBody>
      </p:sp>
      <p:pic>
        <p:nvPicPr>
          <p:cNvPr id="6150" name="Picture 6" descr="La clase de Vane: TRABAJAMOS LA SERIACIÓN">
            <a:extLst>
              <a:ext uri="{FF2B5EF4-FFF2-40B4-BE49-F238E27FC236}">
                <a16:creationId xmlns:a16="http://schemas.microsoft.com/office/drawing/2014/main" xmlns="" id="{6DBD2F0C-642B-42E7-B51E-1819A566A7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4582" y="2740846"/>
            <a:ext cx="2918290" cy="1578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3258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3ABE318-6A0B-4726-8430-54C58750ADA4}"/>
              </a:ext>
            </a:extLst>
          </p:cNvPr>
          <p:cNvSpPr txBox="1"/>
          <p:nvPr/>
        </p:nvSpPr>
        <p:spPr>
          <a:xfrm>
            <a:off x="1158240" y="2368732"/>
            <a:ext cx="9875520" cy="144655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4400" dirty="0">
                <a:ln w="0"/>
                <a:solidFill>
                  <a:schemeClr val="accent1"/>
                </a:solidFill>
                <a:effectLst>
                  <a:outerShdw blurRad="38100" dist="25400" dir="5400000" algn="ctr" rotWithShape="0">
                    <a:srgbClr val="6E747A">
                      <a:alpha val="43000"/>
                    </a:srgbClr>
                  </a:outerShdw>
                </a:effectLst>
              </a:rPr>
              <a:t> </a:t>
            </a:r>
            <a:r>
              <a:rPr lang="es-MX" sz="4400" dirty="0">
                <a:ln w="0"/>
                <a:solidFill>
                  <a:schemeClr val="accent6"/>
                </a:solidFill>
                <a:effectLst>
                  <a:outerShdw blurRad="38100" dist="25400" dir="5400000" algn="ctr" rotWithShape="0">
                    <a:srgbClr val="6E747A">
                      <a:alpha val="43000"/>
                    </a:srgbClr>
                  </a:outerShdw>
                </a:effectLst>
              </a:rPr>
              <a:t>CAPACIDADES DE LA  COMPETENCIA </a:t>
            </a:r>
          </a:p>
          <a:p>
            <a:pPr algn="ctr"/>
            <a:r>
              <a:rPr lang="es-MX" sz="4400" dirty="0">
                <a:ln w="0"/>
                <a:solidFill>
                  <a:schemeClr val="accent6"/>
                </a:solidFill>
                <a:effectLst>
                  <a:outerShdw blurRad="38100" dist="25400" dir="5400000" algn="ctr" rotWithShape="0">
                    <a:srgbClr val="6E747A">
                      <a:alpha val="43000"/>
                    </a:srgbClr>
                  </a:outerShdw>
                </a:effectLst>
              </a:rPr>
              <a:t> RESUELVE PROBLEMAS DE CANTIDAD</a:t>
            </a:r>
            <a:endParaRPr lang="es-PE" sz="4400" dirty="0">
              <a:ln w="0"/>
              <a:solidFill>
                <a:schemeClr val="accent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535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4">
            <a:extLst>
              <a:ext uri="{FF2B5EF4-FFF2-40B4-BE49-F238E27FC236}">
                <a16:creationId xmlns:a16="http://schemas.microsoft.com/office/drawing/2014/main" xmlns="" id="{DA0A7732-B1CE-493F-A1DF-27BA103760B4}"/>
              </a:ext>
            </a:extLst>
          </p:cNvPr>
          <p:cNvSpPr txBox="1">
            <a:spLocks/>
          </p:cNvSpPr>
          <p:nvPr/>
        </p:nvSpPr>
        <p:spPr>
          <a:xfrm>
            <a:off x="2282898" y="492493"/>
            <a:ext cx="7626204" cy="812530"/>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r>
              <a:rPr lang="es-PE" sz="3200" b="1" dirty="0">
                <a:ln w="6600">
                  <a:solidFill>
                    <a:schemeClr val="accent2"/>
                  </a:solidFill>
                  <a:prstDash val="solid"/>
                </a:ln>
                <a:solidFill>
                  <a:srgbClr val="FFFFFF"/>
                </a:solidFill>
                <a:effectLst>
                  <a:outerShdw dist="38100" dir="2700000" algn="tl" rotWithShape="0">
                    <a:schemeClr val="accent2"/>
                  </a:outerShdw>
                </a:effectLst>
                <a:latin typeface="Walter Turncoat" panose="02000000000000000000" pitchFamily="2" charset="0"/>
                <a:ea typeface="Walter Turncoat" panose="02000000000000000000" pitchFamily="2" charset="0"/>
              </a:rPr>
              <a:t>Resuelve problemas de cantidad Ciclo II</a:t>
            </a:r>
            <a:r>
              <a:rPr lang="es-PE" sz="3200" b="1" dirty="0">
                <a:ln w="22225">
                  <a:solidFill>
                    <a:schemeClr val="accent2"/>
                  </a:solidFill>
                  <a:prstDash val="solid"/>
                </a:ln>
                <a:solidFill>
                  <a:schemeClr val="accent2">
                    <a:lumMod val="40000"/>
                    <a:lumOff val="60000"/>
                  </a:schemeClr>
                </a:solidFill>
                <a:latin typeface="Walter Turncoat" panose="02000000000000000000" pitchFamily="2" charset="0"/>
                <a:ea typeface="Walter Turncoat" panose="02000000000000000000" pitchFamily="2" charset="0"/>
              </a:rPr>
              <a:t/>
            </a:r>
            <a:br>
              <a:rPr lang="es-PE" sz="3200" b="1" dirty="0">
                <a:ln w="22225">
                  <a:solidFill>
                    <a:schemeClr val="accent2"/>
                  </a:solidFill>
                  <a:prstDash val="solid"/>
                </a:ln>
                <a:solidFill>
                  <a:schemeClr val="accent2">
                    <a:lumMod val="40000"/>
                    <a:lumOff val="60000"/>
                  </a:schemeClr>
                </a:solidFill>
                <a:latin typeface="Walter Turncoat" panose="02000000000000000000" pitchFamily="2" charset="0"/>
                <a:ea typeface="Walter Turncoat" panose="02000000000000000000" pitchFamily="2" charset="0"/>
              </a:rPr>
            </a:br>
            <a:endParaRPr lang="es-PE" sz="2000" b="1" dirty="0">
              <a:ln w="22225">
                <a:solidFill>
                  <a:schemeClr val="accent2"/>
                </a:solidFill>
                <a:prstDash val="solid"/>
              </a:ln>
              <a:solidFill>
                <a:schemeClr val="accent2">
                  <a:lumMod val="40000"/>
                  <a:lumOff val="60000"/>
                </a:schemeClr>
              </a:solidFill>
              <a:latin typeface="Walter Turncoat" panose="02000000000000000000" pitchFamily="2" charset="0"/>
              <a:ea typeface="Walter Turncoat" panose="02000000000000000000" pitchFamily="2" charset="0"/>
            </a:endParaRPr>
          </a:p>
        </p:txBody>
      </p:sp>
      <p:graphicFrame>
        <p:nvGraphicFramePr>
          <p:cNvPr id="4" name="Diagrama 3">
            <a:extLst>
              <a:ext uri="{FF2B5EF4-FFF2-40B4-BE49-F238E27FC236}">
                <a16:creationId xmlns:a16="http://schemas.microsoft.com/office/drawing/2014/main" xmlns="" id="{BD09C075-BB9B-4F1C-96E5-76A08C0A3CBD}"/>
              </a:ext>
            </a:extLst>
          </p:cNvPr>
          <p:cNvGraphicFramePr/>
          <p:nvPr/>
        </p:nvGraphicFramePr>
        <p:xfrm>
          <a:off x="3033087" y="1365983"/>
          <a:ext cx="8133145" cy="510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Resultado de imagen para niños con bloques">
            <a:extLst>
              <a:ext uri="{FF2B5EF4-FFF2-40B4-BE49-F238E27FC236}">
                <a16:creationId xmlns:a16="http://schemas.microsoft.com/office/drawing/2014/main" xmlns="" id="{7F376B2A-2C2A-420B-B714-7641C3E1B5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020" y="2790825"/>
            <a:ext cx="2623067"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023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xmlns="" id="{6F7A7BF0-E411-3441-91DB-EB17976C669F}"/>
              </a:ext>
            </a:extLst>
          </p:cNvPr>
          <p:cNvSpPr/>
          <p:nvPr/>
        </p:nvSpPr>
        <p:spPr>
          <a:xfrm>
            <a:off x="0" y="522021"/>
            <a:ext cx="12192000" cy="5465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bg1"/>
                </a:solidFill>
              </a:rPr>
              <a:t>NOCIONES QUE SE VISUALIZAN EN LA COMPETENCIA RESUELVE PROBLEMAS DE CANTIDAD</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1" y="1540399"/>
            <a:ext cx="11870729" cy="5317601"/>
          </a:xfrm>
          <a:prstGeom prst="rect">
            <a:avLst/>
          </a:prstGeom>
        </p:spPr>
      </p:pic>
    </p:spTree>
    <p:extLst>
      <p:ext uri="{BB962C8B-B14F-4D97-AF65-F5344CB8AC3E}">
        <p14:creationId xmlns:p14="http://schemas.microsoft.com/office/powerpoint/2010/main" val="27698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67962" y="1759132"/>
            <a:ext cx="6416312" cy="4484914"/>
          </a:xfrm>
        </p:spPr>
        <p:style>
          <a:lnRef idx="1">
            <a:schemeClr val="accent2"/>
          </a:lnRef>
          <a:fillRef idx="2">
            <a:schemeClr val="accent2"/>
          </a:fillRef>
          <a:effectRef idx="1">
            <a:schemeClr val="accent2"/>
          </a:effectRef>
          <a:fontRef idx="minor">
            <a:schemeClr val="dk1"/>
          </a:fontRef>
        </p:style>
        <p:txBody>
          <a:bodyPr rtlCol="0">
            <a:noAutofit/>
          </a:bodyPr>
          <a:lstStyle/>
          <a:p>
            <a:pPr marL="0" indent="0" algn="just">
              <a:buNone/>
              <a:defRPr/>
            </a:pPr>
            <a:r>
              <a:rPr lang="es-MX" sz="2400" i="1" dirty="0">
                <a:latin typeface="Arial" pitchFamily="34" charset="0"/>
                <a:cs typeface="Arial" pitchFamily="34" charset="0"/>
              </a:rPr>
              <a:t>Es la capacidad de </a:t>
            </a:r>
            <a:r>
              <a:rPr lang="es-MX" sz="2400" b="1" i="1" dirty="0">
                <a:latin typeface="Arial" pitchFamily="34" charset="0"/>
                <a:cs typeface="Arial" pitchFamily="34" charset="0"/>
              </a:rPr>
              <a:t>agrupar</a:t>
            </a:r>
            <a:r>
              <a:rPr lang="es-MX" sz="2400" i="1" dirty="0">
                <a:latin typeface="Arial" pitchFamily="34" charset="0"/>
                <a:cs typeface="Arial" pitchFamily="34" charset="0"/>
              </a:rPr>
              <a:t> objetos expresando semejanzas y diferencias entre ellos permitiendo posteriormente, formar sub clases que se incluirán en una clase de mayor extensión. </a:t>
            </a:r>
          </a:p>
          <a:p>
            <a:pPr marL="0" indent="0" algn="just">
              <a:buNone/>
              <a:defRPr/>
            </a:pPr>
            <a:r>
              <a:rPr lang="es-MX" sz="2400" i="1" dirty="0">
                <a:latin typeface="Arial" pitchFamily="34" charset="0"/>
                <a:cs typeface="Arial" pitchFamily="34" charset="0"/>
              </a:rPr>
              <a:t>En la clasificación, los niños agrupan objetos por semejanzas y los separa por sus diferencias, teniendo en cuenta las características perceptuales;  Al agrupar, se establecen las relaciones de pertenencia de objetos en una colección, por lo menos con una característica común, para los niños del nivel de Educación Inicial. </a:t>
            </a:r>
            <a:endParaRPr lang="es-MX" sz="2400" b="1" i="1" dirty="0">
              <a:latin typeface="Arial" pitchFamily="34" charset="0"/>
              <a:cs typeface="Arial" pitchFamily="34" charset="0"/>
            </a:endParaRPr>
          </a:p>
          <a:p>
            <a:pPr marL="0" indent="0">
              <a:buNone/>
              <a:defRPr/>
            </a:pPr>
            <a:endParaRPr lang="es-MX" sz="1800" b="1" i="1" dirty="0">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69668" y="404663"/>
            <a:ext cx="12122331" cy="707886"/>
          </a:xfrm>
          <a:prstGeom prst="rect">
            <a:avLst/>
          </a:prstGeom>
          <a:solidFill>
            <a:srgbClr val="A4D76B"/>
          </a:solidFill>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s-MX"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Clasificación</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995" y="2606446"/>
            <a:ext cx="4143375" cy="258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1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6487886" y="1550126"/>
            <a:ext cx="5278891" cy="4563972"/>
          </a:xfrm>
          <a:solidFill>
            <a:srgbClr val="CCCCFF"/>
          </a:solidFill>
        </p:spPr>
        <p:txBody>
          <a:bodyPr rtlCol="0">
            <a:noAutofit/>
          </a:bodyPr>
          <a:lstStyle/>
          <a:p>
            <a:pPr marL="0" indent="0" algn="ctr">
              <a:buNone/>
              <a:defRPr/>
            </a:pPr>
            <a:r>
              <a:rPr lang="es-MX" b="1" i="1">
                <a:solidFill>
                  <a:srgbClr val="7030A0"/>
                </a:solidFill>
                <a:effectLst>
                  <a:outerShdw blurRad="38100" dist="38100" dir="2700000" algn="tl">
                    <a:srgbClr val="000000">
                      <a:alpha val="43137"/>
                    </a:srgbClr>
                  </a:outerShdw>
                </a:effectLst>
                <a:latin typeface="Arial" pitchFamily="34" charset="0"/>
                <a:cs typeface="Arial" pitchFamily="34" charset="0"/>
              </a:rPr>
              <a:t>Colecciones figurales.</a:t>
            </a:r>
            <a:endParaRPr lang="es-MX" b="1">
              <a:solidFill>
                <a:srgbClr val="7030A0"/>
              </a:solidFill>
              <a:latin typeface="Arial" pitchFamily="34" charset="0"/>
              <a:cs typeface="Arial" pitchFamily="34" charset="0"/>
            </a:endParaRPr>
          </a:p>
          <a:p>
            <a:pPr marL="0" indent="0" algn="just">
              <a:buNone/>
              <a:defRPr/>
            </a:pPr>
            <a:r>
              <a:rPr lang="es-MX" i="1">
                <a:latin typeface="Arial" pitchFamily="34" charset="0"/>
                <a:cs typeface="Arial" pitchFamily="34" charset="0"/>
              </a:rPr>
              <a:t>En esta etapa, la acción no tiene un plan determinado ni criterios de agrupación. El niño hasta los cinco años, aproximadamente, realiza agrupaciones muy elementales en las que se limita a construir </a:t>
            </a:r>
            <a:r>
              <a:rPr lang="pt-BR" i="1">
                <a:latin typeface="Arial" pitchFamily="34" charset="0"/>
                <a:cs typeface="Arial" pitchFamily="34" charset="0"/>
              </a:rPr>
              <a:t>elementos del entorno (casas, carritos, </a:t>
            </a:r>
            <a:r>
              <a:rPr lang="es-MX" i="1">
                <a:latin typeface="Arial" pitchFamily="34" charset="0"/>
                <a:cs typeface="Arial" pitchFamily="34" charset="0"/>
              </a:rPr>
              <a:t>etc.). Tiene una fuerte influencia de lo perceptivo.</a:t>
            </a:r>
            <a:endParaRPr lang="es-MX" i="1" dirty="0">
              <a:latin typeface="Arial" pitchFamily="34" charset="0"/>
              <a:cs typeface="Arial" pitchFamily="34" charset="0"/>
            </a:endParaRPr>
          </a:p>
        </p:txBody>
      </p:sp>
      <p:sp>
        <p:nvSpPr>
          <p:cNvPr id="5" name="4 Rectángulo"/>
          <p:cNvSpPr/>
          <p:nvPr/>
        </p:nvSpPr>
        <p:spPr>
          <a:xfrm>
            <a:off x="0" y="381062"/>
            <a:ext cx="12192000" cy="584200"/>
          </a:xfrm>
          <a:prstGeom prst="rect">
            <a:avLst/>
          </a:prstGeom>
          <a:solidFill>
            <a:srgbClr val="CA82FB"/>
          </a:solidFill>
        </p:spPr>
        <p:txBody>
          <a:bodyPr wrap="square">
            <a:spAutoFit/>
          </a:bodyPr>
          <a:lstStyle/>
          <a:p>
            <a:pPr algn="ctr">
              <a:defRPr/>
            </a:pPr>
            <a:r>
              <a:rPr lang="es-MX" sz="3200" b="1" i="1">
                <a:solidFill>
                  <a:srgbClr val="F0E738"/>
                </a:solidFill>
                <a:effectLst>
                  <a:outerShdw blurRad="38100" dist="38100" dir="2700000" algn="tl">
                    <a:srgbClr val="000000">
                      <a:alpha val="43137"/>
                    </a:srgbClr>
                  </a:outerShdw>
                </a:effectLst>
                <a:latin typeface="Arial" pitchFamily="34" charset="0"/>
                <a:cs typeface="Arial" pitchFamily="34" charset="0"/>
              </a:rPr>
              <a:t>Niveles de clasificación</a:t>
            </a:r>
            <a:endParaRPr lang="es-MX" sz="3200" b="1" i="1" dirty="0">
              <a:solidFill>
                <a:srgbClr val="F0E738"/>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Elipse 2">
            <a:extLst>
              <a:ext uri="{FF2B5EF4-FFF2-40B4-BE49-F238E27FC236}">
                <a16:creationId xmlns:a16="http://schemas.microsoft.com/office/drawing/2014/main" xmlns="" id="{2961BA6D-5149-471B-892B-990FF3CBF933}"/>
              </a:ext>
            </a:extLst>
          </p:cNvPr>
          <p:cNvSpPr/>
          <p:nvPr/>
        </p:nvSpPr>
        <p:spPr>
          <a:xfrm>
            <a:off x="1452155" y="3598398"/>
            <a:ext cx="4190999" cy="1774309"/>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PE"/>
          </a:p>
        </p:txBody>
      </p:sp>
      <p:pic>
        <p:nvPicPr>
          <p:cNvPr id="3076" name="Picture 4" descr="Niña jugando con bloques - Ideas de regalos">
            <a:extLst>
              <a:ext uri="{FF2B5EF4-FFF2-40B4-BE49-F238E27FC236}">
                <a16:creationId xmlns:a16="http://schemas.microsoft.com/office/drawing/2014/main" xmlns="" id="{5FDB0218-D2F3-42A2-8466-02B980646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76251" y="1485293"/>
            <a:ext cx="3583776" cy="358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iagrama de flujo: conector 79">
            <a:extLst>
              <a:ext uri="{FF2B5EF4-FFF2-40B4-BE49-F238E27FC236}">
                <a16:creationId xmlns:a16="http://schemas.microsoft.com/office/drawing/2014/main" xmlns="" id="{89DC27C6-0AE8-4485-9D82-E1CDA458645D}"/>
              </a:ext>
            </a:extLst>
          </p:cNvPr>
          <p:cNvSpPr/>
          <p:nvPr/>
        </p:nvSpPr>
        <p:spPr>
          <a:xfrm>
            <a:off x="1182191" y="5306783"/>
            <a:ext cx="269966" cy="278674"/>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1" name="Triángulo isósceles 80">
            <a:extLst>
              <a:ext uri="{FF2B5EF4-FFF2-40B4-BE49-F238E27FC236}">
                <a16:creationId xmlns:a16="http://schemas.microsoft.com/office/drawing/2014/main" xmlns="" id="{982796F0-239B-41A6-A2DB-CF536890A07F}"/>
              </a:ext>
            </a:extLst>
          </p:cNvPr>
          <p:cNvSpPr/>
          <p:nvPr/>
        </p:nvSpPr>
        <p:spPr>
          <a:xfrm>
            <a:off x="3191693" y="5140232"/>
            <a:ext cx="322217" cy="306979"/>
          </a:xfrm>
          <a:prstGeom prst="triangle">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2" name="Triángulo isósceles 81">
            <a:extLst>
              <a:ext uri="{FF2B5EF4-FFF2-40B4-BE49-F238E27FC236}">
                <a16:creationId xmlns:a16="http://schemas.microsoft.com/office/drawing/2014/main" xmlns="" id="{8A1BB6EC-2CFF-49AD-AA24-4AE79BE107C9}"/>
              </a:ext>
            </a:extLst>
          </p:cNvPr>
          <p:cNvSpPr/>
          <p:nvPr/>
        </p:nvSpPr>
        <p:spPr>
          <a:xfrm>
            <a:off x="2687683" y="5242552"/>
            <a:ext cx="450662" cy="452846"/>
          </a:xfrm>
          <a:prstGeom prst="triangle">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Diagrama de flujo: conector 82">
            <a:extLst>
              <a:ext uri="{FF2B5EF4-FFF2-40B4-BE49-F238E27FC236}">
                <a16:creationId xmlns:a16="http://schemas.microsoft.com/office/drawing/2014/main" xmlns="" id="{B8E3CEE5-EBA5-4A42-8636-A1BEE68EFE60}"/>
              </a:ext>
            </a:extLst>
          </p:cNvPr>
          <p:cNvSpPr/>
          <p:nvPr/>
        </p:nvSpPr>
        <p:spPr>
          <a:xfrm>
            <a:off x="6602187" y="5190304"/>
            <a:ext cx="470262" cy="452846"/>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4" name="Diagrama de flujo: conector 83">
            <a:extLst>
              <a:ext uri="{FF2B5EF4-FFF2-40B4-BE49-F238E27FC236}">
                <a16:creationId xmlns:a16="http://schemas.microsoft.com/office/drawing/2014/main" xmlns="" id="{4018BD42-F4A3-4260-BF4B-815CA2B342CD}"/>
              </a:ext>
            </a:extLst>
          </p:cNvPr>
          <p:cNvSpPr/>
          <p:nvPr/>
        </p:nvSpPr>
        <p:spPr>
          <a:xfrm>
            <a:off x="5109748" y="5190304"/>
            <a:ext cx="470262" cy="452846"/>
          </a:xfrm>
          <a:prstGeom prst="flowChartConnector">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Diagrama de flujo: conector 84">
            <a:extLst>
              <a:ext uri="{FF2B5EF4-FFF2-40B4-BE49-F238E27FC236}">
                <a16:creationId xmlns:a16="http://schemas.microsoft.com/office/drawing/2014/main" xmlns="" id="{87D98C4D-8969-4CD1-9A03-05FE6F3D4F3F}"/>
              </a:ext>
            </a:extLst>
          </p:cNvPr>
          <p:cNvSpPr/>
          <p:nvPr/>
        </p:nvSpPr>
        <p:spPr>
          <a:xfrm>
            <a:off x="9567183" y="5373188"/>
            <a:ext cx="269966" cy="278674"/>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6" name="CuadroTexto 85">
            <a:extLst>
              <a:ext uri="{FF2B5EF4-FFF2-40B4-BE49-F238E27FC236}">
                <a16:creationId xmlns:a16="http://schemas.microsoft.com/office/drawing/2014/main" xmlns="" id="{4F4D40C7-0612-435A-B9A3-545D73954776}"/>
              </a:ext>
            </a:extLst>
          </p:cNvPr>
          <p:cNvSpPr txBox="1"/>
          <p:nvPr/>
        </p:nvSpPr>
        <p:spPr>
          <a:xfrm>
            <a:off x="873088" y="3796695"/>
            <a:ext cx="1005632" cy="369332"/>
          </a:xfrm>
          <a:prstGeom prst="rect">
            <a:avLst/>
          </a:prstGeom>
          <a:solidFill>
            <a:schemeClr val="accent2">
              <a:lumMod val="75000"/>
            </a:schemeClr>
          </a:solidFill>
        </p:spPr>
        <p:txBody>
          <a:bodyPr wrap="square" rtlCol="0">
            <a:spAutoFit/>
          </a:bodyPr>
          <a:lstStyle/>
          <a:p>
            <a:r>
              <a:rPr lang="es-MX" dirty="0"/>
              <a:t>Círculos </a:t>
            </a:r>
            <a:endParaRPr lang="es-PE" dirty="0"/>
          </a:p>
        </p:txBody>
      </p:sp>
      <p:sp>
        <p:nvSpPr>
          <p:cNvPr id="87" name="CuadroTexto 86">
            <a:extLst>
              <a:ext uri="{FF2B5EF4-FFF2-40B4-BE49-F238E27FC236}">
                <a16:creationId xmlns:a16="http://schemas.microsoft.com/office/drawing/2014/main" xmlns="" id="{62F6CED9-0904-4635-BFB5-133DF17DDD10}"/>
              </a:ext>
            </a:extLst>
          </p:cNvPr>
          <p:cNvSpPr txBox="1"/>
          <p:nvPr/>
        </p:nvSpPr>
        <p:spPr>
          <a:xfrm>
            <a:off x="2585830" y="3803116"/>
            <a:ext cx="590377" cy="369332"/>
          </a:xfrm>
          <a:prstGeom prst="rect">
            <a:avLst/>
          </a:prstGeom>
          <a:solidFill>
            <a:schemeClr val="accent2">
              <a:lumMod val="75000"/>
            </a:schemeClr>
          </a:solidFill>
        </p:spPr>
        <p:txBody>
          <a:bodyPr wrap="square" rtlCol="0">
            <a:spAutoFit/>
          </a:bodyPr>
          <a:lstStyle/>
          <a:p>
            <a:r>
              <a:rPr lang="es-MX" dirty="0"/>
              <a:t>Lilas </a:t>
            </a:r>
            <a:endParaRPr lang="es-PE" dirty="0"/>
          </a:p>
        </p:txBody>
      </p:sp>
      <p:sp>
        <p:nvSpPr>
          <p:cNvPr id="88" name="CuadroTexto 87">
            <a:extLst>
              <a:ext uri="{FF2B5EF4-FFF2-40B4-BE49-F238E27FC236}">
                <a16:creationId xmlns:a16="http://schemas.microsoft.com/office/drawing/2014/main" xmlns="" id="{5452C000-EB28-4775-8B80-B759BF0843E7}"/>
              </a:ext>
            </a:extLst>
          </p:cNvPr>
          <p:cNvSpPr txBox="1"/>
          <p:nvPr/>
        </p:nvSpPr>
        <p:spPr>
          <a:xfrm>
            <a:off x="8405432" y="3643018"/>
            <a:ext cx="1431717" cy="646331"/>
          </a:xfrm>
          <a:prstGeom prst="rect">
            <a:avLst/>
          </a:prstGeom>
          <a:solidFill>
            <a:schemeClr val="accent2">
              <a:lumMod val="75000"/>
            </a:schemeClr>
          </a:solidFill>
        </p:spPr>
        <p:txBody>
          <a:bodyPr wrap="square" rtlCol="0">
            <a:spAutoFit/>
          </a:bodyPr>
          <a:lstStyle/>
          <a:p>
            <a:r>
              <a:rPr lang="es-MX" dirty="0"/>
              <a:t>Pequeños Verdes    Lilas  </a:t>
            </a:r>
            <a:endParaRPr lang="es-PE" dirty="0"/>
          </a:p>
        </p:txBody>
      </p:sp>
      <p:sp>
        <p:nvSpPr>
          <p:cNvPr id="89" name="CuadroTexto 88">
            <a:extLst>
              <a:ext uri="{FF2B5EF4-FFF2-40B4-BE49-F238E27FC236}">
                <a16:creationId xmlns:a16="http://schemas.microsoft.com/office/drawing/2014/main" xmlns="" id="{AE8A442E-FE00-49F4-B085-380B339492F2}"/>
              </a:ext>
            </a:extLst>
          </p:cNvPr>
          <p:cNvSpPr txBox="1"/>
          <p:nvPr/>
        </p:nvSpPr>
        <p:spPr>
          <a:xfrm>
            <a:off x="6601397" y="3796695"/>
            <a:ext cx="612862" cy="369332"/>
          </a:xfrm>
          <a:prstGeom prst="rect">
            <a:avLst/>
          </a:prstGeom>
          <a:solidFill>
            <a:schemeClr val="accent2">
              <a:lumMod val="75000"/>
            </a:schemeClr>
          </a:solidFill>
        </p:spPr>
        <p:txBody>
          <a:bodyPr wrap="square" rtlCol="0">
            <a:spAutoFit/>
          </a:bodyPr>
          <a:lstStyle/>
          <a:p>
            <a:r>
              <a:rPr lang="es-MX" dirty="0"/>
              <a:t>Lilas </a:t>
            </a:r>
            <a:endParaRPr lang="es-PE" dirty="0"/>
          </a:p>
        </p:txBody>
      </p:sp>
      <p:sp>
        <p:nvSpPr>
          <p:cNvPr id="90" name="CuadroTexto 89">
            <a:extLst>
              <a:ext uri="{FF2B5EF4-FFF2-40B4-BE49-F238E27FC236}">
                <a16:creationId xmlns:a16="http://schemas.microsoft.com/office/drawing/2014/main" xmlns="" id="{C904823A-08E2-4131-A6E5-3859DA622F6B}"/>
              </a:ext>
            </a:extLst>
          </p:cNvPr>
          <p:cNvSpPr txBox="1"/>
          <p:nvPr/>
        </p:nvSpPr>
        <p:spPr>
          <a:xfrm>
            <a:off x="4913217" y="3785809"/>
            <a:ext cx="857792" cy="369332"/>
          </a:xfrm>
          <a:prstGeom prst="rect">
            <a:avLst/>
          </a:prstGeom>
          <a:solidFill>
            <a:schemeClr val="accent2">
              <a:lumMod val="75000"/>
            </a:schemeClr>
          </a:solidFill>
        </p:spPr>
        <p:txBody>
          <a:bodyPr wrap="square" rtlCol="0">
            <a:spAutoFit/>
          </a:bodyPr>
          <a:lstStyle/>
          <a:p>
            <a:r>
              <a:rPr lang="es-MX" dirty="0"/>
              <a:t>Verdes  </a:t>
            </a:r>
            <a:endParaRPr lang="es-PE" dirty="0"/>
          </a:p>
        </p:txBody>
      </p:sp>
      <p:sp>
        <p:nvSpPr>
          <p:cNvPr id="91" name="CuadroTexto 90">
            <a:extLst>
              <a:ext uri="{FF2B5EF4-FFF2-40B4-BE49-F238E27FC236}">
                <a16:creationId xmlns:a16="http://schemas.microsoft.com/office/drawing/2014/main" xmlns="" id="{F128FF2F-C083-498E-B108-8960AD8C339B}"/>
              </a:ext>
            </a:extLst>
          </p:cNvPr>
          <p:cNvSpPr txBox="1"/>
          <p:nvPr/>
        </p:nvSpPr>
        <p:spPr>
          <a:xfrm>
            <a:off x="559585" y="4228007"/>
            <a:ext cx="3448594" cy="1924594"/>
          </a:xfrm>
          <a:prstGeom prst="rect">
            <a:avLst/>
          </a:prstGeom>
          <a:solidFill>
            <a:srgbClr val="FFFF00"/>
          </a:solidFill>
        </p:spPr>
        <p:txBody>
          <a:bodyPr wrap="square" rtlCol="0">
            <a:spAutoFit/>
          </a:bodyPr>
          <a:lstStyle/>
          <a:p>
            <a:endParaRPr lang="es-PE" dirty="0"/>
          </a:p>
        </p:txBody>
      </p:sp>
      <p:sp>
        <p:nvSpPr>
          <p:cNvPr id="92" name="Diagrama de flujo: conector 91">
            <a:extLst>
              <a:ext uri="{FF2B5EF4-FFF2-40B4-BE49-F238E27FC236}">
                <a16:creationId xmlns:a16="http://schemas.microsoft.com/office/drawing/2014/main" xmlns="" id="{021EB153-7205-405D-BACB-036D7A135907}"/>
              </a:ext>
            </a:extLst>
          </p:cNvPr>
          <p:cNvSpPr/>
          <p:nvPr/>
        </p:nvSpPr>
        <p:spPr>
          <a:xfrm>
            <a:off x="729098" y="4473379"/>
            <a:ext cx="1323702" cy="1375955"/>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
        <p:nvSpPr>
          <p:cNvPr id="93" name="Diagrama de flujo: conector 92">
            <a:extLst>
              <a:ext uri="{FF2B5EF4-FFF2-40B4-BE49-F238E27FC236}">
                <a16:creationId xmlns:a16="http://schemas.microsoft.com/office/drawing/2014/main" xmlns="" id="{0C565B8B-0295-4CC1-BB5F-ADED276E3848}"/>
              </a:ext>
            </a:extLst>
          </p:cNvPr>
          <p:cNvSpPr/>
          <p:nvPr/>
        </p:nvSpPr>
        <p:spPr>
          <a:xfrm>
            <a:off x="1017570" y="4831517"/>
            <a:ext cx="269966" cy="278674"/>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4" name="Diagrama de flujo: conector 93">
            <a:extLst>
              <a:ext uri="{FF2B5EF4-FFF2-40B4-BE49-F238E27FC236}">
                <a16:creationId xmlns:a16="http://schemas.microsoft.com/office/drawing/2014/main" xmlns="" id="{B76D9611-1DAF-4536-B6B7-F19CCE326E77}"/>
              </a:ext>
            </a:extLst>
          </p:cNvPr>
          <p:cNvSpPr/>
          <p:nvPr/>
        </p:nvSpPr>
        <p:spPr>
          <a:xfrm>
            <a:off x="1390949" y="5128696"/>
            <a:ext cx="470262" cy="452846"/>
          </a:xfrm>
          <a:prstGeom prst="flowChartConnector">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5" name="Diagrama de flujo: conector 94">
            <a:extLst>
              <a:ext uri="{FF2B5EF4-FFF2-40B4-BE49-F238E27FC236}">
                <a16:creationId xmlns:a16="http://schemas.microsoft.com/office/drawing/2014/main" xmlns="" id="{EEF2BA51-6CB5-4083-9CA8-120A2FB63D34}"/>
              </a:ext>
            </a:extLst>
          </p:cNvPr>
          <p:cNvSpPr/>
          <p:nvPr/>
        </p:nvSpPr>
        <p:spPr>
          <a:xfrm>
            <a:off x="2299906" y="4488619"/>
            <a:ext cx="1323702" cy="1375955"/>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
        <p:nvSpPr>
          <p:cNvPr id="96" name="Triángulo isósceles 95">
            <a:extLst>
              <a:ext uri="{FF2B5EF4-FFF2-40B4-BE49-F238E27FC236}">
                <a16:creationId xmlns:a16="http://schemas.microsoft.com/office/drawing/2014/main" xmlns="" id="{B28970E8-C387-4A96-97BA-A9CB79DF7B64}"/>
              </a:ext>
            </a:extLst>
          </p:cNvPr>
          <p:cNvSpPr/>
          <p:nvPr/>
        </p:nvSpPr>
        <p:spPr>
          <a:xfrm>
            <a:off x="3027072" y="4664966"/>
            <a:ext cx="322217" cy="306979"/>
          </a:xfrm>
          <a:prstGeom prst="triangle">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7" name="Triángulo isósceles 96">
            <a:extLst>
              <a:ext uri="{FF2B5EF4-FFF2-40B4-BE49-F238E27FC236}">
                <a16:creationId xmlns:a16="http://schemas.microsoft.com/office/drawing/2014/main" xmlns="" id="{E584DFAC-63E3-432D-A49C-4C01EE071FB9}"/>
              </a:ext>
            </a:extLst>
          </p:cNvPr>
          <p:cNvSpPr/>
          <p:nvPr/>
        </p:nvSpPr>
        <p:spPr>
          <a:xfrm>
            <a:off x="2523062" y="4767286"/>
            <a:ext cx="450662" cy="452846"/>
          </a:xfrm>
          <a:prstGeom prst="triangle">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8" name="Diagrama de flujo: conector 97">
            <a:extLst>
              <a:ext uri="{FF2B5EF4-FFF2-40B4-BE49-F238E27FC236}">
                <a16:creationId xmlns:a16="http://schemas.microsoft.com/office/drawing/2014/main" xmlns="" id="{AB84F1E3-AEB1-43E3-B042-31D289FDEFB3}"/>
              </a:ext>
            </a:extLst>
          </p:cNvPr>
          <p:cNvSpPr/>
          <p:nvPr/>
        </p:nvSpPr>
        <p:spPr>
          <a:xfrm>
            <a:off x="2809899" y="5248426"/>
            <a:ext cx="470262" cy="452846"/>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9" name="CuadroTexto 98">
            <a:extLst>
              <a:ext uri="{FF2B5EF4-FFF2-40B4-BE49-F238E27FC236}">
                <a16:creationId xmlns:a16="http://schemas.microsoft.com/office/drawing/2014/main" xmlns="" id="{8030A894-FB9A-4576-A756-7D838B260D84}"/>
              </a:ext>
            </a:extLst>
          </p:cNvPr>
          <p:cNvSpPr txBox="1"/>
          <p:nvPr/>
        </p:nvSpPr>
        <p:spPr>
          <a:xfrm>
            <a:off x="4450858" y="4236045"/>
            <a:ext cx="3448594" cy="1924594"/>
          </a:xfrm>
          <a:prstGeom prst="rect">
            <a:avLst/>
          </a:prstGeom>
          <a:solidFill>
            <a:srgbClr val="FFFF00"/>
          </a:solidFill>
        </p:spPr>
        <p:txBody>
          <a:bodyPr wrap="square" rtlCol="0">
            <a:spAutoFit/>
          </a:bodyPr>
          <a:lstStyle/>
          <a:p>
            <a:endParaRPr lang="es-PE" dirty="0"/>
          </a:p>
        </p:txBody>
      </p:sp>
      <p:sp>
        <p:nvSpPr>
          <p:cNvPr id="100" name="CuadroTexto 99">
            <a:extLst>
              <a:ext uri="{FF2B5EF4-FFF2-40B4-BE49-F238E27FC236}">
                <a16:creationId xmlns:a16="http://schemas.microsoft.com/office/drawing/2014/main" xmlns="" id="{20F787B1-4825-42EB-BAF5-FE42F82AE4C0}"/>
              </a:ext>
            </a:extLst>
          </p:cNvPr>
          <p:cNvSpPr txBox="1"/>
          <p:nvPr/>
        </p:nvSpPr>
        <p:spPr>
          <a:xfrm>
            <a:off x="8197712" y="4228007"/>
            <a:ext cx="3448594" cy="1924594"/>
          </a:xfrm>
          <a:prstGeom prst="rect">
            <a:avLst/>
          </a:prstGeom>
          <a:solidFill>
            <a:srgbClr val="FFFF00"/>
          </a:solidFill>
        </p:spPr>
        <p:txBody>
          <a:bodyPr wrap="square" rtlCol="0">
            <a:spAutoFit/>
          </a:bodyPr>
          <a:lstStyle/>
          <a:p>
            <a:endParaRPr lang="es-PE" dirty="0"/>
          </a:p>
        </p:txBody>
      </p:sp>
      <p:sp>
        <p:nvSpPr>
          <p:cNvPr id="101" name="Diagrama de flujo: conector 100">
            <a:extLst>
              <a:ext uri="{FF2B5EF4-FFF2-40B4-BE49-F238E27FC236}">
                <a16:creationId xmlns:a16="http://schemas.microsoft.com/office/drawing/2014/main" xmlns="" id="{045E9EBD-C1A5-49EC-97A7-352DDBC14890}"/>
              </a:ext>
            </a:extLst>
          </p:cNvPr>
          <p:cNvSpPr/>
          <p:nvPr/>
        </p:nvSpPr>
        <p:spPr>
          <a:xfrm>
            <a:off x="4646867" y="4473378"/>
            <a:ext cx="1323702" cy="1375955"/>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
        <p:nvSpPr>
          <p:cNvPr id="102" name="Diagrama de flujo: conector 101">
            <a:extLst>
              <a:ext uri="{FF2B5EF4-FFF2-40B4-BE49-F238E27FC236}">
                <a16:creationId xmlns:a16="http://schemas.microsoft.com/office/drawing/2014/main" xmlns="" id="{99C2BF14-A0E2-48E6-9DAF-3AE86FACB766}"/>
              </a:ext>
            </a:extLst>
          </p:cNvPr>
          <p:cNvSpPr/>
          <p:nvPr/>
        </p:nvSpPr>
        <p:spPr>
          <a:xfrm>
            <a:off x="6224207" y="4532154"/>
            <a:ext cx="1323702" cy="1375955"/>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
        <p:nvSpPr>
          <p:cNvPr id="103" name="Diagrama de flujo: conector 102">
            <a:extLst>
              <a:ext uri="{FF2B5EF4-FFF2-40B4-BE49-F238E27FC236}">
                <a16:creationId xmlns:a16="http://schemas.microsoft.com/office/drawing/2014/main" xmlns="" id="{D22C2DF5-5EB2-4919-A209-9EDEE1E12C2B}"/>
              </a:ext>
            </a:extLst>
          </p:cNvPr>
          <p:cNvSpPr/>
          <p:nvPr/>
        </p:nvSpPr>
        <p:spPr>
          <a:xfrm>
            <a:off x="8258674" y="4305739"/>
            <a:ext cx="1906100" cy="174171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p>
        </p:txBody>
      </p:sp>
      <p:sp>
        <p:nvSpPr>
          <p:cNvPr id="104" name="Diagrama de flujo: conector 103">
            <a:extLst>
              <a:ext uri="{FF2B5EF4-FFF2-40B4-BE49-F238E27FC236}">
                <a16:creationId xmlns:a16="http://schemas.microsoft.com/office/drawing/2014/main" xmlns="" id="{9021C98A-3DC6-4015-A2EB-9BA4838B37E6}"/>
              </a:ext>
            </a:extLst>
          </p:cNvPr>
          <p:cNvSpPr/>
          <p:nvPr/>
        </p:nvSpPr>
        <p:spPr>
          <a:xfrm>
            <a:off x="6437566" y="4715038"/>
            <a:ext cx="470262" cy="452846"/>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5" name="Triángulo isósceles 104">
            <a:extLst>
              <a:ext uri="{FF2B5EF4-FFF2-40B4-BE49-F238E27FC236}">
                <a16:creationId xmlns:a16="http://schemas.microsoft.com/office/drawing/2014/main" xmlns="" id="{81C1FDF2-2F7F-4E06-89FB-384EFDA61F05}"/>
              </a:ext>
            </a:extLst>
          </p:cNvPr>
          <p:cNvSpPr/>
          <p:nvPr/>
        </p:nvSpPr>
        <p:spPr>
          <a:xfrm>
            <a:off x="6628056" y="5248426"/>
            <a:ext cx="470261" cy="452846"/>
          </a:xfrm>
          <a:prstGeom prst="triangle">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6" name="Diagrama de flujo: conector 105">
            <a:extLst>
              <a:ext uri="{FF2B5EF4-FFF2-40B4-BE49-F238E27FC236}">
                <a16:creationId xmlns:a16="http://schemas.microsoft.com/office/drawing/2014/main" xmlns="" id="{E17EFC12-926A-4C49-A935-BF021A261B63}"/>
              </a:ext>
            </a:extLst>
          </p:cNvPr>
          <p:cNvSpPr/>
          <p:nvPr/>
        </p:nvSpPr>
        <p:spPr>
          <a:xfrm>
            <a:off x="7111923" y="5059005"/>
            <a:ext cx="269966" cy="278674"/>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7" name="Diagrama de flujo: conector 106">
            <a:extLst>
              <a:ext uri="{FF2B5EF4-FFF2-40B4-BE49-F238E27FC236}">
                <a16:creationId xmlns:a16="http://schemas.microsoft.com/office/drawing/2014/main" xmlns="" id="{9B4B7E06-EBCE-44DD-A612-9B7DED33D4F3}"/>
              </a:ext>
            </a:extLst>
          </p:cNvPr>
          <p:cNvSpPr/>
          <p:nvPr/>
        </p:nvSpPr>
        <p:spPr>
          <a:xfrm>
            <a:off x="4945127" y="4715038"/>
            <a:ext cx="470262" cy="452846"/>
          </a:xfrm>
          <a:prstGeom prst="flowChartConnector">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8" name="Triángulo isósceles 107">
            <a:extLst>
              <a:ext uri="{FF2B5EF4-FFF2-40B4-BE49-F238E27FC236}">
                <a16:creationId xmlns:a16="http://schemas.microsoft.com/office/drawing/2014/main" xmlns="" id="{C641405A-918D-45C2-91F1-495C6B26FAC8}"/>
              </a:ext>
            </a:extLst>
          </p:cNvPr>
          <p:cNvSpPr/>
          <p:nvPr/>
        </p:nvSpPr>
        <p:spPr>
          <a:xfrm>
            <a:off x="5347905" y="5291978"/>
            <a:ext cx="322217" cy="306979"/>
          </a:xfrm>
          <a:prstGeom prst="triangle">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9" name="Diagrama de flujo: conector 108">
            <a:extLst>
              <a:ext uri="{FF2B5EF4-FFF2-40B4-BE49-F238E27FC236}">
                <a16:creationId xmlns:a16="http://schemas.microsoft.com/office/drawing/2014/main" xmlns="" id="{23CA731E-F5F8-4887-8752-3165A16D58B8}"/>
              </a:ext>
            </a:extLst>
          </p:cNvPr>
          <p:cNvSpPr/>
          <p:nvPr/>
        </p:nvSpPr>
        <p:spPr>
          <a:xfrm>
            <a:off x="8321601" y="4672583"/>
            <a:ext cx="843102" cy="1015642"/>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a:p>
        </p:txBody>
      </p:sp>
      <p:sp>
        <p:nvSpPr>
          <p:cNvPr id="110" name="Triángulo isósceles 109">
            <a:extLst>
              <a:ext uri="{FF2B5EF4-FFF2-40B4-BE49-F238E27FC236}">
                <a16:creationId xmlns:a16="http://schemas.microsoft.com/office/drawing/2014/main" xmlns="" id="{8C19BAF8-1470-4AF1-B9C3-FB598446FE01}"/>
              </a:ext>
            </a:extLst>
          </p:cNvPr>
          <p:cNvSpPr/>
          <p:nvPr/>
        </p:nvSpPr>
        <p:spPr>
          <a:xfrm>
            <a:off x="8460130" y="4905516"/>
            <a:ext cx="322217" cy="306979"/>
          </a:xfrm>
          <a:prstGeom prst="triangle">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1" name="Diagrama de flujo: conector 110">
            <a:extLst>
              <a:ext uri="{FF2B5EF4-FFF2-40B4-BE49-F238E27FC236}">
                <a16:creationId xmlns:a16="http://schemas.microsoft.com/office/drawing/2014/main" xmlns="" id="{E27B4527-C613-40BD-81E6-DD4F56825C58}"/>
              </a:ext>
            </a:extLst>
          </p:cNvPr>
          <p:cNvSpPr/>
          <p:nvPr/>
        </p:nvSpPr>
        <p:spPr>
          <a:xfrm>
            <a:off x="9230284" y="4672583"/>
            <a:ext cx="843102" cy="1015642"/>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a:p>
        </p:txBody>
      </p:sp>
      <p:sp>
        <p:nvSpPr>
          <p:cNvPr id="112" name="Diagrama de flujo: conector 111">
            <a:extLst>
              <a:ext uri="{FF2B5EF4-FFF2-40B4-BE49-F238E27FC236}">
                <a16:creationId xmlns:a16="http://schemas.microsoft.com/office/drawing/2014/main" xmlns="" id="{7200A7F1-5D03-41CB-9280-B47F63D0F124}"/>
              </a:ext>
            </a:extLst>
          </p:cNvPr>
          <p:cNvSpPr/>
          <p:nvPr/>
        </p:nvSpPr>
        <p:spPr>
          <a:xfrm>
            <a:off x="8647364" y="5283248"/>
            <a:ext cx="269966" cy="278674"/>
          </a:xfrm>
          <a:prstGeom prst="flowChartConnector">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3" name="Diagrama de flujo: conector 112">
            <a:extLst>
              <a:ext uri="{FF2B5EF4-FFF2-40B4-BE49-F238E27FC236}">
                <a16:creationId xmlns:a16="http://schemas.microsoft.com/office/drawing/2014/main" xmlns="" id="{34DA0689-53B4-486E-8952-7DB79AA741CF}"/>
              </a:ext>
            </a:extLst>
          </p:cNvPr>
          <p:cNvSpPr/>
          <p:nvPr/>
        </p:nvSpPr>
        <p:spPr>
          <a:xfrm>
            <a:off x="9402562" y="4897922"/>
            <a:ext cx="269966" cy="278674"/>
          </a:xfrm>
          <a:prstGeom prst="flowChartConnector">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4" name="Rectángulo 113">
            <a:extLst>
              <a:ext uri="{FF2B5EF4-FFF2-40B4-BE49-F238E27FC236}">
                <a16:creationId xmlns:a16="http://schemas.microsoft.com/office/drawing/2014/main" xmlns="" id="{E76236C0-FC63-4727-8F8A-5E2665477FD5}"/>
              </a:ext>
            </a:extLst>
          </p:cNvPr>
          <p:cNvSpPr/>
          <p:nvPr/>
        </p:nvSpPr>
        <p:spPr>
          <a:xfrm>
            <a:off x="9578630" y="5302871"/>
            <a:ext cx="364125" cy="198128"/>
          </a:xfrm>
          <a:prstGeom prst="rect">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CA82FB"/>
              </a:solidFill>
            </a:endParaRPr>
          </a:p>
        </p:txBody>
      </p:sp>
      <p:sp>
        <p:nvSpPr>
          <p:cNvPr id="115" name="Triángulo isósceles 114">
            <a:extLst>
              <a:ext uri="{FF2B5EF4-FFF2-40B4-BE49-F238E27FC236}">
                <a16:creationId xmlns:a16="http://schemas.microsoft.com/office/drawing/2014/main" xmlns="" id="{A7703763-A0A9-49CE-A3D9-9345EDCF5081}"/>
              </a:ext>
            </a:extLst>
          </p:cNvPr>
          <p:cNvSpPr/>
          <p:nvPr/>
        </p:nvSpPr>
        <p:spPr>
          <a:xfrm>
            <a:off x="10471794" y="4452670"/>
            <a:ext cx="470261" cy="452846"/>
          </a:xfrm>
          <a:prstGeom prst="triangle">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6" name="Diagrama de flujo: conector 115">
            <a:extLst>
              <a:ext uri="{FF2B5EF4-FFF2-40B4-BE49-F238E27FC236}">
                <a16:creationId xmlns:a16="http://schemas.microsoft.com/office/drawing/2014/main" xmlns="" id="{F4B66AFA-C711-485E-BB47-21A1B3C6FC11}"/>
              </a:ext>
            </a:extLst>
          </p:cNvPr>
          <p:cNvSpPr/>
          <p:nvPr/>
        </p:nvSpPr>
        <p:spPr>
          <a:xfrm>
            <a:off x="10927365" y="4924050"/>
            <a:ext cx="470262" cy="452846"/>
          </a:xfrm>
          <a:prstGeom prst="flowChartConnector">
            <a:avLst/>
          </a:prstGeom>
          <a:solidFill>
            <a:srgbClr val="92D05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7" name="Rectángulo 116">
            <a:extLst>
              <a:ext uri="{FF2B5EF4-FFF2-40B4-BE49-F238E27FC236}">
                <a16:creationId xmlns:a16="http://schemas.microsoft.com/office/drawing/2014/main" xmlns="" id="{D87A4748-9806-4983-941C-1050F76C1CE8}"/>
              </a:ext>
            </a:extLst>
          </p:cNvPr>
          <p:cNvSpPr/>
          <p:nvPr/>
        </p:nvSpPr>
        <p:spPr>
          <a:xfrm>
            <a:off x="10355333" y="5552145"/>
            <a:ext cx="533653" cy="297187"/>
          </a:xfrm>
          <a:prstGeom prst="rect">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CA82FB"/>
              </a:solidFill>
            </a:endParaRPr>
          </a:p>
        </p:txBody>
      </p:sp>
      <p:sp>
        <p:nvSpPr>
          <p:cNvPr id="118" name="Rectángulo 117">
            <a:extLst>
              <a:ext uri="{FF2B5EF4-FFF2-40B4-BE49-F238E27FC236}">
                <a16:creationId xmlns:a16="http://schemas.microsoft.com/office/drawing/2014/main" xmlns="" id="{6FDE9369-3318-4D83-B0C9-1B9CBEFF955A}"/>
              </a:ext>
            </a:extLst>
          </p:cNvPr>
          <p:cNvSpPr/>
          <p:nvPr/>
        </p:nvSpPr>
        <p:spPr>
          <a:xfrm>
            <a:off x="11006299" y="5552145"/>
            <a:ext cx="533653" cy="297187"/>
          </a:xfrm>
          <a:prstGeom prst="rect">
            <a:avLst/>
          </a:prstGeom>
          <a:solidFill>
            <a:srgbClr val="CA82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CA82FB"/>
              </a:solidFill>
            </a:endParaRPr>
          </a:p>
        </p:txBody>
      </p:sp>
      <p:sp>
        <p:nvSpPr>
          <p:cNvPr id="119" name="4 Rectángulo">
            <a:extLst>
              <a:ext uri="{FF2B5EF4-FFF2-40B4-BE49-F238E27FC236}">
                <a16:creationId xmlns:a16="http://schemas.microsoft.com/office/drawing/2014/main" xmlns="" id="{F3F539A3-9E33-4042-9654-BD90AE8CD374}"/>
              </a:ext>
            </a:extLst>
          </p:cNvPr>
          <p:cNvSpPr/>
          <p:nvPr/>
        </p:nvSpPr>
        <p:spPr>
          <a:xfrm>
            <a:off x="8094" y="449772"/>
            <a:ext cx="12192000" cy="584200"/>
          </a:xfrm>
          <a:prstGeom prst="rect">
            <a:avLst/>
          </a:prstGeom>
          <a:solidFill>
            <a:srgbClr val="8FE2FF"/>
          </a:solidFill>
        </p:spPr>
        <p:txBody>
          <a:bodyPr wrap="square">
            <a:spAutoFit/>
          </a:bodyPr>
          <a:lstStyle/>
          <a:p>
            <a:pPr algn="ctr">
              <a:defRPr/>
            </a:pPr>
            <a:r>
              <a:rPr lang="es-MX" sz="3200" b="1" i="1" dirty="0">
                <a:solidFill>
                  <a:schemeClr val="accent6">
                    <a:lumMod val="60000"/>
                    <a:lumOff val="40000"/>
                  </a:schemeClr>
                </a:solidFill>
                <a:effectLst>
                  <a:outerShdw blurRad="38100" dist="38100" dir="2700000" algn="tl">
                    <a:srgbClr val="000000">
                      <a:alpha val="43137"/>
                    </a:srgbClr>
                  </a:outerShdw>
                </a:effectLst>
                <a:latin typeface="Arial" pitchFamily="34" charset="0"/>
                <a:cs typeface="Arial" pitchFamily="34" charset="0"/>
              </a:rPr>
              <a:t>Niveles de clasificación</a:t>
            </a:r>
          </a:p>
        </p:txBody>
      </p:sp>
      <p:sp>
        <p:nvSpPr>
          <p:cNvPr id="120" name="3 Marcador de contenido">
            <a:extLst>
              <a:ext uri="{FF2B5EF4-FFF2-40B4-BE49-F238E27FC236}">
                <a16:creationId xmlns:a16="http://schemas.microsoft.com/office/drawing/2014/main" xmlns="" id="{15C4D8AF-EE19-44B5-B01B-CD9964C0A54A}"/>
              </a:ext>
            </a:extLst>
          </p:cNvPr>
          <p:cNvSpPr txBox="1">
            <a:spLocks/>
          </p:cNvSpPr>
          <p:nvPr/>
        </p:nvSpPr>
        <p:spPr>
          <a:xfrm>
            <a:off x="452231" y="1265998"/>
            <a:ext cx="11303726" cy="2071687"/>
          </a:xfrm>
          <a:prstGeom prst="rect">
            <a:avLst/>
          </a:prstGeom>
          <a:solidFill>
            <a:srgbClr val="E1F7FF"/>
          </a:solidFill>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s-MX" sz="2000" b="1" i="1">
                <a:solidFill>
                  <a:srgbClr val="0070C0"/>
                </a:solidFill>
                <a:effectLst>
                  <a:outerShdw blurRad="38100" dist="38100" dir="2700000" algn="tl">
                    <a:srgbClr val="000000">
                      <a:alpha val="43137"/>
                    </a:srgbClr>
                  </a:outerShdw>
                </a:effectLst>
                <a:latin typeface="Arial" pitchFamily="34" charset="0"/>
                <a:cs typeface="Arial" pitchFamily="34" charset="0"/>
              </a:rPr>
              <a:t>Colecciones no figurales.</a:t>
            </a:r>
            <a:endParaRPr lang="es-MX" sz="1800" b="1" i="1">
              <a:solidFill>
                <a:srgbClr val="0070C0"/>
              </a:solidFill>
              <a:effectLst>
                <a:outerShdw blurRad="38100" dist="38100" dir="2700000" algn="tl">
                  <a:srgbClr val="000000">
                    <a:alpha val="43137"/>
                  </a:srgbClr>
                </a:outerShdw>
              </a:effectLst>
              <a:latin typeface="Arial" pitchFamily="34" charset="0"/>
              <a:cs typeface="Arial" pitchFamily="34" charset="0"/>
            </a:endParaRPr>
          </a:p>
          <a:p>
            <a:pPr marL="0" indent="0">
              <a:buFont typeface="Arial" panose="020B0604020202020204" pitchFamily="34" charset="0"/>
              <a:buNone/>
              <a:defRPr/>
            </a:pPr>
            <a:r>
              <a:rPr lang="es-MX" sz="1800" i="1">
                <a:latin typeface="Arial" pitchFamily="34" charset="0"/>
                <a:cs typeface="Arial" pitchFamily="34" charset="0"/>
              </a:rPr>
              <a:t>En esta etapa, la acción del niño ya tiene un criterio de agrupación; pero aún no adquiere el desarrollo de la inclusión de clase.puede dejar elementos sueltos.</a:t>
            </a:r>
          </a:p>
          <a:p>
            <a:pPr marL="0" indent="0">
              <a:buFont typeface="Arial" panose="020B0604020202020204" pitchFamily="34" charset="0"/>
              <a:buNone/>
              <a:defRPr/>
            </a:pPr>
            <a:r>
              <a:rPr lang="es-MX" sz="1800" i="1">
                <a:latin typeface="Arial" pitchFamily="34" charset="0"/>
                <a:cs typeface="Arial" pitchFamily="34" charset="0"/>
              </a:rPr>
              <a:t>El niño entre los cinco a siete años, aproximadamente, realiza pequeñas agrupaciones siguiendo criterios perceptuales (color, forma, tamaño, etc.).</a:t>
            </a:r>
            <a:endParaRPr lang="es-MX" sz="1800" i="1" dirty="0">
              <a:latin typeface="Arial" pitchFamily="34" charset="0"/>
              <a:cs typeface="Arial" pitchFamily="34" charset="0"/>
            </a:endParaRPr>
          </a:p>
        </p:txBody>
      </p:sp>
    </p:spTree>
    <p:extLst>
      <p:ext uri="{BB962C8B-B14F-4D97-AF65-F5344CB8AC3E}">
        <p14:creationId xmlns:p14="http://schemas.microsoft.com/office/powerpoint/2010/main" val="26368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16192</TotalTime>
  <Words>2296</Words>
  <Application>Microsoft Office PowerPoint</Application>
  <PresentationFormat>Panorámica</PresentationFormat>
  <Paragraphs>122</Paragraphs>
  <Slides>26</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Century Gothic</vt:lpstr>
      <vt:lpstr>Walter Turncoat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 es la situación retadora?  ¿Qué competencias matemáticas se están desarrollando?   ¿Qué nociones matemáticas se están movilizando?   ¿Qué capacidades se están combinando en las acciones que realizan las niñas y los niños?</vt:lpstr>
      <vt:lpstr>Actividades Lúdicas que desarrollan esta competencia.</vt:lpstr>
      <vt:lpstr>Algunas actividades lúdicas que nos ayudan a desarrollar esta competencia</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WENNDY BETZABEL MONTEZA AHUMADA</dc:creator>
  <cp:lastModifiedBy>SILVANA SALAZAR POMA</cp:lastModifiedBy>
  <cp:revision>980</cp:revision>
  <cp:lastPrinted>2019-04-16T16:27:14Z</cp:lastPrinted>
  <dcterms:created xsi:type="dcterms:W3CDTF">2019-04-05T00:29:21Z</dcterms:created>
  <dcterms:modified xsi:type="dcterms:W3CDTF">2021-11-12T17:16:22Z</dcterms:modified>
</cp:coreProperties>
</file>