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>
            <p:ph type="title"/>
          </p:nvPr>
        </p:nvSpPr>
        <p:spPr>
          <a:xfrm>
            <a:off x="1605280" y="339978"/>
            <a:ext cx="5933439" cy="1367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>
                <a:solidFill>
                  <a:srgbClr val="0C1F36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type="title"/>
          </p:nvPr>
        </p:nvSpPr>
        <p:spPr>
          <a:xfrm>
            <a:off x="1605280" y="339978"/>
            <a:ext cx="5933439" cy="1367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>
                <a:solidFill>
                  <a:srgbClr val="0C1F36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07440" y="1271016"/>
            <a:ext cx="7929118" cy="3899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>
                <a:solidFill>
                  <a:srgbClr val="071D2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" type="subTitle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1605280" y="339978"/>
            <a:ext cx="5933439" cy="1367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>
                <a:solidFill>
                  <a:srgbClr val="0C1F36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4060740"/>
            <a:ext cx="448945" cy="2797810"/>
          </a:xfrm>
          <a:custGeom>
            <a:rect b="b" l="l" r="r" t="t"/>
            <a:pathLst>
              <a:path extrusionOk="0" h="2797809" w="448945">
                <a:moveTo>
                  <a:pt x="0" y="0"/>
                </a:moveTo>
                <a:lnTo>
                  <a:pt x="0" y="2796555"/>
                </a:lnTo>
                <a:lnTo>
                  <a:pt x="37848" y="2797256"/>
                </a:lnTo>
                <a:lnTo>
                  <a:pt x="448358" y="2797256"/>
                </a:lnTo>
                <a:lnTo>
                  <a:pt x="0" y="0"/>
                </a:lnTo>
                <a:close/>
              </a:path>
            </a:pathLst>
          </a:custGeom>
          <a:solidFill>
            <a:srgbClr val="0E6EC5">
              <a:alpha val="84705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5131033" y="4181942"/>
            <a:ext cx="4013200" cy="2676525"/>
          </a:xfrm>
          <a:custGeom>
            <a:rect b="b" l="l" r="r" t="t"/>
            <a:pathLst>
              <a:path extrusionOk="0" h="2676525" w="4013200">
                <a:moveTo>
                  <a:pt x="0" y="2676057"/>
                </a:moveTo>
                <a:lnTo>
                  <a:pt x="4012965" y="0"/>
                </a:lnTo>
              </a:path>
            </a:pathLst>
          </a:cu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7043419" y="0"/>
            <a:ext cx="1219200" cy="6858000"/>
          </a:xfrm>
          <a:custGeom>
            <a:rect b="b" l="l" r="r" t="t"/>
            <a:pathLst>
              <a:path extrusionOk="0" h="6858000" w="12192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noFill/>
          <a:ln cap="flat" cmpd="sng" w="9525">
            <a:solidFill>
              <a:srgbClr val="BEBEB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6891019" y="0"/>
            <a:ext cx="2252980" cy="6858000"/>
          </a:xfrm>
          <a:custGeom>
            <a:rect b="b" l="l" r="r" t="t"/>
            <a:pathLst>
              <a:path extrusionOk="0" h="6858000" w="2252979">
                <a:moveTo>
                  <a:pt x="2024760" y="0"/>
                </a:moveTo>
                <a:lnTo>
                  <a:pt x="0" y="6857154"/>
                </a:lnTo>
                <a:lnTo>
                  <a:pt x="226390" y="6857998"/>
                </a:lnTo>
                <a:lnTo>
                  <a:pt x="2252979" y="6857998"/>
                </a:lnTo>
                <a:lnTo>
                  <a:pt x="2252979" y="8189"/>
                </a:lnTo>
                <a:lnTo>
                  <a:pt x="2024760" y="0"/>
                </a:lnTo>
                <a:close/>
              </a:path>
            </a:pathLst>
          </a:custGeom>
          <a:solidFill>
            <a:srgbClr val="0E6EC5">
              <a:alpha val="29803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7207314" y="0"/>
            <a:ext cx="1936750" cy="6858000"/>
          </a:xfrm>
          <a:custGeom>
            <a:rect b="b" l="l" r="r" t="t"/>
            <a:pathLst>
              <a:path extrusionOk="0" h="6858000" w="1936750">
                <a:moveTo>
                  <a:pt x="1936685" y="0"/>
                </a:moveTo>
                <a:lnTo>
                  <a:pt x="0" y="0"/>
                </a:lnTo>
                <a:lnTo>
                  <a:pt x="1200973" y="6857996"/>
                </a:lnTo>
                <a:lnTo>
                  <a:pt x="1936685" y="6857996"/>
                </a:lnTo>
                <a:lnTo>
                  <a:pt x="1936685" y="0"/>
                </a:lnTo>
                <a:close/>
              </a:path>
            </a:pathLst>
          </a:custGeom>
          <a:solidFill>
            <a:srgbClr val="0E6EC5">
              <a:alpha val="1960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6637020" y="3920559"/>
            <a:ext cx="2506980" cy="2937510"/>
          </a:xfrm>
          <a:custGeom>
            <a:rect b="b" l="l" r="r" t="t"/>
            <a:pathLst>
              <a:path extrusionOk="0" h="2937509" w="2506979">
                <a:moveTo>
                  <a:pt x="2506979" y="0"/>
                </a:moveTo>
                <a:lnTo>
                  <a:pt x="0" y="2937439"/>
                </a:lnTo>
                <a:lnTo>
                  <a:pt x="2506979" y="2937439"/>
                </a:lnTo>
                <a:lnTo>
                  <a:pt x="2506979" y="0"/>
                </a:lnTo>
                <a:close/>
              </a:path>
            </a:pathLst>
          </a:custGeom>
          <a:solidFill>
            <a:srgbClr val="009DD9">
              <a:alpha val="71764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7012461" y="0"/>
            <a:ext cx="2131695" cy="6858000"/>
          </a:xfrm>
          <a:custGeom>
            <a:rect b="b" l="l" r="r" t="t"/>
            <a:pathLst>
              <a:path extrusionOk="0" h="6858000" w="2131695">
                <a:moveTo>
                  <a:pt x="2131538" y="0"/>
                </a:moveTo>
                <a:lnTo>
                  <a:pt x="0" y="0"/>
                </a:lnTo>
                <a:lnTo>
                  <a:pt x="1855439" y="6857996"/>
                </a:lnTo>
                <a:lnTo>
                  <a:pt x="2131538" y="6849834"/>
                </a:lnTo>
                <a:lnTo>
                  <a:pt x="2131538" y="0"/>
                </a:lnTo>
                <a:close/>
              </a:path>
            </a:pathLst>
          </a:custGeom>
          <a:solidFill>
            <a:srgbClr val="0076A2">
              <a:alpha val="69803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8295640" y="0"/>
            <a:ext cx="848360" cy="6858000"/>
          </a:xfrm>
          <a:custGeom>
            <a:rect b="b" l="l" r="r" t="t"/>
            <a:pathLst>
              <a:path extrusionOk="0" h="6858000" w="848359">
                <a:moveTo>
                  <a:pt x="848359" y="0"/>
                </a:moveTo>
                <a:lnTo>
                  <a:pt x="677046" y="0"/>
                </a:lnTo>
                <a:lnTo>
                  <a:pt x="0" y="6857996"/>
                </a:lnTo>
                <a:lnTo>
                  <a:pt x="848359" y="6857996"/>
                </a:lnTo>
                <a:lnTo>
                  <a:pt x="848359" y="0"/>
                </a:lnTo>
                <a:close/>
              </a:path>
            </a:pathLst>
          </a:custGeom>
          <a:solidFill>
            <a:srgbClr val="58AAF1">
              <a:alpha val="69803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8078241" y="0"/>
            <a:ext cx="1066165" cy="6858000"/>
          </a:xfrm>
          <a:custGeom>
            <a:rect b="b" l="l" r="r" t="t"/>
            <a:pathLst>
              <a:path extrusionOk="0" h="6858000" w="1066165">
                <a:moveTo>
                  <a:pt x="1051273" y="0"/>
                </a:moveTo>
                <a:lnTo>
                  <a:pt x="0" y="0"/>
                </a:lnTo>
                <a:lnTo>
                  <a:pt x="937614" y="6857996"/>
                </a:lnTo>
                <a:lnTo>
                  <a:pt x="1065504" y="6857996"/>
                </a:lnTo>
                <a:lnTo>
                  <a:pt x="1065663" y="6654347"/>
                </a:lnTo>
                <a:lnTo>
                  <a:pt x="1065613" y="6145392"/>
                </a:lnTo>
                <a:lnTo>
                  <a:pt x="1065373" y="5890999"/>
                </a:lnTo>
                <a:lnTo>
                  <a:pt x="1064919" y="5585792"/>
                </a:lnTo>
                <a:lnTo>
                  <a:pt x="1064190" y="5229796"/>
                </a:lnTo>
                <a:lnTo>
                  <a:pt x="1062990" y="4772189"/>
                </a:lnTo>
                <a:lnTo>
                  <a:pt x="1060529" y="4009692"/>
                </a:lnTo>
                <a:lnTo>
                  <a:pt x="1055138" y="2484876"/>
                </a:lnTo>
                <a:lnTo>
                  <a:pt x="1053583" y="1976508"/>
                </a:lnTo>
                <a:lnTo>
                  <a:pt x="1052545" y="1569731"/>
                </a:lnTo>
                <a:lnTo>
                  <a:pt x="1051832" y="1213724"/>
                </a:lnTo>
                <a:lnTo>
                  <a:pt x="1051396" y="908506"/>
                </a:lnTo>
                <a:lnTo>
                  <a:pt x="1051171" y="654102"/>
                </a:lnTo>
                <a:lnTo>
                  <a:pt x="1051131" y="196032"/>
                </a:lnTo>
                <a:lnTo>
                  <a:pt x="1051273" y="0"/>
                </a:lnTo>
                <a:close/>
              </a:path>
            </a:pathLst>
          </a:custGeom>
          <a:solidFill>
            <a:srgbClr val="0E6EC5">
              <a:alpha val="64705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8059421" y="4903733"/>
            <a:ext cx="1084580" cy="1954530"/>
          </a:xfrm>
          <a:custGeom>
            <a:rect b="b" l="l" r="r" t="t"/>
            <a:pathLst>
              <a:path extrusionOk="0" h="1954529" w="1084579">
                <a:moveTo>
                  <a:pt x="1084579" y="0"/>
                </a:moveTo>
                <a:lnTo>
                  <a:pt x="0" y="1954264"/>
                </a:lnTo>
                <a:lnTo>
                  <a:pt x="1084579" y="1949227"/>
                </a:lnTo>
                <a:lnTo>
                  <a:pt x="1084579" y="0"/>
                </a:lnTo>
                <a:close/>
              </a:path>
            </a:pathLst>
          </a:custGeom>
          <a:solidFill>
            <a:srgbClr val="0E6EC5">
              <a:alpha val="7960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"/>
          <p:cNvSpPr txBox="1"/>
          <p:nvPr>
            <p:ph type="title"/>
          </p:nvPr>
        </p:nvSpPr>
        <p:spPr>
          <a:xfrm>
            <a:off x="1605280" y="339978"/>
            <a:ext cx="5933439" cy="1367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400" u="none" cap="none" strike="noStrike">
                <a:solidFill>
                  <a:srgbClr val="0C1F36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1"/>
          <p:cNvSpPr txBox="1"/>
          <p:nvPr>
            <p:ph idx="1" type="body"/>
          </p:nvPr>
        </p:nvSpPr>
        <p:spPr>
          <a:xfrm>
            <a:off x="607440" y="1271016"/>
            <a:ext cx="7929118" cy="38995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rgbClr val="071D2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PE"/>
              <a:t>‹#›</a:t>
            </a:fld>
            <a:endParaRPr b="0" u="none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jpg"/><Relationship Id="rId4" Type="http://schemas.openxmlformats.org/officeDocument/2006/relationships/image" Target="../media/image1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/>
          <p:nvPr/>
        </p:nvSpPr>
        <p:spPr>
          <a:xfrm>
            <a:off x="5131033" y="4181942"/>
            <a:ext cx="4013200" cy="2676525"/>
          </a:xfrm>
          <a:custGeom>
            <a:rect b="b" l="l" r="r" t="t"/>
            <a:pathLst>
              <a:path extrusionOk="0" h="2676525" w="4013200">
                <a:moveTo>
                  <a:pt x="0" y="2676057"/>
                </a:moveTo>
                <a:lnTo>
                  <a:pt x="4012965" y="0"/>
                </a:lnTo>
              </a:path>
            </a:pathLst>
          </a:cu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7043419" y="0"/>
            <a:ext cx="1219200" cy="6858000"/>
          </a:xfrm>
          <a:custGeom>
            <a:rect b="b" l="l" r="r" t="t"/>
            <a:pathLst>
              <a:path extrusionOk="0" h="6858000" w="12192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noFill/>
          <a:ln cap="flat" cmpd="sng" w="9525">
            <a:solidFill>
              <a:srgbClr val="BEBEB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7"/>
          <p:cNvSpPr/>
          <p:nvPr/>
        </p:nvSpPr>
        <p:spPr>
          <a:xfrm>
            <a:off x="6891019" y="0"/>
            <a:ext cx="2252980" cy="6858000"/>
          </a:xfrm>
          <a:custGeom>
            <a:rect b="b" l="l" r="r" t="t"/>
            <a:pathLst>
              <a:path extrusionOk="0" h="6858000" w="2252979">
                <a:moveTo>
                  <a:pt x="2024760" y="0"/>
                </a:moveTo>
                <a:lnTo>
                  <a:pt x="0" y="6857154"/>
                </a:lnTo>
                <a:lnTo>
                  <a:pt x="226390" y="6857998"/>
                </a:lnTo>
                <a:lnTo>
                  <a:pt x="2252979" y="6857998"/>
                </a:lnTo>
                <a:lnTo>
                  <a:pt x="2252979" y="8189"/>
                </a:lnTo>
                <a:lnTo>
                  <a:pt x="2024760" y="0"/>
                </a:lnTo>
                <a:close/>
              </a:path>
            </a:pathLst>
          </a:custGeom>
          <a:solidFill>
            <a:srgbClr val="0E6EC5">
              <a:alpha val="29803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7"/>
          <p:cNvSpPr/>
          <p:nvPr/>
        </p:nvSpPr>
        <p:spPr>
          <a:xfrm>
            <a:off x="7207314" y="0"/>
            <a:ext cx="1936750" cy="6858000"/>
          </a:xfrm>
          <a:custGeom>
            <a:rect b="b" l="l" r="r" t="t"/>
            <a:pathLst>
              <a:path extrusionOk="0" h="6858000" w="1936750">
                <a:moveTo>
                  <a:pt x="1936685" y="0"/>
                </a:moveTo>
                <a:lnTo>
                  <a:pt x="0" y="0"/>
                </a:lnTo>
                <a:lnTo>
                  <a:pt x="1200973" y="6857996"/>
                </a:lnTo>
                <a:lnTo>
                  <a:pt x="1936685" y="6857996"/>
                </a:lnTo>
                <a:lnTo>
                  <a:pt x="1936685" y="0"/>
                </a:lnTo>
                <a:close/>
              </a:path>
            </a:pathLst>
          </a:custGeom>
          <a:solidFill>
            <a:srgbClr val="0E6EC5">
              <a:alpha val="1960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7"/>
          <p:cNvSpPr/>
          <p:nvPr/>
        </p:nvSpPr>
        <p:spPr>
          <a:xfrm>
            <a:off x="6637020" y="3920559"/>
            <a:ext cx="2506980" cy="2937510"/>
          </a:xfrm>
          <a:custGeom>
            <a:rect b="b" l="l" r="r" t="t"/>
            <a:pathLst>
              <a:path extrusionOk="0" h="2937509" w="2506979">
                <a:moveTo>
                  <a:pt x="2506979" y="0"/>
                </a:moveTo>
                <a:lnTo>
                  <a:pt x="0" y="2937439"/>
                </a:lnTo>
                <a:lnTo>
                  <a:pt x="2506979" y="2937439"/>
                </a:lnTo>
                <a:lnTo>
                  <a:pt x="2506979" y="0"/>
                </a:lnTo>
                <a:close/>
              </a:path>
            </a:pathLst>
          </a:custGeom>
          <a:solidFill>
            <a:srgbClr val="009DD9">
              <a:alpha val="71764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7"/>
          <p:cNvSpPr/>
          <p:nvPr/>
        </p:nvSpPr>
        <p:spPr>
          <a:xfrm>
            <a:off x="7012461" y="0"/>
            <a:ext cx="2131695" cy="6858000"/>
          </a:xfrm>
          <a:custGeom>
            <a:rect b="b" l="l" r="r" t="t"/>
            <a:pathLst>
              <a:path extrusionOk="0" h="6858000" w="2131695">
                <a:moveTo>
                  <a:pt x="2131538" y="0"/>
                </a:moveTo>
                <a:lnTo>
                  <a:pt x="0" y="0"/>
                </a:lnTo>
                <a:lnTo>
                  <a:pt x="1855439" y="6857996"/>
                </a:lnTo>
                <a:lnTo>
                  <a:pt x="2131538" y="6849834"/>
                </a:lnTo>
                <a:lnTo>
                  <a:pt x="2131538" y="0"/>
                </a:lnTo>
                <a:close/>
              </a:path>
            </a:pathLst>
          </a:custGeom>
          <a:solidFill>
            <a:srgbClr val="0076A2">
              <a:alpha val="69803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7"/>
          <p:cNvSpPr/>
          <p:nvPr/>
        </p:nvSpPr>
        <p:spPr>
          <a:xfrm>
            <a:off x="8295640" y="0"/>
            <a:ext cx="848360" cy="6858000"/>
          </a:xfrm>
          <a:custGeom>
            <a:rect b="b" l="l" r="r" t="t"/>
            <a:pathLst>
              <a:path extrusionOk="0" h="6858000" w="848359">
                <a:moveTo>
                  <a:pt x="848359" y="0"/>
                </a:moveTo>
                <a:lnTo>
                  <a:pt x="677046" y="0"/>
                </a:lnTo>
                <a:lnTo>
                  <a:pt x="0" y="6857996"/>
                </a:lnTo>
                <a:lnTo>
                  <a:pt x="848359" y="6857996"/>
                </a:lnTo>
                <a:lnTo>
                  <a:pt x="848359" y="0"/>
                </a:lnTo>
                <a:close/>
              </a:path>
            </a:pathLst>
          </a:custGeom>
          <a:solidFill>
            <a:srgbClr val="58AAF1">
              <a:alpha val="69803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7"/>
          <p:cNvSpPr/>
          <p:nvPr/>
        </p:nvSpPr>
        <p:spPr>
          <a:xfrm>
            <a:off x="8078241" y="0"/>
            <a:ext cx="1066165" cy="6858000"/>
          </a:xfrm>
          <a:custGeom>
            <a:rect b="b" l="l" r="r" t="t"/>
            <a:pathLst>
              <a:path extrusionOk="0" h="6858000" w="1066165">
                <a:moveTo>
                  <a:pt x="1051273" y="0"/>
                </a:moveTo>
                <a:lnTo>
                  <a:pt x="0" y="0"/>
                </a:lnTo>
                <a:lnTo>
                  <a:pt x="937614" y="6857996"/>
                </a:lnTo>
                <a:lnTo>
                  <a:pt x="1065504" y="6857996"/>
                </a:lnTo>
                <a:lnTo>
                  <a:pt x="1065663" y="6654347"/>
                </a:lnTo>
                <a:lnTo>
                  <a:pt x="1065613" y="6145392"/>
                </a:lnTo>
                <a:lnTo>
                  <a:pt x="1065373" y="5890999"/>
                </a:lnTo>
                <a:lnTo>
                  <a:pt x="1064919" y="5585792"/>
                </a:lnTo>
                <a:lnTo>
                  <a:pt x="1064190" y="5229796"/>
                </a:lnTo>
                <a:lnTo>
                  <a:pt x="1062990" y="4772189"/>
                </a:lnTo>
                <a:lnTo>
                  <a:pt x="1060529" y="4009692"/>
                </a:lnTo>
                <a:lnTo>
                  <a:pt x="1055138" y="2484876"/>
                </a:lnTo>
                <a:lnTo>
                  <a:pt x="1053583" y="1976508"/>
                </a:lnTo>
                <a:lnTo>
                  <a:pt x="1052545" y="1569731"/>
                </a:lnTo>
                <a:lnTo>
                  <a:pt x="1051832" y="1213724"/>
                </a:lnTo>
                <a:lnTo>
                  <a:pt x="1051396" y="908506"/>
                </a:lnTo>
                <a:lnTo>
                  <a:pt x="1051171" y="654102"/>
                </a:lnTo>
                <a:lnTo>
                  <a:pt x="1051131" y="196032"/>
                </a:lnTo>
                <a:lnTo>
                  <a:pt x="1051273" y="0"/>
                </a:lnTo>
                <a:close/>
              </a:path>
            </a:pathLst>
          </a:custGeom>
          <a:solidFill>
            <a:srgbClr val="0E6EC5">
              <a:alpha val="64705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7"/>
          <p:cNvSpPr/>
          <p:nvPr/>
        </p:nvSpPr>
        <p:spPr>
          <a:xfrm>
            <a:off x="8059421" y="4903733"/>
            <a:ext cx="1084580" cy="1954530"/>
          </a:xfrm>
          <a:custGeom>
            <a:rect b="b" l="l" r="r" t="t"/>
            <a:pathLst>
              <a:path extrusionOk="0" h="1954529" w="1084579">
                <a:moveTo>
                  <a:pt x="1084579" y="0"/>
                </a:moveTo>
                <a:lnTo>
                  <a:pt x="0" y="1954264"/>
                </a:lnTo>
                <a:lnTo>
                  <a:pt x="1084579" y="1949227"/>
                </a:lnTo>
                <a:lnTo>
                  <a:pt x="1084579" y="0"/>
                </a:lnTo>
                <a:close/>
              </a:path>
            </a:pathLst>
          </a:custGeom>
          <a:solidFill>
            <a:srgbClr val="0E6EC5">
              <a:alpha val="79607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7"/>
          <p:cNvSpPr/>
          <p:nvPr/>
        </p:nvSpPr>
        <p:spPr>
          <a:xfrm>
            <a:off x="0" y="0"/>
            <a:ext cx="855980" cy="5640070"/>
          </a:xfrm>
          <a:custGeom>
            <a:rect b="b" l="l" r="r" t="t"/>
            <a:pathLst>
              <a:path extrusionOk="0" h="5640070" w="855980">
                <a:moveTo>
                  <a:pt x="855980" y="0"/>
                </a:moveTo>
                <a:lnTo>
                  <a:pt x="82606" y="0"/>
                </a:lnTo>
                <a:lnTo>
                  <a:pt x="0" y="813"/>
                </a:lnTo>
                <a:lnTo>
                  <a:pt x="0" y="5639479"/>
                </a:lnTo>
                <a:lnTo>
                  <a:pt x="855980" y="9271"/>
                </a:lnTo>
                <a:lnTo>
                  <a:pt x="855980" y="0"/>
                </a:lnTo>
                <a:close/>
              </a:path>
            </a:pathLst>
          </a:custGeom>
          <a:solidFill>
            <a:srgbClr val="0E6EC5">
              <a:alpha val="84705"/>
            </a:srgb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7"/>
          <p:cNvSpPr txBox="1"/>
          <p:nvPr>
            <p:ph type="title"/>
          </p:nvPr>
        </p:nvSpPr>
        <p:spPr>
          <a:xfrm>
            <a:off x="171451" y="2820035"/>
            <a:ext cx="7150099" cy="16773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1160780" lvl="0" marL="12700" marR="5080" rtl="0" algn="r">
              <a:lnSpc>
                <a:spcPct val="99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4800"/>
              <a:t>INTRODUCCIÓN A LA  </a:t>
            </a:r>
            <a:r>
              <a:rPr lang="es-PE" sz="6000"/>
              <a:t>CULTURA SORDA</a:t>
            </a:r>
            <a:endParaRPr sz="6000"/>
          </a:p>
        </p:txBody>
      </p:sp>
      <p:sp>
        <p:nvSpPr>
          <p:cNvPr id="64" name="Google Shape;64;p7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6"/>
          <p:cNvSpPr/>
          <p:nvPr/>
        </p:nvSpPr>
        <p:spPr>
          <a:xfrm>
            <a:off x="4800600" y="2171700"/>
            <a:ext cx="3413759" cy="25628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1956435" y="5397817"/>
            <a:ext cx="5108575" cy="879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252855" lvl="0" marL="126492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De acuerdo a su contexto, cultura,  experiencias, etc.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990600" y="2733040"/>
            <a:ext cx="3129280" cy="1306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La Persona Sorda o  La Comunidad de  Sordos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43" name="Google Shape;143;p16"/>
          <p:cNvSpPr txBox="1"/>
          <p:nvPr>
            <p:ph type="title"/>
          </p:nvPr>
        </p:nvSpPr>
        <p:spPr>
          <a:xfrm>
            <a:off x="474344" y="165734"/>
            <a:ext cx="4405630" cy="1367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/>
              <a:t>¿QUIÉN CREA LA  LENGUA DE SEÑAS?</a:t>
            </a:r>
            <a:endParaRPr/>
          </a:p>
        </p:txBody>
      </p:sp>
      <p:sp>
        <p:nvSpPr>
          <p:cNvPr id="144" name="Google Shape;144;p16"/>
          <p:cNvSpPr/>
          <p:nvPr/>
        </p:nvSpPr>
        <p:spPr>
          <a:xfrm>
            <a:off x="7236459" y="33019"/>
            <a:ext cx="1907540" cy="89915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7"/>
          <p:cNvSpPr txBox="1"/>
          <p:nvPr/>
        </p:nvSpPr>
        <p:spPr>
          <a:xfrm>
            <a:off x="5627370" y="2938398"/>
            <a:ext cx="1032510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sordas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0" name="Google Shape;150;p17"/>
          <p:cNvSpPr txBox="1"/>
          <p:nvPr/>
        </p:nvSpPr>
        <p:spPr>
          <a:xfrm>
            <a:off x="6923151" y="2938398"/>
            <a:ext cx="765175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debe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1" name="Google Shape;151;p17"/>
          <p:cNvSpPr txBox="1"/>
          <p:nvPr/>
        </p:nvSpPr>
        <p:spPr>
          <a:xfrm>
            <a:off x="322262" y="2023490"/>
            <a:ext cx="5040630" cy="1793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56525">
            <a:spAutoFit/>
          </a:bodyPr>
          <a:lstStyle/>
          <a:p>
            <a:pPr indent="-236854" lvl="0" marL="2489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Cambria"/>
              <a:buChar char="•"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La lengua de señas es universal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177800" lvl="0" marL="12700" marR="5080" rtl="0" algn="l">
              <a:lnSpc>
                <a:spcPct val="100000"/>
              </a:lnSpc>
              <a:spcBef>
                <a:spcPts val="1925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Cambria"/>
              <a:buChar char="•"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Solo	familiares	de	personas  aprender las señas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2" name="Google Shape;152;p17"/>
          <p:cNvSpPr txBox="1"/>
          <p:nvPr/>
        </p:nvSpPr>
        <p:spPr>
          <a:xfrm>
            <a:off x="322262" y="4036059"/>
            <a:ext cx="6641465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36854" lvl="0" marL="24892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Cambria"/>
              <a:buChar char="•"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La Lengua de Señas es mimo y pantomima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3" name="Google Shape;153;p17"/>
          <p:cNvSpPr txBox="1"/>
          <p:nvPr/>
        </p:nvSpPr>
        <p:spPr>
          <a:xfrm>
            <a:off x="322262" y="4889753"/>
            <a:ext cx="7366000" cy="17620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Cambria"/>
              <a:buChar char="•"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Todas	las	personas	sordas	saben	señas	y	leer  los labios.</a:t>
            </a:r>
            <a:endParaRPr/>
          </a:p>
          <a:p>
            <a:pPr indent="0" lvl="0" marL="12700" marR="508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rgbClr val="071D28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177800" lvl="0" marL="12700" marR="508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Cambria"/>
              <a:buChar char="•"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Todas las personas sordas saben leer y escribir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54" name="Google Shape;154;p17"/>
          <p:cNvSpPr txBox="1"/>
          <p:nvPr/>
        </p:nvSpPr>
        <p:spPr>
          <a:xfrm>
            <a:off x="8052181" y="2131695"/>
            <a:ext cx="481330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(F)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7"/>
          <p:cNvSpPr txBox="1"/>
          <p:nvPr/>
        </p:nvSpPr>
        <p:spPr>
          <a:xfrm>
            <a:off x="8052434" y="3269615"/>
            <a:ext cx="481965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(F)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7"/>
          <p:cNvSpPr txBox="1"/>
          <p:nvPr/>
        </p:nvSpPr>
        <p:spPr>
          <a:xfrm>
            <a:off x="8052434" y="4245292"/>
            <a:ext cx="483870" cy="4527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(F)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7"/>
          <p:cNvSpPr txBox="1"/>
          <p:nvPr/>
        </p:nvSpPr>
        <p:spPr>
          <a:xfrm>
            <a:off x="8046339" y="5110226"/>
            <a:ext cx="481330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(F)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7"/>
          <p:cNvSpPr txBox="1"/>
          <p:nvPr>
            <p:ph type="title"/>
          </p:nvPr>
        </p:nvSpPr>
        <p:spPr>
          <a:xfrm>
            <a:off x="330517" y="126682"/>
            <a:ext cx="4180840" cy="13677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/>
              <a:t>MITOS DE LA  LENGUA DE SEÑAS</a:t>
            </a:r>
            <a:endParaRPr/>
          </a:p>
        </p:txBody>
      </p:sp>
      <p:sp>
        <p:nvSpPr>
          <p:cNvPr id="159" name="Google Shape;159;p17"/>
          <p:cNvSpPr/>
          <p:nvPr/>
        </p:nvSpPr>
        <p:spPr>
          <a:xfrm>
            <a:off x="7236459" y="152400"/>
            <a:ext cx="1907540" cy="8991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7"/>
          <p:cNvSpPr txBox="1"/>
          <p:nvPr/>
        </p:nvSpPr>
        <p:spPr>
          <a:xfrm>
            <a:off x="8063955" y="5974525"/>
            <a:ext cx="481330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(F)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/>
          <p:nvPr/>
        </p:nvSpPr>
        <p:spPr>
          <a:xfrm>
            <a:off x="185057" y="1752600"/>
            <a:ext cx="7152640" cy="29533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9685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3100"/>
              <a:buFont typeface="Arial"/>
              <a:buChar char="•"/>
            </a:pPr>
            <a:r>
              <a:rPr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Ley que Otorga Reconocimiento Oficial a  la Lengua de Señas Peruana. Nro. </a:t>
            </a:r>
            <a:r>
              <a:rPr b="1"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29535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3700"/>
              <a:buFont typeface="Arial"/>
              <a:buNone/>
            </a:pPr>
            <a:r>
              <a:t/>
            </a:r>
            <a:endParaRPr sz="3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  <a:buClr>
                <a:srgbClr val="071D28"/>
              </a:buClr>
              <a:buSzPts val="2950"/>
              <a:buFont typeface="Arial"/>
              <a:buNone/>
            </a:pPr>
            <a:r>
              <a:t/>
            </a:r>
            <a:endParaRPr sz="29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6850" lvl="0" marL="12700" marR="182498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3100"/>
              <a:buFont typeface="Arial"/>
              <a:buChar char="•"/>
            </a:pPr>
            <a:r>
              <a:rPr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Ley General de la Persona con  Discapacidad. Nro. </a:t>
            </a:r>
            <a:r>
              <a:rPr b="1"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29973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66" name="Google Shape;166;p18"/>
          <p:cNvSpPr txBox="1"/>
          <p:nvPr>
            <p:ph type="title"/>
          </p:nvPr>
        </p:nvSpPr>
        <p:spPr>
          <a:xfrm>
            <a:off x="304165" y="503554"/>
            <a:ext cx="5969000" cy="695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/>
              <a:t>LEGISLACION EN EL PERÚ</a:t>
            </a:r>
            <a:endParaRPr/>
          </a:p>
        </p:txBody>
      </p:sp>
      <p:sp>
        <p:nvSpPr>
          <p:cNvPr id="167" name="Google Shape;167;p18"/>
          <p:cNvSpPr/>
          <p:nvPr/>
        </p:nvSpPr>
        <p:spPr>
          <a:xfrm>
            <a:off x="7236459" y="152400"/>
            <a:ext cx="1907540" cy="8991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/>
          <p:nvPr/>
        </p:nvSpPr>
        <p:spPr>
          <a:xfrm>
            <a:off x="402272" y="2159380"/>
            <a:ext cx="7335520" cy="40500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Artículo 4º.- Obligación de intérpretes para sordos: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marR="508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“Las entidades e </a:t>
            </a:r>
            <a:r>
              <a:rPr b="1" lang="es-PE" sz="2400" u="sng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instituciones públicas o privadas </a:t>
            </a:r>
            <a:r>
              <a:rPr b="1"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b="1" lang="es-PE" sz="2400" u="sng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que brinden servicios públicos</a:t>
            </a:r>
            <a:r>
              <a:rPr b="1"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o de atención al  público </a:t>
            </a:r>
            <a:r>
              <a:rPr b="1" lang="es-PE" sz="2400" u="sng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proveen</a:t>
            </a:r>
            <a:r>
              <a:rPr b="1"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a las personas usuarias con  </a:t>
            </a:r>
            <a:r>
              <a:rPr b="1" lang="es-PE" sz="2400" u="sng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discapacidad auditiva</a:t>
            </a:r>
            <a:r>
              <a:rPr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, de manera </a:t>
            </a:r>
            <a:r>
              <a:rPr b="1" lang="es-PE" sz="2400" u="sng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gratuita</a:t>
            </a:r>
            <a:r>
              <a:rPr b="1"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y en forma  progresiva y según lo establezca el reglamento, el  </a:t>
            </a:r>
            <a:r>
              <a:rPr b="1" lang="es-PE" sz="2400" u="sng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servicio de intérprete</a:t>
            </a:r>
            <a:r>
              <a:rPr b="1"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 </a:t>
            </a:r>
            <a:r>
              <a:rPr lang="es-PE" sz="24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para sordos cuando éstos lo  requieran. Dichas entidades e instituciones permiten,  asimismo, que estas personas comparezcan ante ellas  con intérpretes reconocidos oficialmente”</a:t>
            </a:r>
            <a:endParaRPr sz="24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3" name="Google Shape;173;p19"/>
          <p:cNvSpPr txBox="1"/>
          <p:nvPr>
            <p:ph type="title"/>
          </p:nvPr>
        </p:nvSpPr>
        <p:spPr>
          <a:xfrm>
            <a:off x="623569" y="316865"/>
            <a:ext cx="6358890" cy="142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12700" lvl="0" marL="12700" marR="5080" rtl="0" algn="ctr">
              <a:lnSpc>
                <a:spcPct val="99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/>
              <a:t>LEY QUE OTORGA RECONOCIMIENTO  OFICIAL A LA LENGUA DE SEÑAS PERUANA.  NRO</a:t>
            </a:r>
            <a:r>
              <a:rPr lang="es-PE" sz="3600"/>
              <a:t>: 29535</a:t>
            </a:r>
            <a:endParaRPr sz="3600"/>
          </a:p>
        </p:txBody>
      </p:sp>
      <p:sp>
        <p:nvSpPr>
          <p:cNvPr id="174" name="Google Shape;174;p19"/>
          <p:cNvSpPr/>
          <p:nvPr/>
        </p:nvSpPr>
        <p:spPr>
          <a:xfrm>
            <a:off x="7236459" y="152400"/>
            <a:ext cx="1907540" cy="8991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0"/>
          <p:cNvSpPr txBox="1"/>
          <p:nvPr/>
        </p:nvSpPr>
        <p:spPr>
          <a:xfrm>
            <a:off x="234315" y="2228850"/>
            <a:ext cx="7279640" cy="3013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Persona con amplio conocimiento de la lengua  de señas peruana que puede realizar  interpretación simultanea del español hablado  a la lengua de señas o viceversa, en especial en  actividades oficiales.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2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834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Ley 29535 Art. 2.4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80" name="Google Shape;180;p20"/>
          <p:cNvSpPr txBox="1"/>
          <p:nvPr>
            <p:ph type="title"/>
          </p:nvPr>
        </p:nvSpPr>
        <p:spPr>
          <a:xfrm>
            <a:off x="1605280" y="339978"/>
            <a:ext cx="5933439" cy="13671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54940" lvl="0" marL="16700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/>
              <a:t>EL INTÉRPRETE DE  LENGUA DE SEÑAS</a:t>
            </a:r>
            <a:endParaRPr/>
          </a:p>
        </p:txBody>
      </p:sp>
      <p:sp>
        <p:nvSpPr>
          <p:cNvPr id="181" name="Google Shape;181;p20"/>
          <p:cNvSpPr/>
          <p:nvPr/>
        </p:nvSpPr>
        <p:spPr>
          <a:xfrm>
            <a:off x="7236459" y="152400"/>
            <a:ext cx="1907540" cy="8991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/>
          <p:nvPr/>
        </p:nvSpPr>
        <p:spPr>
          <a:xfrm>
            <a:off x="0" y="3962400"/>
            <a:ext cx="9144000" cy="2895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666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1"/>
          <p:cNvSpPr/>
          <p:nvPr/>
        </p:nvSpPr>
        <p:spPr>
          <a:xfrm>
            <a:off x="0" y="-3142"/>
            <a:ext cx="9144000" cy="39624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-7023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"/>
          <p:cNvSpPr txBox="1"/>
          <p:nvPr>
            <p:ph type="title"/>
          </p:nvPr>
        </p:nvSpPr>
        <p:spPr>
          <a:xfrm>
            <a:off x="2139675" y="614079"/>
            <a:ext cx="3957320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/>
              <a:t>CULTURA SORDA</a:t>
            </a:r>
            <a:endParaRPr/>
          </a:p>
        </p:txBody>
      </p:sp>
      <p:sp>
        <p:nvSpPr>
          <p:cNvPr id="70" name="Google Shape;70;p8"/>
          <p:cNvSpPr txBox="1"/>
          <p:nvPr/>
        </p:nvSpPr>
        <p:spPr>
          <a:xfrm>
            <a:off x="879835" y="1877704"/>
            <a:ext cx="647700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Entendemos como </a:t>
            </a:r>
            <a:r>
              <a:rPr b="1"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 sorda</a:t>
            </a: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un conjunto de costumbres y valores peculiares de la comunidad sorda, que tienden a convertirse en tradiciones a través de la lengua de señas, bajo esta línea  los sordos conforman minorías lingüísticas y tienen su propia identidad.</a:t>
            </a:r>
            <a:endParaRPr/>
          </a:p>
        </p:txBody>
      </p:sp>
      <p:sp>
        <p:nvSpPr>
          <p:cNvPr id="71" name="Google Shape;71;p8"/>
          <p:cNvSpPr txBox="1"/>
          <p:nvPr/>
        </p:nvSpPr>
        <p:spPr>
          <a:xfrm>
            <a:off x="3620874" y="3387551"/>
            <a:ext cx="609600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LSP</a:t>
            </a:r>
            <a:endParaRPr/>
          </a:p>
        </p:txBody>
      </p:sp>
      <p:sp>
        <p:nvSpPr>
          <p:cNvPr id="72" name="Google Shape;72;p8"/>
          <p:cNvSpPr txBox="1"/>
          <p:nvPr/>
        </p:nvSpPr>
        <p:spPr>
          <a:xfrm>
            <a:off x="2677997" y="5029200"/>
            <a:ext cx="2585301" cy="36933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PUENTE COMUNICATIVO</a:t>
            </a:r>
            <a:endParaRPr/>
          </a:p>
        </p:txBody>
      </p:sp>
      <p:sp>
        <p:nvSpPr>
          <p:cNvPr id="73" name="Google Shape;73;p8"/>
          <p:cNvSpPr/>
          <p:nvPr/>
        </p:nvSpPr>
        <p:spPr>
          <a:xfrm>
            <a:off x="533400" y="4528066"/>
            <a:ext cx="2128102" cy="7620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COMUNIDAD SORDA</a:t>
            </a:r>
            <a:endParaRPr/>
          </a:p>
        </p:txBody>
      </p:sp>
      <p:sp>
        <p:nvSpPr>
          <p:cNvPr id="74" name="Google Shape;74;p8"/>
          <p:cNvSpPr/>
          <p:nvPr/>
        </p:nvSpPr>
        <p:spPr>
          <a:xfrm>
            <a:off x="5263298" y="4528066"/>
            <a:ext cx="2128102" cy="762000"/>
          </a:xfrm>
          <a:prstGeom prst="ellipse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COMUNIDAD OYENTE</a:t>
            </a:r>
            <a:endParaRPr/>
          </a:p>
        </p:txBody>
      </p:sp>
      <p:sp>
        <p:nvSpPr>
          <p:cNvPr id="75" name="Google Shape;75;p8"/>
          <p:cNvSpPr txBox="1"/>
          <p:nvPr/>
        </p:nvSpPr>
        <p:spPr>
          <a:xfrm>
            <a:off x="2669749" y="4648200"/>
            <a:ext cx="2511851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INTÉRPRETE</a:t>
            </a:r>
            <a:endParaRPr/>
          </a:p>
        </p:txBody>
      </p:sp>
      <p:sp>
        <p:nvSpPr>
          <p:cNvPr id="76" name="Google Shape;76;p8"/>
          <p:cNvSpPr txBox="1"/>
          <p:nvPr/>
        </p:nvSpPr>
        <p:spPr>
          <a:xfrm>
            <a:off x="1834875" y="6038165"/>
            <a:ext cx="609600" cy="3693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LSP</a:t>
            </a:r>
            <a:endParaRPr/>
          </a:p>
        </p:txBody>
      </p:sp>
      <p:sp>
        <p:nvSpPr>
          <p:cNvPr id="77" name="Google Shape;77;p8"/>
          <p:cNvSpPr txBox="1"/>
          <p:nvPr/>
        </p:nvSpPr>
        <p:spPr>
          <a:xfrm>
            <a:off x="4343400" y="5899666"/>
            <a:ext cx="2667000" cy="6463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Lengua castellana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P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(leer y escribir)</a:t>
            </a:r>
            <a:endParaRPr/>
          </a:p>
        </p:txBody>
      </p:sp>
      <p:cxnSp>
        <p:nvCxnSpPr>
          <p:cNvPr id="78" name="Google Shape;78;p8"/>
          <p:cNvCxnSpPr>
            <a:endCxn id="77" idx="1"/>
          </p:cNvCxnSpPr>
          <p:nvPr/>
        </p:nvCxnSpPr>
        <p:spPr>
          <a:xfrm>
            <a:off x="2514600" y="6222832"/>
            <a:ext cx="1828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"/>
          <p:cNvSpPr txBox="1"/>
          <p:nvPr/>
        </p:nvSpPr>
        <p:spPr>
          <a:xfrm>
            <a:off x="225742" y="1291907"/>
            <a:ext cx="6153785" cy="5148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457200" lvl="0" marL="469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Arial"/>
              <a:buChar char="•"/>
            </a:pPr>
            <a:r>
              <a:rPr b="1"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Por el grado de discapacidad: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27100" marR="353695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Sordera  Hipoacusia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2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69265" lvl="0" marL="46926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Arial"/>
              <a:buChar char="•"/>
            </a:pPr>
            <a:r>
              <a:rPr b="1"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Por la etapa de la pérdida auditiva</a:t>
            </a: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:  Pre Locutivos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271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Post Locutivos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2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69265" lvl="0" marL="469265" marR="68389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1D28"/>
              </a:buClr>
              <a:buSzPts val="2800"/>
              <a:buFont typeface="Arial"/>
              <a:buChar char="•"/>
            </a:pPr>
            <a:r>
              <a:rPr b="1"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Por el medio de comunicación</a:t>
            </a: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:  Oralizados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27100" marR="303403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Signantes  Viso Gestuales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4" name="Google Shape;84;p9"/>
          <p:cNvSpPr/>
          <p:nvPr/>
        </p:nvSpPr>
        <p:spPr>
          <a:xfrm>
            <a:off x="6875780" y="2329179"/>
            <a:ext cx="2138679" cy="21996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9"/>
          <p:cNvSpPr txBox="1"/>
          <p:nvPr>
            <p:ph type="title"/>
          </p:nvPr>
        </p:nvSpPr>
        <p:spPr>
          <a:xfrm>
            <a:off x="1914905" y="95567"/>
            <a:ext cx="435038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4800"/>
              <a:t>La Persona Sorda</a:t>
            </a:r>
            <a:endParaRPr sz="4800"/>
          </a:p>
        </p:txBody>
      </p:sp>
      <p:sp>
        <p:nvSpPr>
          <p:cNvPr id="86" name="Google Shape;86;p9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0"/>
          <p:cNvSpPr txBox="1"/>
          <p:nvPr/>
        </p:nvSpPr>
        <p:spPr>
          <a:xfrm>
            <a:off x="221107" y="132231"/>
            <a:ext cx="6629400" cy="13054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112F52"/>
                </a:solidFill>
                <a:latin typeface="Cambria"/>
                <a:ea typeface="Cambria"/>
                <a:cs typeface="Cambria"/>
                <a:sym typeface="Cambria"/>
              </a:rPr>
              <a:t>Los Sordomudos, mudos, muditos, discapacitados,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952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112F52"/>
                </a:solidFill>
                <a:latin typeface="Cambria"/>
                <a:ea typeface="Cambria"/>
                <a:cs typeface="Cambria"/>
                <a:sym typeface="Cambria"/>
              </a:rPr>
              <a:t>minusválidos, inválidos…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10"/>
          <p:cNvSpPr/>
          <p:nvPr/>
        </p:nvSpPr>
        <p:spPr>
          <a:xfrm>
            <a:off x="683259" y="1511300"/>
            <a:ext cx="6337299" cy="26949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0"/>
          <p:cNvSpPr/>
          <p:nvPr/>
        </p:nvSpPr>
        <p:spPr>
          <a:xfrm>
            <a:off x="1371600" y="114205"/>
            <a:ext cx="4689094" cy="1341537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0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" name="Google Shape;95;p10"/>
          <p:cNvGrpSpPr/>
          <p:nvPr/>
        </p:nvGrpSpPr>
        <p:grpSpPr>
          <a:xfrm>
            <a:off x="2331720" y="4261798"/>
            <a:ext cx="5440680" cy="1960884"/>
            <a:chOff x="2331720" y="4261798"/>
            <a:chExt cx="5440680" cy="1960884"/>
          </a:xfrm>
        </p:grpSpPr>
        <p:sp>
          <p:nvSpPr>
            <p:cNvPr id="96" name="Google Shape;96;p10"/>
            <p:cNvSpPr txBox="1"/>
            <p:nvPr/>
          </p:nvSpPr>
          <p:spPr>
            <a:xfrm>
              <a:off x="2331720" y="4367212"/>
              <a:ext cx="3393440" cy="18554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2700">
              <a:spAutoFit/>
            </a:bodyPr>
            <a:lstStyle/>
            <a:p>
              <a:pPr indent="0" lvl="0" marL="635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PE" sz="4000">
                  <a:solidFill>
                    <a:srgbClr val="0C1F36"/>
                  </a:solidFill>
                  <a:latin typeface="Rockwell"/>
                  <a:ea typeface="Rockwell"/>
                  <a:cs typeface="Rockwell"/>
                  <a:sym typeface="Rockwell"/>
                </a:rPr>
                <a:t>SORDOS</a:t>
              </a:r>
              <a:endParaRPr sz="40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35"/>
                </a:spcBef>
                <a:spcAft>
                  <a:spcPts val="0"/>
                </a:spcAft>
                <a:buNone/>
              </a:pPr>
              <a:r>
                <a:t/>
              </a:r>
              <a:endParaRPr sz="41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PE" sz="4000">
                  <a:solidFill>
                    <a:srgbClr val="0C1F36"/>
                  </a:solidFill>
                  <a:latin typeface="Rockwell"/>
                  <a:ea typeface="Rockwell"/>
                  <a:cs typeface="Rockwell"/>
                  <a:sym typeface="Rockwell"/>
                </a:rPr>
                <a:t>PERSONA SORDA</a:t>
              </a:r>
              <a:endParaRPr sz="40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97" name="Google Shape;97;p10"/>
            <p:cNvSpPr txBox="1"/>
            <p:nvPr/>
          </p:nvSpPr>
          <p:spPr>
            <a:xfrm>
              <a:off x="6172200" y="4261798"/>
              <a:ext cx="1600200" cy="15696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PE" sz="9600">
                  <a:solidFill>
                    <a:srgbClr val="00B050"/>
                  </a:solidFill>
                  <a:latin typeface="Calibri"/>
                  <a:ea typeface="Calibri"/>
                  <a:cs typeface="Calibri"/>
                  <a:sym typeface="Calibri"/>
                </a:rPr>
                <a:t>✓</a:t>
              </a:r>
              <a:endParaRPr b="1" sz="96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1"/>
          <p:cNvSpPr txBox="1"/>
          <p:nvPr>
            <p:ph type="title"/>
          </p:nvPr>
        </p:nvSpPr>
        <p:spPr>
          <a:xfrm>
            <a:off x="334327" y="273367"/>
            <a:ext cx="5988685" cy="12458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4000"/>
              <a:t>BARRERAS DE INCLUSIÓN DE  LAS	PERSONAS SORDAS:</a:t>
            </a:r>
            <a:endParaRPr sz="4000"/>
          </a:p>
        </p:txBody>
      </p:sp>
      <p:sp>
        <p:nvSpPr>
          <p:cNvPr id="103" name="Google Shape;103;p11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1"/>
          <p:cNvSpPr txBox="1"/>
          <p:nvPr/>
        </p:nvSpPr>
        <p:spPr>
          <a:xfrm>
            <a:off x="334327" y="1503588"/>
            <a:ext cx="9144000" cy="53322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98551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En la Familia: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Dejadez o sobre protección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38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" lvl="0" marL="2371725" marR="273748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En la niñez:  </a:t>
            </a:r>
            <a:r>
              <a:rPr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Inaccesibilidad a la  educación, Aprendizaje tardío de la LSP (input lingüístico)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858385" marR="0" rtl="0" algn="ctr">
              <a:lnSpc>
                <a:spcPct val="100000"/>
              </a:lnSpc>
              <a:spcBef>
                <a:spcPts val="2280"/>
              </a:spcBef>
              <a:spcAft>
                <a:spcPts val="0"/>
              </a:spcAft>
              <a:buNone/>
            </a:pPr>
            <a:r>
              <a:rPr b="1"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En la juventud: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48577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Oportunidad laboral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2"/>
          <p:cNvSpPr txBox="1"/>
          <p:nvPr/>
        </p:nvSpPr>
        <p:spPr>
          <a:xfrm>
            <a:off x="1188719" y="5240908"/>
            <a:ext cx="6857365" cy="238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PE" sz="1400">
                <a:solidFill>
                  <a:srgbClr val="112F52"/>
                </a:solidFill>
                <a:latin typeface="Arial"/>
                <a:ea typeface="Arial"/>
                <a:cs typeface="Arial"/>
                <a:sym typeface="Arial"/>
              </a:rPr>
              <a:t>Fuente: Instituto Nacional de Estadística e Informática – Censos Nacionales 2017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2"/>
          <p:cNvSpPr/>
          <p:nvPr/>
        </p:nvSpPr>
        <p:spPr>
          <a:xfrm>
            <a:off x="139700" y="2321560"/>
            <a:ext cx="8859520" cy="2692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2"/>
          <p:cNvSpPr txBox="1"/>
          <p:nvPr>
            <p:ph type="title"/>
          </p:nvPr>
        </p:nvSpPr>
        <p:spPr>
          <a:xfrm>
            <a:off x="474344" y="322834"/>
            <a:ext cx="5368290" cy="1245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4000"/>
              <a:t>POBLACIÓN DE PERSONAS  SORDAS EN EL PERÚ:</a:t>
            </a:r>
            <a:endParaRPr sz="4000"/>
          </a:p>
        </p:txBody>
      </p:sp>
      <p:sp>
        <p:nvSpPr>
          <p:cNvPr id="112" name="Google Shape;112;p12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3"/>
          <p:cNvSpPr txBox="1"/>
          <p:nvPr>
            <p:ph type="title"/>
          </p:nvPr>
        </p:nvSpPr>
        <p:spPr>
          <a:xfrm>
            <a:off x="402272" y="265684"/>
            <a:ext cx="5374005" cy="1245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4000"/>
              <a:t>POBLACIÓN DE PERSONAS  SORDAS EN AREQUIPA:</a:t>
            </a:r>
            <a:endParaRPr sz="4000"/>
          </a:p>
        </p:txBody>
      </p:sp>
      <p:sp>
        <p:nvSpPr>
          <p:cNvPr id="118" name="Google Shape;118;p13"/>
          <p:cNvSpPr/>
          <p:nvPr/>
        </p:nvSpPr>
        <p:spPr>
          <a:xfrm>
            <a:off x="50800" y="2189479"/>
            <a:ext cx="8808718" cy="273558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1048385" y="5168900"/>
            <a:ext cx="6857365" cy="238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PE" sz="1400">
                <a:solidFill>
                  <a:srgbClr val="112F52"/>
                </a:solidFill>
                <a:latin typeface="Arial"/>
                <a:ea typeface="Arial"/>
                <a:cs typeface="Arial"/>
                <a:sym typeface="Arial"/>
              </a:rPr>
              <a:t>Fuente: Instituto Nacional de Estadística e Informática – Censos Nacionales 2017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3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/>
          <p:nvPr>
            <p:ph type="title"/>
          </p:nvPr>
        </p:nvSpPr>
        <p:spPr>
          <a:xfrm>
            <a:off x="1619503" y="270509"/>
            <a:ext cx="5113655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4000"/>
              <a:t>LENGUAJE	Y	LENGUA</a:t>
            </a:r>
            <a:endParaRPr sz="4000"/>
          </a:p>
        </p:txBody>
      </p:sp>
      <p:sp>
        <p:nvSpPr>
          <p:cNvPr id="126" name="Google Shape;126;p14"/>
          <p:cNvSpPr txBox="1"/>
          <p:nvPr/>
        </p:nvSpPr>
        <p:spPr>
          <a:xfrm>
            <a:off x="360679" y="1285557"/>
            <a:ext cx="8221980" cy="5125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9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LENGUAJE: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9050" marR="384175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Es la facultad que tenemos los seres humanos para  comunicarnos y aprender lenguas.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2245"/>
              </a:spcBef>
              <a:spcAft>
                <a:spcPts val="0"/>
              </a:spcAft>
              <a:buNone/>
            </a:pPr>
            <a:r>
              <a:rPr b="1" lang="es-PE" sz="36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LENGUA:</a:t>
            </a:r>
            <a:endParaRPr sz="36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12700" marR="5080" rtl="0" algn="just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La lengua es el </a:t>
            </a:r>
            <a:r>
              <a:rPr lang="es-PE" sz="3200" u="sng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conjunto de signos, formas o  sistemas </a:t>
            </a:r>
            <a:r>
              <a:rPr lang="es-PE" sz="32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que los seres humanos usamos para  establecer una comunicación con personas de  nuestro mismo entorno o comunidad  lingüística</a:t>
            </a:r>
            <a:endParaRPr sz="32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7" name="Google Shape;127;p14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/>
          <p:nvPr>
            <p:ph type="title"/>
          </p:nvPr>
        </p:nvSpPr>
        <p:spPr>
          <a:xfrm>
            <a:off x="1021714" y="288607"/>
            <a:ext cx="4963795" cy="6965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/>
              <a:t>LA LENGUA DE SEÑAS</a:t>
            </a:r>
            <a:endParaRPr/>
          </a:p>
        </p:txBody>
      </p:sp>
      <p:sp>
        <p:nvSpPr>
          <p:cNvPr id="133" name="Google Shape;133;p15"/>
          <p:cNvSpPr txBox="1"/>
          <p:nvPr/>
        </p:nvSpPr>
        <p:spPr>
          <a:xfrm>
            <a:off x="258445" y="1493837"/>
            <a:ext cx="7636509" cy="21602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PE" sz="2800">
                <a:solidFill>
                  <a:srgbClr val="071D28"/>
                </a:solidFill>
                <a:latin typeface="Cambria"/>
                <a:ea typeface="Cambria"/>
                <a:cs typeface="Cambria"/>
                <a:sym typeface="Cambria"/>
              </a:rPr>
              <a:t>Es una lengua natural de expresión  y  configuración gesto-espacial y percepción visual,  posee y cumple todas las leyes lingüísticas como  cualquier idioma. Creada y usada por la  comunidad de sordos.</a:t>
            </a:r>
            <a:endParaRPr sz="28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1033780" y="4356100"/>
            <a:ext cx="5847080" cy="185673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7236459" y="81280"/>
            <a:ext cx="1907540" cy="89916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1D28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